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9"/>
  </p:notesMasterIdLst>
  <p:handoutMasterIdLst>
    <p:handoutMasterId r:id="rId30"/>
  </p:handoutMasterIdLst>
  <p:sldIdLst>
    <p:sldId id="434" r:id="rId2"/>
    <p:sldId id="435" r:id="rId3"/>
    <p:sldId id="256" r:id="rId4"/>
    <p:sldId id="315" r:id="rId5"/>
    <p:sldId id="449" r:id="rId6"/>
    <p:sldId id="394" r:id="rId7"/>
    <p:sldId id="377" r:id="rId8"/>
    <p:sldId id="364" r:id="rId9"/>
    <p:sldId id="375" r:id="rId10"/>
    <p:sldId id="322" r:id="rId11"/>
    <p:sldId id="360" r:id="rId12"/>
    <p:sldId id="367" r:id="rId13"/>
    <p:sldId id="376" r:id="rId14"/>
    <p:sldId id="436" r:id="rId15"/>
    <p:sldId id="437" r:id="rId16"/>
    <p:sldId id="438" r:id="rId17"/>
    <p:sldId id="456" r:id="rId18"/>
    <p:sldId id="439" r:id="rId19"/>
    <p:sldId id="380" r:id="rId20"/>
    <p:sldId id="370" r:id="rId21"/>
    <p:sldId id="372" r:id="rId22"/>
    <p:sldId id="381" r:id="rId23"/>
    <p:sldId id="373" r:id="rId24"/>
    <p:sldId id="371" r:id="rId25"/>
    <p:sldId id="374" r:id="rId26"/>
    <p:sldId id="368" r:id="rId27"/>
    <p:sldId id="379" r:id="rId28"/>
  </p:sldIdLst>
  <p:sldSz cx="9144000" cy="6858000" type="screen4x3"/>
  <p:notesSz cx="6858000" cy="91170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33"/>
    <a:srgbClr val="CC33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4580" autoAdjust="0"/>
    <p:restoredTop sz="86410" autoAdjust="0"/>
  </p:normalViewPr>
  <p:slideViewPr>
    <p:cSldViewPr>
      <p:cViewPr varScale="1">
        <p:scale>
          <a:sx n="59" d="100"/>
          <a:sy n="59" d="100"/>
        </p:scale>
        <p:origin x="-134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37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09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09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614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09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614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8D4D267-7600-480C-B313-D8B9FDACACF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0861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44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0938" y="684213"/>
            <a:ext cx="4557712" cy="34178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01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30700"/>
            <a:ext cx="5486400" cy="410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901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59813"/>
            <a:ext cx="2971800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01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59813"/>
            <a:ext cx="2971800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1DBC5B7-4B41-4811-823E-6AF5CAEBBC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54266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99FA782D-FAEB-4EFC-AA25-AE9057823978}" type="slidenum">
              <a:rPr lang="en-US" altLang="en-US" sz="1200"/>
              <a:pPr eaLnBrk="1" hangingPunct="1"/>
              <a:t>3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9712751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C0E5D79A-C8B4-4518-9E68-9CE98BE22350}" type="slidenum">
              <a:rPr lang="en-US" altLang="en-US" sz="1200"/>
              <a:pPr eaLnBrk="1" hangingPunct="1"/>
              <a:t>4</a:t>
            </a:fld>
            <a:endParaRPr lang="en-US" altLang="en-US" sz="1200"/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685800"/>
            <a:ext cx="4554537" cy="3416300"/>
          </a:xfrm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30700"/>
            <a:ext cx="5029200" cy="41005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5481126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075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1567BE80-977C-4A15-95B6-B00298A1CE51}" type="slidenum">
              <a:rPr lang="en-US" altLang="en-US" sz="1200"/>
              <a:pPr eaLnBrk="1" hangingPunct="1"/>
              <a:t>6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40323458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085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C4A9EFD2-5798-470E-A9BA-AE713582E329}" type="slidenum">
              <a:rPr lang="en-US" altLang="en-US" sz="1200"/>
              <a:pPr eaLnBrk="1" hangingPunct="1"/>
              <a:t>7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2363437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095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EDAAF045-AEA6-4E09-8538-B85396A3E14D}" type="slidenum">
              <a:rPr lang="en-US" altLang="en-US" sz="1200"/>
              <a:pPr eaLnBrk="1" hangingPunct="1"/>
              <a:t>8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8643575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16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116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E77A706B-A9D8-4773-B247-11B40E384BC3}" type="slidenum">
              <a:rPr lang="en-US" altLang="en-US" sz="1200"/>
              <a:pPr eaLnBrk="1" hangingPunct="1"/>
              <a:t>9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4213707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105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13F65F69-D039-4964-8C36-D4783D5D6A6B}" type="slidenum">
              <a:rPr lang="en-US" altLang="en-US" sz="1200"/>
              <a:pPr eaLnBrk="1" hangingPunct="1"/>
              <a:t>10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5317379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126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B20E29DB-7E54-400F-A9CF-50FA557BF3A8}" type="slidenum">
              <a:rPr lang="en-US" altLang="en-US" sz="1200"/>
              <a:pPr eaLnBrk="1" hangingPunct="1"/>
              <a:t>11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6443857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57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157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BEF98EDA-D741-49E4-972B-3D66C90916E2}" type="slidenum">
              <a:rPr lang="en-US" altLang="en-US" sz="1200"/>
              <a:pPr eaLnBrk="1" hangingPunct="1"/>
              <a:t>12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2157726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67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167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26481A30-E104-4A2A-87FD-640AEBE4765E}" type="slidenum">
              <a:rPr lang="en-US" altLang="en-US" sz="1200"/>
              <a:pPr eaLnBrk="1" hangingPunct="1"/>
              <a:t>13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1824539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67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167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26481A30-E104-4A2A-87FD-640AEBE4765E}" type="slidenum">
              <a:rPr lang="en-US" altLang="en-US" sz="1200"/>
              <a:pPr eaLnBrk="1" hangingPunct="1"/>
              <a:t>14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1146564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05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50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1D98070E-E152-41A9-8873-F47765A5CCA7}" type="slidenum">
              <a:rPr lang="en-US" altLang="en-US" sz="1200"/>
              <a:pPr eaLnBrk="1" hangingPunct="1"/>
              <a:t>15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6654307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05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50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1D98070E-E152-41A9-8873-F47765A5CCA7}" type="slidenum">
              <a:rPr lang="en-US" altLang="en-US" sz="1200"/>
              <a:pPr eaLnBrk="1" hangingPunct="1"/>
              <a:t>16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7391264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536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D4F512A1-95FE-40E6-BF65-BF9B996FB11F}" type="slidenum">
              <a:rPr lang="en-US" altLang="en-US" sz="1200"/>
              <a:pPr eaLnBrk="1" hangingPunct="1"/>
              <a:t>17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3154916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198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70A61F46-EDB8-4404-BDAA-C847AC58E3F9}" type="slidenum">
              <a:rPr lang="en-US" altLang="en-US" sz="1200"/>
              <a:pPr eaLnBrk="1" hangingPunct="1"/>
              <a:t>18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8809396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218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3C6E4A52-1FB3-4C51-803B-1ABF84BCCA1E}" type="slidenum">
              <a:rPr lang="en-US" altLang="en-US" sz="1200"/>
              <a:pPr eaLnBrk="1" hangingPunct="1"/>
              <a:t>19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0844998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208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B1C3BC2D-0B9F-47F8-BA2F-2E6EE4161337}" type="slidenum">
              <a:rPr lang="en-US" altLang="en-US" sz="1200"/>
              <a:pPr eaLnBrk="1" hangingPunct="1"/>
              <a:t>20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6349229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8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228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7B9E78BE-10C2-44CA-BA80-29FC20F89D53}" type="slidenum">
              <a:rPr lang="en-US" altLang="en-US" sz="1200"/>
              <a:pPr eaLnBrk="1" hangingPunct="1"/>
              <a:t>21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7925058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39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239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CA0A4FEA-952F-4D41-80B8-E9A7BDA3A1F7}" type="slidenum">
              <a:rPr lang="en-US" altLang="en-US" sz="1200"/>
              <a:pPr eaLnBrk="1" hangingPunct="1"/>
              <a:t>22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1363799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249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C06D84A3-D447-40C1-B01B-0407AA625693}" type="slidenum">
              <a:rPr lang="en-US" altLang="en-US" sz="1200"/>
              <a:pPr eaLnBrk="1" hangingPunct="1"/>
              <a:t>23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4182923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59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259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835D5EA1-C440-4497-A4BC-21EFCD9CC1D1}" type="slidenum">
              <a:rPr lang="en-US" altLang="en-US" sz="1200"/>
              <a:pPr eaLnBrk="1" hangingPunct="1"/>
              <a:t>24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8002854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269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6211D305-09D8-412C-939E-9B109B8DA171}" type="slidenum">
              <a:rPr lang="en-US" altLang="en-US" sz="1200"/>
              <a:pPr eaLnBrk="1" hangingPunct="1"/>
              <a:t>25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5700620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177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AC416F17-4E8E-4C22-ACBB-1CC9ECE63D35}" type="slidenum">
              <a:rPr lang="en-US" altLang="en-US" sz="1200"/>
              <a:pPr eaLnBrk="1" hangingPunct="1"/>
              <a:t>26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419173305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87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187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A6CB9093-1E37-4C79-B0D6-6F0421EE78D1}" type="slidenum">
              <a:rPr lang="en-US" altLang="en-US" sz="1200"/>
              <a:pPr eaLnBrk="1" hangingPunct="1"/>
              <a:t>27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906608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478838" cy="6173788"/>
            <a:chOff x="0" y="0"/>
            <a:chExt cx="5341" cy="3889"/>
          </a:xfrm>
        </p:grpSpPr>
        <p:sp>
          <p:nvSpPr>
            <p:cNvPr id="5" name="Freeform 3"/>
            <p:cNvSpPr>
              <a:spLocks/>
            </p:cNvSpPr>
            <p:nvPr/>
          </p:nvSpPr>
          <p:spPr bwMode="auto">
            <a:xfrm>
              <a:off x="0" y="0"/>
              <a:ext cx="3863" cy="3889"/>
            </a:xfrm>
            <a:custGeom>
              <a:avLst/>
              <a:gdLst/>
              <a:ahLst/>
              <a:cxnLst>
                <a:cxn ang="0">
                  <a:pos x="3862" y="3418"/>
                </a:cxn>
                <a:cxn ang="0">
                  <a:pos x="457" y="0"/>
                </a:cxn>
                <a:cxn ang="0">
                  <a:pos x="0" y="0"/>
                </a:cxn>
                <a:cxn ang="0">
                  <a:pos x="0" y="481"/>
                </a:cxn>
                <a:cxn ang="0">
                  <a:pos x="3394" y="3888"/>
                </a:cxn>
                <a:cxn ang="0">
                  <a:pos x="3862" y="3418"/>
                </a:cxn>
              </a:cxnLst>
              <a:rect l="0" t="0" r="r" b="b"/>
              <a:pathLst>
                <a:path w="3863" h="3889">
                  <a:moveTo>
                    <a:pt x="3862" y="3418"/>
                  </a:moveTo>
                  <a:lnTo>
                    <a:pt x="457" y="0"/>
                  </a:lnTo>
                  <a:lnTo>
                    <a:pt x="0" y="0"/>
                  </a:lnTo>
                  <a:lnTo>
                    <a:pt x="0" y="481"/>
                  </a:lnTo>
                  <a:lnTo>
                    <a:pt x="3394" y="3888"/>
                  </a:lnTo>
                  <a:lnTo>
                    <a:pt x="3862" y="3418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auto">
            <a:xfrm>
              <a:off x="860" y="0"/>
              <a:ext cx="3394" cy="3223"/>
            </a:xfrm>
            <a:custGeom>
              <a:avLst/>
              <a:gdLst/>
              <a:ahLst/>
              <a:cxnLst>
                <a:cxn ang="0">
                  <a:pos x="370" y="0"/>
                </a:cxn>
                <a:cxn ang="0">
                  <a:pos x="3393" y="3036"/>
                </a:cxn>
                <a:cxn ang="0">
                  <a:pos x="3208" y="3222"/>
                </a:cxn>
                <a:cxn ang="0">
                  <a:pos x="0" y="0"/>
                </a:cxn>
                <a:cxn ang="0">
                  <a:pos x="370" y="0"/>
                </a:cxn>
              </a:cxnLst>
              <a:rect l="0" t="0" r="r" b="b"/>
              <a:pathLst>
                <a:path w="3394" h="3223">
                  <a:moveTo>
                    <a:pt x="370" y="0"/>
                  </a:moveTo>
                  <a:lnTo>
                    <a:pt x="3393" y="3036"/>
                  </a:lnTo>
                  <a:lnTo>
                    <a:pt x="3208" y="3222"/>
                  </a:lnTo>
                  <a:lnTo>
                    <a:pt x="0" y="0"/>
                  </a:lnTo>
                  <a:lnTo>
                    <a:pt x="370" y="0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2187" y="0"/>
              <a:ext cx="2859" cy="2556"/>
            </a:xfrm>
            <a:custGeom>
              <a:avLst/>
              <a:gdLst/>
              <a:ahLst/>
              <a:cxnLst>
                <a:cxn ang="0">
                  <a:pos x="630" y="0"/>
                </a:cxn>
                <a:cxn ang="0">
                  <a:pos x="2858" y="2238"/>
                </a:cxn>
                <a:cxn ang="0">
                  <a:pos x="2543" y="2555"/>
                </a:cxn>
                <a:cxn ang="0">
                  <a:pos x="0" y="0"/>
                </a:cxn>
                <a:cxn ang="0">
                  <a:pos x="630" y="0"/>
                </a:cxn>
              </a:cxnLst>
              <a:rect l="0" t="0" r="r" b="b"/>
              <a:pathLst>
                <a:path w="2859" h="2556">
                  <a:moveTo>
                    <a:pt x="630" y="0"/>
                  </a:moveTo>
                  <a:lnTo>
                    <a:pt x="2858" y="2238"/>
                  </a:lnTo>
                  <a:lnTo>
                    <a:pt x="2543" y="2555"/>
                  </a:lnTo>
                  <a:lnTo>
                    <a:pt x="0" y="0"/>
                  </a:lnTo>
                  <a:lnTo>
                    <a:pt x="630" y="0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3055" y="0"/>
              <a:ext cx="2286" cy="212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11" y="2120"/>
                </a:cxn>
                <a:cxn ang="0">
                  <a:pos x="2285" y="1945"/>
                </a:cxn>
                <a:cxn ang="0">
                  <a:pos x="348" y="0"/>
                </a:cxn>
                <a:cxn ang="0">
                  <a:pos x="0" y="0"/>
                </a:cxn>
              </a:cxnLst>
              <a:rect l="0" t="0" r="r" b="b"/>
              <a:pathLst>
                <a:path w="2286" h="2121">
                  <a:moveTo>
                    <a:pt x="0" y="0"/>
                  </a:moveTo>
                  <a:lnTo>
                    <a:pt x="2111" y="2120"/>
                  </a:lnTo>
                  <a:lnTo>
                    <a:pt x="2285" y="1945"/>
                  </a:lnTo>
                  <a:lnTo>
                    <a:pt x="348" y="0"/>
                  </a:lnTo>
                  <a:lnTo>
                    <a:pt x="0" y="0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</p:grpSp>
      <p:sp>
        <p:nvSpPr>
          <p:cNvPr id="3079" name="Rectangle 7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143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2819400"/>
            <a:ext cx="6400800" cy="1752600"/>
          </a:xfrm>
          <a:ln w="9525">
            <a:headEnd/>
            <a:tailEnd/>
          </a:ln>
        </p:spPr>
        <p:txBody>
          <a:bodyPr lIns="92075" tIns="46038" rIns="92075" bIns="46038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Rectangle 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D0E7A38-4BF2-4AA1-AD7D-0F0732205D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0506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B775F6-4362-4F18-8865-14429C450BE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5847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D5276D-190F-477F-B00F-3C3A4390C58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1061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41475"/>
            <a:ext cx="3810000" cy="4454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1475"/>
            <a:ext cx="3810000" cy="4454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6C4300-D3BC-4EEA-985E-DD04FFEDBA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7680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C3CCDA-ABDC-409E-9E55-AA87868DEA4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1682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2EAB29-E3F1-4DC0-84A5-AE09E08B31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5424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88B426-47E4-4FFD-916C-122B8AA6327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7465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6D7EA0-66F9-4123-9A72-D8BB539BC2E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5207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1EDC78-4282-483D-834A-4BFC5F2F088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19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E92DFC-3BFD-432A-A73D-545DB253D13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5959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228600"/>
            <a:ext cx="19431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28600"/>
            <a:ext cx="56769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67AB8E-5467-4B29-95BA-1FA957456D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9213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219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641475"/>
            <a:ext cx="3810000" cy="4454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641475"/>
            <a:ext cx="3810000" cy="4454525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67E51B-697C-42C9-8AF7-AC85D3FA8F3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42347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219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641475"/>
            <a:ext cx="3810000" cy="4454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1475"/>
            <a:ext cx="3810000" cy="4454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5C9EE6-D18D-4DAA-A1D4-C72AD383C4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0362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8478838" cy="6173788"/>
            <a:chOff x="0" y="0"/>
            <a:chExt cx="5341" cy="3889"/>
          </a:xfrm>
        </p:grpSpPr>
        <p:sp>
          <p:nvSpPr>
            <p:cNvPr id="2051" name="Freeform 3"/>
            <p:cNvSpPr>
              <a:spLocks/>
            </p:cNvSpPr>
            <p:nvPr/>
          </p:nvSpPr>
          <p:spPr bwMode="auto">
            <a:xfrm>
              <a:off x="0" y="0"/>
              <a:ext cx="3863" cy="3889"/>
            </a:xfrm>
            <a:custGeom>
              <a:avLst/>
              <a:gdLst/>
              <a:ahLst/>
              <a:cxnLst>
                <a:cxn ang="0">
                  <a:pos x="3862" y="3418"/>
                </a:cxn>
                <a:cxn ang="0">
                  <a:pos x="457" y="0"/>
                </a:cxn>
                <a:cxn ang="0">
                  <a:pos x="0" y="0"/>
                </a:cxn>
                <a:cxn ang="0">
                  <a:pos x="0" y="481"/>
                </a:cxn>
                <a:cxn ang="0">
                  <a:pos x="3394" y="3888"/>
                </a:cxn>
                <a:cxn ang="0">
                  <a:pos x="3862" y="3418"/>
                </a:cxn>
              </a:cxnLst>
              <a:rect l="0" t="0" r="r" b="b"/>
              <a:pathLst>
                <a:path w="3863" h="3889">
                  <a:moveTo>
                    <a:pt x="3862" y="3418"/>
                  </a:moveTo>
                  <a:lnTo>
                    <a:pt x="457" y="0"/>
                  </a:lnTo>
                  <a:lnTo>
                    <a:pt x="0" y="0"/>
                  </a:lnTo>
                  <a:lnTo>
                    <a:pt x="0" y="481"/>
                  </a:lnTo>
                  <a:lnTo>
                    <a:pt x="3394" y="3888"/>
                  </a:lnTo>
                  <a:lnTo>
                    <a:pt x="3862" y="3418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52" name="Freeform 4"/>
            <p:cNvSpPr>
              <a:spLocks/>
            </p:cNvSpPr>
            <p:nvPr/>
          </p:nvSpPr>
          <p:spPr bwMode="auto">
            <a:xfrm>
              <a:off x="860" y="0"/>
              <a:ext cx="3394" cy="3223"/>
            </a:xfrm>
            <a:custGeom>
              <a:avLst/>
              <a:gdLst/>
              <a:ahLst/>
              <a:cxnLst>
                <a:cxn ang="0">
                  <a:pos x="370" y="0"/>
                </a:cxn>
                <a:cxn ang="0">
                  <a:pos x="3393" y="3036"/>
                </a:cxn>
                <a:cxn ang="0">
                  <a:pos x="3208" y="3222"/>
                </a:cxn>
                <a:cxn ang="0">
                  <a:pos x="0" y="0"/>
                </a:cxn>
                <a:cxn ang="0">
                  <a:pos x="370" y="0"/>
                </a:cxn>
              </a:cxnLst>
              <a:rect l="0" t="0" r="r" b="b"/>
              <a:pathLst>
                <a:path w="3394" h="3223">
                  <a:moveTo>
                    <a:pt x="370" y="0"/>
                  </a:moveTo>
                  <a:lnTo>
                    <a:pt x="3393" y="3036"/>
                  </a:lnTo>
                  <a:lnTo>
                    <a:pt x="3208" y="3222"/>
                  </a:lnTo>
                  <a:lnTo>
                    <a:pt x="0" y="0"/>
                  </a:lnTo>
                  <a:lnTo>
                    <a:pt x="370" y="0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53" name="Freeform 5"/>
            <p:cNvSpPr>
              <a:spLocks/>
            </p:cNvSpPr>
            <p:nvPr/>
          </p:nvSpPr>
          <p:spPr bwMode="auto">
            <a:xfrm>
              <a:off x="2187" y="0"/>
              <a:ext cx="2859" cy="2556"/>
            </a:xfrm>
            <a:custGeom>
              <a:avLst/>
              <a:gdLst/>
              <a:ahLst/>
              <a:cxnLst>
                <a:cxn ang="0">
                  <a:pos x="630" y="0"/>
                </a:cxn>
                <a:cxn ang="0">
                  <a:pos x="2858" y="2238"/>
                </a:cxn>
                <a:cxn ang="0">
                  <a:pos x="2543" y="2555"/>
                </a:cxn>
                <a:cxn ang="0">
                  <a:pos x="0" y="0"/>
                </a:cxn>
                <a:cxn ang="0">
                  <a:pos x="630" y="0"/>
                </a:cxn>
              </a:cxnLst>
              <a:rect l="0" t="0" r="r" b="b"/>
              <a:pathLst>
                <a:path w="2859" h="2556">
                  <a:moveTo>
                    <a:pt x="630" y="0"/>
                  </a:moveTo>
                  <a:lnTo>
                    <a:pt x="2858" y="2238"/>
                  </a:lnTo>
                  <a:lnTo>
                    <a:pt x="2543" y="2555"/>
                  </a:lnTo>
                  <a:lnTo>
                    <a:pt x="0" y="0"/>
                  </a:lnTo>
                  <a:lnTo>
                    <a:pt x="630" y="0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54" name="Freeform 6"/>
            <p:cNvSpPr>
              <a:spLocks/>
            </p:cNvSpPr>
            <p:nvPr/>
          </p:nvSpPr>
          <p:spPr bwMode="auto">
            <a:xfrm>
              <a:off x="3055" y="0"/>
              <a:ext cx="2286" cy="212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11" y="2120"/>
                </a:cxn>
                <a:cxn ang="0">
                  <a:pos x="2285" y="1945"/>
                </a:cxn>
                <a:cxn ang="0">
                  <a:pos x="348" y="0"/>
                </a:cxn>
                <a:cxn ang="0">
                  <a:pos x="0" y="0"/>
                </a:cxn>
              </a:cxnLst>
              <a:rect l="0" t="0" r="r" b="b"/>
              <a:pathLst>
                <a:path w="2286" h="2121">
                  <a:moveTo>
                    <a:pt x="0" y="0"/>
                  </a:moveTo>
                  <a:lnTo>
                    <a:pt x="2111" y="2120"/>
                  </a:lnTo>
                  <a:lnTo>
                    <a:pt x="2285" y="1945"/>
                  </a:lnTo>
                  <a:lnTo>
                    <a:pt x="348" y="0"/>
                  </a:lnTo>
                  <a:lnTo>
                    <a:pt x="0" y="0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</p:grpSp>
      <p:sp>
        <p:nvSpPr>
          <p:cNvPr id="2055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77724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7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8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9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/>
            </a:lvl1pPr>
          </a:lstStyle>
          <a:p>
            <a:fld id="{DABC55CE-22EF-49DB-8FB1-663E91538D75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2060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41475"/>
            <a:ext cx="7772400" cy="44545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0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»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XdddbYILel0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SAT VOCABULARY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analogous (adj.) </a:t>
            </a:r>
            <a:r>
              <a:rPr lang="en-US" dirty="0">
                <a:effectLst/>
              </a:rPr>
              <a:t>similar to, so that an analogy can be drawn</a:t>
            </a:r>
          </a:p>
          <a:p>
            <a:pPr lvl="0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dynamic (adj.) </a:t>
            </a:r>
            <a:r>
              <a:rPr lang="en-US" dirty="0">
                <a:effectLst/>
              </a:rPr>
              <a:t>actively changing; powerful</a:t>
            </a:r>
          </a:p>
          <a:p>
            <a:pPr lvl="0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paradox (n.) </a:t>
            </a:r>
            <a:r>
              <a:rPr lang="en-US" dirty="0">
                <a:effectLst/>
              </a:rPr>
              <a:t>an apparently contradictory statement that is perhaps true</a:t>
            </a:r>
          </a:p>
          <a:p>
            <a:pPr lvl="0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verdant (adj.) </a:t>
            </a:r>
            <a:r>
              <a:rPr lang="en-US" dirty="0">
                <a:effectLst/>
              </a:rPr>
              <a:t>green in tint or color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775F6-4362-4F18-8865-14429C450BEA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09714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SAT 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41475"/>
            <a:ext cx="8534400" cy="4987925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>
                <a:effectLst/>
              </a:rPr>
              <a:t>Coming back to school after a two week break is hard!  It is </a:t>
            </a:r>
            <a:r>
              <a:rPr lang="en-US" sz="2800" dirty="0" smtClean="0">
                <a:effectLst/>
              </a:rPr>
              <a:t>_____________ </a:t>
            </a:r>
            <a:r>
              <a:rPr lang="en-US" sz="2800" dirty="0">
                <a:effectLst/>
              </a:rPr>
              <a:t>to having to get out of bed after two hours of sleep – you just don’t want to do it.  The </a:t>
            </a:r>
            <a:r>
              <a:rPr lang="en-US" sz="2800" dirty="0" smtClean="0">
                <a:effectLst/>
              </a:rPr>
              <a:t>_______________ </a:t>
            </a:r>
            <a:r>
              <a:rPr lang="en-US" sz="2800" dirty="0">
                <a:effectLst/>
              </a:rPr>
              <a:t>is that we have to go back to school so that we can be done with it in May.  You can only hope that your teachers and classes are </a:t>
            </a:r>
            <a:r>
              <a:rPr lang="en-US" sz="2800" dirty="0" smtClean="0">
                <a:effectLst/>
              </a:rPr>
              <a:t>________________ </a:t>
            </a:r>
            <a:r>
              <a:rPr lang="en-US" sz="2800" dirty="0">
                <a:effectLst/>
              </a:rPr>
              <a:t>so that the time will seem to go by fast.  Before you know it, it will be spring and the grass with be </a:t>
            </a:r>
            <a:r>
              <a:rPr lang="en-US" sz="2800" dirty="0" smtClean="0">
                <a:effectLst/>
              </a:rPr>
              <a:t>___________________ </a:t>
            </a:r>
            <a:r>
              <a:rPr lang="en-US" sz="2800" dirty="0">
                <a:effectLst/>
              </a:rPr>
              <a:t>and the temperatures will be warm.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775F6-4362-4F18-8865-14429C450BEA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5708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1"/>
          <p:cNvSpPr>
            <a:spLocks noGrp="1" noChangeArrowheads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BDCD05CC-4189-41C1-B797-51C308109384}" type="slidenum">
              <a:rPr lang="en-US" altLang="en-US" sz="1400">
                <a:solidFill>
                  <a:srgbClr val="FFFFFF"/>
                </a:solidFill>
              </a:rPr>
              <a:pPr eaLnBrk="1" hangingPunct="1"/>
              <a:t>3</a:t>
            </a:fld>
            <a:endParaRPr lang="en-US" altLang="en-US" sz="1400">
              <a:solidFill>
                <a:srgbClr val="FFFFFF"/>
              </a:solidFill>
            </a:endParaRPr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2286000"/>
            <a:ext cx="7772400" cy="1524000"/>
          </a:xfrm>
        </p:spPr>
        <p:txBody>
          <a:bodyPr/>
          <a:lstStyle/>
          <a:p>
            <a:pPr eaLnBrk="1" hangingPunct="1">
              <a:defRPr/>
            </a:pPr>
            <a:r>
              <a:rPr lang="en-US" sz="8000" b="1" dirty="0" smtClean="0"/>
              <a:t>Evolution</a:t>
            </a:r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524000" y="3886200"/>
            <a:ext cx="64008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 dirty="0" smtClean="0">
                <a:solidFill>
                  <a:srgbClr val="CC3300"/>
                </a:solidFill>
              </a:rPr>
              <a:t>Changes in Populations Over Time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FD464200-34CA-47C9-901D-DBCF100EB41E}" type="slidenum">
              <a:rPr lang="en-US" altLang="en-US" sz="1400"/>
              <a:pPr eaLnBrk="1" hangingPunct="1"/>
              <a:t>4</a:t>
            </a:fld>
            <a:endParaRPr lang="en-US" altLang="en-US" sz="1400"/>
          </a:p>
        </p:txBody>
      </p:sp>
      <p:sp>
        <p:nvSpPr>
          <p:cNvPr id="89090" name="Text Box 2"/>
          <p:cNvSpPr txBox="1">
            <a:spLocks noChangeArrowheads="1"/>
          </p:cNvSpPr>
          <p:nvPr/>
        </p:nvSpPr>
        <p:spPr bwMode="auto">
          <a:xfrm>
            <a:off x="533400" y="838200"/>
            <a:ext cx="3810000" cy="381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“</a:t>
            </a:r>
            <a:r>
              <a:rPr lang="en-US" sz="36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Nothing in biology makes sense EXCEPT in the light of evolution.” </a:t>
            </a:r>
            <a:r>
              <a:rPr lang="en-US" sz="32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Theodosius Dobzhansky</a:t>
            </a:r>
          </a:p>
        </p:txBody>
      </p:sp>
      <p:sp>
        <p:nvSpPr>
          <p:cNvPr id="4100" name="Text Box 3"/>
          <p:cNvSpPr txBox="1">
            <a:spLocks noChangeArrowheads="1"/>
          </p:cNvSpPr>
          <p:nvPr/>
        </p:nvSpPr>
        <p:spPr bwMode="auto">
          <a:xfrm>
            <a:off x="3624263" y="152400"/>
            <a:ext cx="178593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Evolution</a:t>
            </a:r>
          </a:p>
        </p:txBody>
      </p:sp>
      <p:pic>
        <p:nvPicPr>
          <p:cNvPr id="4101" name="Picture 4" descr="Fig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52" t="4222" r="12122" b="20224"/>
          <a:stretch>
            <a:fillRect/>
          </a:stretch>
        </p:blipFill>
        <p:spPr bwMode="auto">
          <a:xfrm>
            <a:off x="4572000" y="762000"/>
            <a:ext cx="3657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093" name="Text Box 5"/>
          <p:cNvSpPr txBox="1">
            <a:spLocks noChangeArrowheads="1"/>
          </p:cNvSpPr>
          <p:nvPr/>
        </p:nvSpPr>
        <p:spPr bwMode="auto">
          <a:xfrm>
            <a:off x="4114800" y="6172200"/>
            <a:ext cx="4545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Charles Darwin in later years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9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3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WATCH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effectLst/>
                <a:hlinkClick r:id="rId2"/>
              </a:rPr>
              <a:t>Evolution</a:t>
            </a:r>
            <a:endParaRPr lang="en-US">
              <a:effectLst/>
            </a:endParaRPr>
          </a:p>
          <a:p>
            <a:pPr marL="0" indent="0">
              <a:buNone/>
            </a:pPr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8B426-47E4-4FFD-916C-122B8AA63276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22275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C7AC1A5C-F628-435C-A103-29511DEB58AE}" type="slidenum">
              <a:rPr lang="en-US" altLang="en-US" sz="1400"/>
              <a:pPr eaLnBrk="1" hangingPunct="1"/>
              <a:t>6</a:t>
            </a:fld>
            <a:endParaRPr lang="en-US" altLang="en-US" sz="1400"/>
          </a:p>
        </p:txBody>
      </p:sp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09800"/>
            <a:ext cx="7772400" cy="1905000"/>
          </a:xfrm>
        </p:spPr>
        <p:txBody>
          <a:bodyPr/>
          <a:lstStyle/>
          <a:p>
            <a:pPr eaLnBrk="1" hangingPunct="1">
              <a:defRPr/>
            </a:pPr>
            <a:r>
              <a:rPr lang="en-US" sz="6000" b="1" dirty="0" smtClean="0"/>
              <a:t>HISTORY OF EVOLUTIONARY THOUGHT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090E86B9-28BA-478F-93C8-55FE80DAA60A}" type="slidenum">
              <a:rPr lang="en-US" altLang="en-US" sz="1400"/>
              <a:pPr eaLnBrk="1" hangingPunct="1"/>
              <a:t>7</a:t>
            </a:fld>
            <a:endParaRPr lang="en-US" altLang="en-US" sz="1400"/>
          </a:p>
        </p:txBody>
      </p:sp>
      <p:sp>
        <p:nvSpPr>
          <p:cNvPr id="179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 smtClean="0"/>
              <a:t>EARLY IDEAS ON EARTH’S ORGANISMS</a:t>
            </a:r>
          </a:p>
        </p:txBody>
      </p:sp>
      <p:sp>
        <p:nvSpPr>
          <p:cNvPr id="179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41475"/>
            <a:ext cx="3886200" cy="4454525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rgbClr val="FFFF00"/>
                </a:solidFill>
              </a:rPr>
              <a:t>Aristotle</a:t>
            </a:r>
            <a:r>
              <a:rPr lang="en-US" b="1" dirty="0" smtClean="0"/>
              <a:t> believed species were fixed creations arranged by their complexity</a:t>
            </a:r>
          </a:p>
          <a:p>
            <a:pPr eaLnBrk="1" hangingPunct="1">
              <a:defRPr/>
            </a:pPr>
            <a:r>
              <a:rPr lang="en-US" b="1" dirty="0" smtClean="0"/>
              <a:t>Idea lasted 2000 years</a:t>
            </a:r>
          </a:p>
          <a:p>
            <a:pPr eaLnBrk="1" hangingPunct="1">
              <a:defRPr/>
            </a:pPr>
            <a:endParaRPr lang="en-US" dirty="0" smtClean="0"/>
          </a:p>
        </p:txBody>
      </p:sp>
      <p:pic>
        <p:nvPicPr>
          <p:cNvPr id="6149" name="Picture 4" descr="aristo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752600"/>
            <a:ext cx="3430588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79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79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203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E156BCC5-97C8-4582-84D4-2C735DA842E1}" type="slidenum">
              <a:rPr lang="en-US" altLang="en-US" sz="1400"/>
              <a:pPr eaLnBrk="1" hangingPunct="1"/>
              <a:t>8</a:t>
            </a:fld>
            <a:endParaRPr lang="en-US" altLang="en-US" sz="1400"/>
          </a:p>
        </p:txBody>
      </p:sp>
      <p:sp>
        <p:nvSpPr>
          <p:cNvPr id="162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 smtClean="0"/>
              <a:t>EARLY IDEAS ON EARTH’S ORGANISMS</a:t>
            </a:r>
          </a:p>
        </p:txBody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41475"/>
            <a:ext cx="3962400" cy="4454525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b="1" dirty="0" smtClean="0">
                <a:solidFill>
                  <a:srgbClr val="FFFF00"/>
                </a:solidFill>
              </a:rPr>
              <a:t>Linnaeus</a:t>
            </a:r>
            <a:r>
              <a:rPr lang="en-US" sz="2800" b="1" dirty="0" smtClean="0"/>
              <a:t> – 1</a:t>
            </a:r>
            <a:r>
              <a:rPr lang="en-US" sz="2800" b="1" baseline="30000" dirty="0" smtClean="0"/>
              <a:t>st</a:t>
            </a:r>
            <a:r>
              <a:rPr lang="en-US" sz="2800" b="1" dirty="0" smtClean="0"/>
              <a:t> to group similar organisms and assign them Latin names</a:t>
            </a:r>
          </a:p>
          <a:p>
            <a:pPr eaLnBrk="1" hangingPunct="1">
              <a:defRPr/>
            </a:pPr>
            <a:r>
              <a:rPr lang="en-US" sz="2800" b="1" dirty="0" smtClean="0"/>
              <a:t>Two word name (Genus species)</a:t>
            </a:r>
          </a:p>
          <a:p>
            <a:pPr eaLnBrk="1" hangingPunct="1">
              <a:defRPr/>
            </a:pPr>
            <a:r>
              <a:rPr lang="en-US" sz="2800" b="1" dirty="0" smtClean="0"/>
              <a:t>Known as </a:t>
            </a:r>
            <a:r>
              <a:rPr lang="en-US" sz="2800" b="1" dirty="0" smtClean="0">
                <a:solidFill>
                  <a:srgbClr val="66FF33"/>
                </a:solidFill>
              </a:rPr>
              <a:t>Binomial nomenclature</a:t>
            </a:r>
            <a:r>
              <a:rPr lang="en-US" sz="2800" dirty="0" smtClean="0"/>
              <a:t> </a:t>
            </a:r>
          </a:p>
        </p:txBody>
      </p:sp>
      <p:pic>
        <p:nvPicPr>
          <p:cNvPr id="7173" name="Picture 4" descr="linnaeu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752600"/>
            <a:ext cx="2971800" cy="415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62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62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62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81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4E0DEE53-A5C5-4FD7-B876-79252758AB7B}" type="slidenum">
              <a:rPr lang="en-US" altLang="en-US" sz="1400"/>
              <a:pPr eaLnBrk="1" hangingPunct="1"/>
              <a:t>9</a:t>
            </a:fld>
            <a:endParaRPr lang="en-US" altLang="en-US" sz="1400"/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898525" y="1358900"/>
            <a:ext cx="268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bg1"/>
                </a:solidFill>
                <a:latin typeface="Times New Roman" panose="02020603050405020304" pitchFamily="18" charset="0"/>
              </a:rPr>
              <a:t>:</a:t>
            </a:r>
          </a:p>
        </p:txBody>
      </p:sp>
      <p:sp>
        <p:nvSpPr>
          <p:cNvPr id="176132" name="Rectangle 4"/>
          <p:cNvSpPr>
            <a:spLocks noGrp="1" noChangeArrowheads="1"/>
          </p:cNvSpPr>
          <p:nvPr>
            <p:ph type="title"/>
          </p:nvPr>
        </p:nvSpPr>
        <p:spPr>
          <a:xfrm>
            <a:off x="152400" y="304800"/>
            <a:ext cx="8686800" cy="12192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 dirty="0" smtClean="0">
                <a:solidFill>
                  <a:srgbClr val="CC3300"/>
                </a:solidFill>
              </a:rPr>
              <a:t>CONTRIBUTOR’S TO DARWIN’S THINKING INCLUDED:</a:t>
            </a:r>
          </a:p>
        </p:txBody>
      </p:sp>
      <p:sp>
        <p:nvSpPr>
          <p:cNvPr id="17613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09600" y="1752600"/>
            <a:ext cx="8001000" cy="44545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Char char="•"/>
              <a:defRPr/>
            </a:pPr>
            <a:r>
              <a:rPr lang="en-US" sz="3600" b="1" dirty="0" smtClean="0">
                <a:solidFill>
                  <a:schemeClr val="tx2"/>
                </a:solidFill>
              </a:rPr>
              <a:t>James Hutton </a:t>
            </a:r>
            <a:r>
              <a:rPr lang="en-US" sz="3600" b="1" dirty="0" smtClean="0"/>
              <a:t>- Gradualism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Char char="•"/>
              <a:defRPr/>
            </a:pPr>
            <a:r>
              <a:rPr lang="en-US" sz="3600" b="1" dirty="0">
                <a:solidFill>
                  <a:schemeClr val="tx2"/>
                </a:solidFill>
              </a:rPr>
              <a:t>Thomas Malthus </a:t>
            </a:r>
            <a:r>
              <a:rPr lang="en-US" sz="3600" b="1" dirty="0"/>
              <a:t>– struggle for existence (resources)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Char char="•"/>
              <a:defRPr/>
            </a:pPr>
            <a:r>
              <a:rPr lang="en-US" sz="3600" b="1" dirty="0" smtClean="0">
                <a:solidFill>
                  <a:schemeClr val="tx2"/>
                </a:solidFill>
              </a:rPr>
              <a:t>John Baptiste Lamarck – </a:t>
            </a:r>
            <a:r>
              <a:rPr lang="en-US" sz="3600" b="1" i="1" dirty="0" smtClean="0"/>
              <a:t>Inheritance of acquired Characteristics</a:t>
            </a:r>
            <a:r>
              <a:rPr lang="en-US" sz="3600" b="1" dirty="0" smtClean="0"/>
              <a:t> and </a:t>
            </a:r>
            <a:r>
              <a:rPr lang="en-US" sz="3600" b="1" i="1" dirty="0" smtClean="0"/>
              <a:t>Law of Use and Disuse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Char char="•"/>
              <a:defRPr/>
            </a:pPr>
            <a:r>
              <a:rPr lang="en-US" sz="3600" b="1" dirty="0">
                <a:solidFill>
                  <a:schemeClr val="tx2"/>
                </a:solidFill>
              </a:rPr>
              <a:t>Charles Lyell </a:t>
            </a:r>
            <a:r>
              <a:rPr lang="en-US" sz="3600" b="1" dirty="0" smtClean="0"/>
              <a:t>– </a:t>
            </a:r>
            <a:r>
              <a:rPr lang="en-US" sz="3600" b="1" dirty="0" err="1" smtClean="0"/>
              <a:t>uniformintarianism</a:t>
            </a:r>
            <a:r>
              <a:rPr lang="en-US" sz="3600" b="1" dirty="0" smtClean="0"/>
              <a:t> </a:t>
            </a:r>
            <a:r>
              <a:rPr lang="en-US" sz="3600" b="1" dirty="0"/>
              <a:t>(geologic processes still changing Earth)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Char char="•"/>
              <a:defRPr/>
            </a:pPr>
            <a:endParaRPr lang="en-US" sz="3600" b="1" i="1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76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76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76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761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13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024D9DF9-4AE8-4899-9F0B-8419A9B3784D}" type="slidenum">
              <a:rPr lang="en-US" altLang="en-US" sz="1400"/>
              <a:pPr eaLnBrk="1" hangingPunct="1"/>
              <a:t>10</a:t>
            </a:fld>
            <a:endParaRPr lang="en-US" altLang="en-US" sz="1400"/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898525" y="1358900"/>
            <a:ext cx="268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bg1"/>
                </a:solidFill>
                <a:latin typeface="Times New Roman" panose="02020603050405020304" pitchFamily="18" charset="0"/>
              </a:rPr>
              <a:t>:</a:t>
            </a:r>
          </a:p>
        </p:txBody>
      </p:sp>
      <p:sp>
        <p:nvSpPr>
          <p:cNvPr id="101384" name="Rectangle 8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610600" cy="12192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 dirty="0" smtClean="0">
                <a:solidFill>
                  <a:srgbClr val="CC3300"/>
                </a:solidFill>
              </a:rPr>
              <a:t>CONTRIBUTOR’S TO DARWIN’S THINKING INCLUDED:</a:t>
            </a:r>
          </a:p>
        </p:txBody>
      </p:sp>
      <p:sp>
        <p:nvSpPr>
          <p:cNvPr id="101385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609600" y="1752600"/>
            <a:ext cx="8001000" cy="4454525"/>
          </a:xfrm>
        </p:spPr>
        <p:txBody>
          <a:bodyPr/>
          <a:lstStyle/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  <a:defRPr/>
            </a:pPr>
            <a:r>
              <a:rPr lang="en-US" sz="3600" b="1" dirty="0" smtClean="0">
                <a:solidFill>
                  <a:schemeClr val="tx2"/>
                </a:solidFill>
              </a:rPr>
              <a:t>Alfred </a:t>
            </a:r>
            <a:r>
              <a:rPr lang="en-US" sz="3600" b="1" dirty="0">
                <a:solidFill>
                  <a:schemeClr val="tx2"/>
                </a:solidFill>
              </a:rPr>
              <a:t>Russel Wallace </a:t>
            </a:r>
            <a:r>
              <a:rPr lang="en-US" sz="3600" b="1" dirty="0"/>
              <a:t>– organisms evolved from common </a:t>
            </a:r>
            <a:r>
              <a:rPr lang="en-US" sz="3600" b="1" dirty="0" smtClean="0"/>
              <a:t>ancestors.</a:t>
            </a:r>
            <a:endParaRPr lang="en-US" sz="3600" b="1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13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8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B15FDE74-A32D-4AB7-BCA8-A33F2E40E9C7}" type="slidenum">
              <a:rPr lang="en-US" altLang="en-US" sz="1400"/>
              <a:pPr eaLnBrk="1" hangingPunct="1"/>
              <a:t>11</a:t>
            </a:fld>
            <a:endParaRPr lang="en-US" altLang="en-US" sz="1400"/>
          </a:p>
        </p:txBody>
      </p:sp>
      <p:pic>
        <p:nvPicPr>
          <p:cNvPr id="10243" name="Picture 2" descr="22-01-DarwinHistorContext-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95400"/>
            <a:ext cx="9144000" cy="493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5651" name="Rectangle 3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763000" cy="121920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smtClean="0"/>
              <a:t>EVOLUTIONARY TIMELINE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90048FEA-8C3F-479A-B229-434D7835EE1E}" type="slidenum">
              <a:rPr lang="en-US" altLang="en-US" sz="1400"/>
              <a:pPr eaLnBrk="1" hangingPunct="1"/>
              <a:t>12</a:t>
            </a:fld>
            <a:endParaRPr lang="en-US" altLang="en-US" sz="1400"/>
          </a:p>
        </p:txBody>
      </p:sp>
      <p:sp>
        <p:nvSpPr>
          <p:cNvPr id="167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 smtClean="0"/>
              <a:t>HUTTON’S THEORY OF GEOLOGICAL CHANGE</a:t>
            </a:r>
          </a:p>
        </p:txBody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772400" cy="4267200"/>
          </a:xfrm>
        </p:spPr>
        <p:txBody>
          <a:bodyPr/>
          <a:lstStyle/>
          <a:p>
            <a:pPr marL="465138" indent="-465138" eaLnBrk="1" hangingPunct="1">
              <a:lnSpc>
                <a:spcPct val="90000"/>
              </a:lnSpc>
              <a:defRPr/>
            </a:pPr>
            <a:r>
              <a:rPr lang="en-US" sz="3600" b="1" dirty="0" smtClean="0">
                <a:solidFill>
                  <a:srgbClr val="66FF33"/>
                </a:solidFill>
              </a:rPr>
              <a:t>James Hutton</a:t>
            </a:r>
            <a:r>
              <a:rPr lang="en-US" sz="3600" b="1" dirty="0" smtClean="0"/>
              <a:t>, 1785, Scottish geologist</a:t>
            </a:r>
          </a:p>
          <a:p>
            <a:pPr marL="465138" indent="-465138" eaLnBrk="1" hangingPunct="1">
              <a:lnSpc>
                <a:spcPct val="90000"/>
              </a:lnSpc>
              <a:defRPr/>
            </a:pPr>
            <a:r>
              <a:rPr lang="en-US" sz="3600" b="1" dirty="0" smtClean="0"/>
              <a:t>Studied invertebrate fossils in Paris Museum.</a:t>
            </a:r>
          </a:p>
          <a:p>
            <a:pPr marL="465138" indent="-465138" eaLnBrk="1" hangingPunct="1">
              <a:lnSpc>
                <a:spcPct val="90000"/>
              </a:lnSpc>
              <a:defRPr/>
            </a:pPr>
            <a:r>
              <a:rPr lang="en-US" sz="3600" b="1" dirty="0" smtClean="0"/>
              <a:t>Described the geological forces that have changed life on earth over millions of years (erosion, earthquakes, volcanoes, etc.)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67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67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93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24B346DA-B297-472A-89A8-C12879EA324C}" type="slidenum">
              <a:rPr lang="en-US" altLang="en-US" sz="1400"/>
              <a:pPr eaLnBrk="1" hangingPunct="1"/>
              <a:t>13</a:t>
            </a:fld>
            <a:endParaRPr lang="en-US" altLang="en-US" sz="1400"/>
          </a:p>
        </p:txBody>
      </p:sp>
      <p:sp>
        <p:nvSpPr>
          <p:cNvPr id="178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 smtClean="0"/>
              <a:t>HUTTON’S THEORY OF GEOLOGICAL CHANGE</a:t>
            </a:r>
          </a:p>
        </p:txBody>
      </p:sp>
      <p:sp>
        <p:nvSpPr>
          <p:cNvPr id="178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5257800" cy="42672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dirty="0" smtClean="0"/>
              <a:t>Proposes that Earth is shaped by geological forces that took place over extremely long periods of time – estimates Earth to be millions of years old.</a:t>
            </a:r>
            <a:endParaRPr lang="en-US" sz="3600" dirty="0" smtClean="0">
              <a:solidFill>
                <a:srgbClr val="CC3300"/>
              </a:solidFill>
            </a:endParaRPr>
          </a:p>
        </p:txBody>
      </p:sp>
      <p:pic>
        <p:nvPicPr>
          <p:cNvPr id="6" name="Picture 4" descr="hutt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814945"/>
            <a:ext cx="2811463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78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179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24B346DA-B297-472A-89A8-C12879EA324C}" type="slidenum">
              <a:rPr lang="en-US" altLang="en-US" sz="1400"/>
              <a:pPr eaLnBrk="1" hangingPunct="1"/>
              <a:t>14</a:t>
            </a:fld>
            <a:endParaRPr lang="en-US" altLang="en-US" sz="1400"/>
          </a:p>
        </p:txBody>
      </p:sp>
      <p:sp>
        <p:nvSpPr>
          <p:cNvPr id="178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 smtClean="0"/>
              <a:t>HUTTON’S THEORY OF GEOLOGICAL CHANGE</a:t>
            </a:r>
          </a:p>
        </p:txBody>
      </p:sp>
      <p:sp>
        <p:nvSpPr>
          <p:cNvPr id="178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4495800" cy="42672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dirty="0" smtClean="0"/>
              <a:t>Idea </a:t>
            </a:r>
            <a:r>
              <a:rPr lang="en-US" sz="3600" b="1" dirty="0"/>
              <a:t>k</a:t>
            </a:r>
            <a:r>
              <a:rPr lang="en-US" sz="3600" b="1" dirty="0" smtClean="0"/>
              <a:t>nown as Gradualism</a:t>
            </a:r>
          </a:p>
          <a:p>
            <a:pPr eaLnBrk="1" hangingPunct="1">
              <a:defRPr/>
            </a:pPr>
            <a:r>
              <a:rPr lang="en-US" sz="3600" b="1" dirty="0" smtClean="0"/>
              <a:t>Scientists now believe Earth is </a:t>
            </a:r>
            <a:r>
              <a:rPr lang="en-US" sz="3600" b="1" dirty="0" smtClean="0">
                <a:solidFill>
                  <a:srgbClr val="FF0000"/>
                </a:solidFill>
              </a:rPr>
              <a:t>4.6 billion</a:t>
            </a:r>
            <a:r>
              <a:rPr lang="en-US" sz="3600" b="1" dirty="0" smtClean="0"/>
              <a:t> years old.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6236" y="2095500"/>
            <a:ext cx="3623260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12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78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78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179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46EA7592-4CD8-4D07-AC4D-653DAD7BC4CD}" type="slidenum">
              <a:rPr lang="en-US" altLang="en-US" sz="1400"/>
              <a:pPr eaLnBrk="1" hangingPunct="1"/>
              <a:t>15</a:t>
            </a:fld>
            <a:endParaRPr lang="en-US" altLang="en-US" sz="1400"/>
          </a:p>
        </p:txBody>
      </p:sp>
      <p:sp>
        <p:nvSpPr>
          <p:cNvPr id="201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 smtClean="0"/>
              <a:t>POPULATION GROWTH</a:t>
            </a:r>
          </a:p>
        </p:txBody>
      </p:sp>
      <p:sp>
        <p:nvSpPr>
          <p:cNvPr id="201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41475"/>
            <a:ext cx="5410200" cy="4454525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rgbClr val="FFFF00"/>
                </a:solidFill>
              </a:rPr>
              <a:t>Thomas Malthus</a:t>
            </a:r>
            <a:r>
              <a:rPr lang="en-US" b="1" dirty="0" smtClean="0"/>
              <a:t>, 1798, Economist</a:t>
            </a:r>
          </a:p>
          <a:p>
            <a:pPr eaLnBrk="1" hangingPunct="1">
              <a:defRPr/>
            </a:pPr>
            <a:r>
              <a:rPr lang="en-US" b="1" dirty="0" smtClean="0"/>
              <a:t>Observed babies being born faster than people were dying</a:t>
            </a:r>
          </a:p>
          <a:p>
            <a:pPr eaLnBrk="1" hangingPunct="1">
              <a:defRPr/>
            </a:pPr>
            <a:r>
              <a:rPr lang="en-US" b="1" dirty="0" smtClean="0"/>
              <a:t>Predicts that human populations outgrow food supply.  Death and famine are inevitable.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7934" y="1668390"/>
            <a:ext cx="2995532" cy="435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265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01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01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01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731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46EA7592-4CD8-4D07-AC4D-653DAD7BC4CD}" type="slidenum">
              <a:rPr lang="en-US" altLang="en-US" sz="1400"/>
              <a:pPr eaLnBrk="1" hangingPunct="1"/>
              <a:t>16</a:t>
            </a:fld>
            <a:endParaRPr lang="en-US" altLang="en-US" sz="1400"/>
          </a:p>
        </p:txBody>
      </p:sp>
      <p:sp>
        <p:nvSpPr>
          <p:cNvPr id="201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 smtClean="0"/>
              <a:t>POPULATION GROWTH</a:t>
            </a:r>
          </a:p>
        </p:txBody>
      </p:sp>
      <p:sp>
        <p:nvSpPr>
          <p:cNvPr id="201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41475"/>
            <a:ext cx="8153400" cy="1330325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smtClean="0"/>
              <a:t>Organisms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struggle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smtClean="0"/>
              <a:t>to exist!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600" y="2438400"/>
            <a:ext cx="5341513" cy="4009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225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01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731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1D10C022-8A02-4A73-8961-A8DEE73C2EE3}" type="slidenum">
              <a:rPr lang="en-US" altLang="en-US" sz="1400"/>
              <a:pPr eaLnBrk="1" hangingPunct="1"/>
              <a:t>17</a:t>
            </a:fld>
            <a:endParaRPr lang="en-US" altLang="en-US" sz="1400"/>
          </a:p>
        </p:txBody>
      </p:sp>
      <p:pic>
        <p:nvPicPr>
          <p:cNvPr id="51203" name="Picture 2" descr="22-08-Overproduc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371600"/>
            <a:ext cx="3678238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377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 smtClean="0"/>
              <a:t>POPULATION GROWTH</a:t>
            </a:r>
          </a:p>
        </p:txBody>
      </p:sp>
      <p:sp>
        <p:nvSpPr>
          <p:cNvPr id="20378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463842"/>
            <a:ext cx="4572000" cy="54102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b="1" dirty="0" smtClean="0"/>
              <a:t>Darwin realized </a:t>
            </a:r>
            <a:r>
              <a:rPr lang="en-US" sz="2800" b="1" dirty="0"/>
              <a:t>M</a:t>
            </a:r>
            <a:r>
              <a:rPr lang="en-US" sz="2800" b="1" dirty="0" smtClean="0"/>
              <a:t>althus’s principles were visible in nature.</a:t>
            </a:r>
          </a:p>
          <a:p>
            <a:pPr eaLnBrk="1" hangingPunct="1">
              <a:defRPr/>
            </a:pPr>
            <a:r>
              <a:rPr lang="en-US" sz="2800" b="1" dirty="0" smtClean="0"/>
              <a:t>Plants &amp; animals produce far more offspring than can be supported.</a:t>
            </a:r>
          </a:p>
          <a:p>
            <a:pPr lvl="1" eaLnBrk="1" hangingPunct="1">
              <a:defRPr/>
            </a:pPr>
            <a:r>
              <a:rPr lang="en-US" sz="2400" b="1" dirty="0" smtClean="0"/>
              <a:t>Most </a:t>
            </a:r>
            <a:r>
              <a:rPr lang="en-US" sz="2400" b="1" dirty="0"/>
              <a:t>d</a:t>
            </a:r>
            <a:r>
              <a:rPr lang="en-US" sz="2400" b="1" dirty="0" smtClean="0"/>
              <a:t>ie</a:t>
            </a:r>
          </a:p>
          <a:p>
            <a:pPr lvl="1" eaLnBrk="1" hangingPunct="1">
              <a:defRPr/>
            </a:pPr>
            <a:r>
              <a:rPr lang="en-US" sz="2400" b="1" dirty="0" smtClean="0"/>
              <a:t>If they didn’t – Earth would be overrun </a:t>
            </a:r>
          </a:p>
        </p:txBody>
      </p:sp>
    </p:spTree>
    <p:extLst>
      <p:ext uri="{BB962C8B-B14F-4D97-AF65-F5344CB8AC3E}">
        <p14:creationId xmlns:p14="http://schemas.microsoft.com/office/powerpoint/2010/main" val="1853387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037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037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037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3780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723CCBDB-7EDA-496B-B40C-6B8C6AE0BDD5}" type="slidenum">
              <a:rPr lang="en-US" altLang="en-US" sz="1400"/>
              <a:pPr eaLnBrk="1" hangingPunct="1"/>
              <a:t>18</a:t>
            </a:fld>
            <a:endParaRPr lang="en-US" altLang="en-US" sz="1400"/>
          </a:p>
        </p:txBody>
      </p:sp>
      <p:pic>
        <p:nvPicPr>
          <p:cNvPr id="17411" name="Picture 2" descr="22-x4-Lamarc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23" r="7494"/>
          <a:stretch>
            <a:fillRect/>
          </a:stretch>
        </p:blipFill>
        <p:spPr bwMode="auto">
          <a:xfrm>
            <a:off x="5638800" y="1752600"/>
            <a:ext cx="33528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998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 smtClean="0"/>
              <a:t>LAMARCK’S THEORY OF EVOLUTION</a:t>
            </a:r>
          </a:p>
        </p:txBody>
      </p:sp>
      <p:sp>
        <p:nvSpPr>
          <p:cNvPr id="169988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905000"/>
            <a:ext cx="5257800" cy="4572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800" b="1" dirty="0" smtClean="0">
                <a:solidFill>
                  <a:schemeClr val="tx2"/>
                </a:solidFill>
              </a:rPr>
              <a:t>Jean-Baptiste Lamarck</a:t>
            </a:r>
            <a:r>
              <a:rPr lang="en-US" sz="2800" b="1" dirty="0" smtClean="0"/>
              <a:t>, 1809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b="1" dirty="0" smtClean="0"/>
              <a:t>One of first scientists to understand that change occurs over time.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b="1" dirty="0" smtClean="0"/>
              <a:t>Stated that changes are adaptations to environment acquired in an organism’s lifetime.</a:t>
            </a:r>
          </a:p>
        </p:txBody>
      </p:sp>
    </p:spTree>
    <p:extLst>
      <p:ext uri="{BB962C8B-B14F-4D97-AF65-F5344CB8AC3E}">
        <p14:creationId xmlns:p14="http://schemas.microsoft.com/office/powerpoint/2010/main" val="1458839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699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699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699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88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F9D37211-3E9D-4697-BB1B-1AD845C8359A}" type="slidenum">
              <a:rPr lang="en-US" altLang="en-US" sz="1400"/>
              <a:pPr eaLnBrk="1" hangingPunct="1"/>
              <a:t>19</a:t>
            </a:fld>
            <a:endParaRPr lang="en-US" altLang="en-US" sz="1400"/>
          </a:p>
        </p:txBody>
      </p:sp>
      <p:sp>
        <p:nvSpPr>
          <p:cNvPr id="182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 smtClean="0"/>
              <a:t>LAMARCK’S THEORY OF EVOLUTION</a:t>
            </a:r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3400" b="1" dirty="0" smtClean="0"/>
              <a:t>Called it </a:t>
            </a:r>
            <a:r>
              <a:rPr lang="en-US" sz="3400" b="1" dirty="0" smtClean="0">
                <a:solidFill>
                  <a:srgbClr val="66FF33"/>
                </a:solidFill>
              </a:rPr>
              <a:t>Inheritance of </a:t>
            </a:r>
            <a:r>
              <a:rPr lang="en-US" sz="3400" b="1" dirty="0" smtClean="0">
                <a:solidFill>
                  <a:srgbClr val="FF0000"/>
                </a:solidFill>
              </a:rPr>
              <a:t>Acquired </a:t>
            </a:r>
            <a:r>
              <a:rPr lang="en-US" sz="3400" b="1" dirty="0" smtClean="0">
                <a:solidFill>
                  <a:srgbClr val="66FF33"/>
                </a:solidFill>
              </a:rPr>
              <a:t>Characteristics.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b="1" dirty="0" smtClean="0"/>
              <a:t>Published theory – </a:t>
            </a:r>
            <a:r>
              <a:rPr lang="en-US" b="1" dirty="0"/>
              <a:t>o</a:t>
            </a:r>
            <a:r>
              <a:rPr lang="en-US" b="1" dirty="0" smtClean="0"/>
              <a:t>rganisms changed due to the demands of their environment. 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b="1" dirty="0" smtClean="0"/>
              <a:t>These </a:t>
            </a:r>
            <a:r>
              <a:rPr lang="en-US" b="1" dirty="0" smtClean="0">
                <a:solidFill>
                  <a:schemeClr val="tx2"/>
                </a:solidFill>
              </a:rPr>
              <a:t>traits could then be passed on to their offspring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b="1" dirty="0" smtClean="0"/>
              <a:t>Over time this led to </a:t>
            </a:r>
            <a:r>
              <a:rPr lang="en-US" b="1" dirty="0" smtClean="0">
                <a:solidFill>
                  <a:srgbClr val="66FF33"/>
                </a:solidFill>
              </a:rPr>
              <a:t>new species.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82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82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82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275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9DF901E3-A45A-4377-979B-2D4325B68B08}" type="slidenum">
              <a:rPr lang="en-US" altLang="en-US" sz="1400"/>
              <a:pPr eaLnBrk="1" hangingPunct="1"/>
              <a:t>20</a:t>
            </a:fld>
            <a:endParaRPr lang="en-US" altLang="en-US" sz="1400"/>
          </a:p>
        </p:txBody>
      </p:sp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 smtClean="0"/>
              <a:t>LAMARCK’S THEORY OF EVOLUTION</a:t>
            </a:r>
          </a:p>
        </p:txBody>
      </p:sp>
      <p:sp>
        <p:nvSpPr>
          <p:cNvPr id="171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1945" y="1946275"/>
            <a:ext cx="3886200" cy="4911725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smtClean="0"/>
              <a:t>Use or Disuse Principle.</a:t>
            </a:r>
          </a:p>
          <a:p>
            <a:pPr eaLnBrk="1" hangingPunct="1">
              <a:defRPr/>
            </a:pPr>
            <a:r>
              <a:rPr lang="en-US" b="1" dirty="0" smtClean="0"/>
              <a:t>If a body part was used, it got stronger.</a:t>
            </a:r>
          </a:p>
          <a:p>
            <a:pPr eaLnBrk="1" hangingPunct="1">
              <a:defRPr/>
            </a:pPr>
            <a:r>
              <a:rPr lang="en-US" b="1" dirty="0" smtClean="0"/>
              <a:t>If body part NOT used, it deteriorated.</a:t>
            </a:r>
          </a:p>
        </p:txBody>
      </p:sp>
      <p:pic>
        <p:nvPicPr>
          <p:cNvPr id="18437" name="Picture 4" descr="giraffeneck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209800"/>
            <a:ext cx="4191000" cy="375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71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71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71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011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98569FBD-9049-4787-B3F3-557498EA3602}" type="slidenum">
              <a:rPr lang="en-US" altLang="en-US" sz="1400"/>
              <a:pPr eaLnBrk="1" hangingPunct="1"/>
              <a:t>21</a:t>
            </a:fld>
            <a:endParaRPr lang="en-US" altLang="en-US" sz="1400"/>
          </a:p>
        </p:txBody>
      </p:sp>
      <p:sp>
        <p:nvSpPr>
          <p:cNvPr id="173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 smtClean="0"/>
              <a:t>Lamarck’s Theory of Evolution</a:t>
            </a:r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641475"/>
            <a:ext cx="4953000" cy="44545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b="1" dirty="0" smtClean="0">
                <a:solidFill>
                  <a:srgbClr val="66FF33"/>
                </a:solidFill>
              </a:rPr>
              <a:t>Use and Disuse - </a:t>
            </a:r>
            <a:r>
              <a:rPr lang="en-US" sz="3000" b="1" dirty="0" smtClean="0"/>
              <a:t>organisms could change the size or shape of organs by using them or not using them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b="1" dirty="0" smtClean="0"/>
              <a:t>Blacksmiths &amp; their sons (muscular arms)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b="1" dirty="0" smtClean="0"/>
              <a:t>Giraffe’s necks longer from stretching)</a:t>
            </a:r>
          </a:p>
        </p:txBody>
      </p:sp>
      <p:pic>
        <p:nvPicPr>
          <p:cNvPr id="20485" name="Picture 4" descr="Giraf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900" y="1524000"/>
            <a:ext cx="32385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73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73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059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6135A5EE-DDC4-4A39-9E54-9BD8BB031C50}" type="slidenum">
              <a:rPr lang="en-US" altLang="en-US" sz="1400"/>
              <a:pPr eaLnBrk="1" hangingPunct="1"/>
              <a:t>22</a:t>
            </a:fld>
            <a:endParaRPr lang="en-US" altLang="en-US" sz="1400"/>
          </a:p>
        </p:txBody>
      </p:sp>
      <p:sp>
        <p:nvSpPr>
          <p:cNvPr id="183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 smtClean="0"/>
          </a:p>
        </p:txBody>
      </p:sp>
      <p:sp>
        <p:nvSpPr>
          <p:cNvPr id="18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 smtClean="0"/>
          </a:p>
        </p:txBody>
      </p:sp>
      <p:pic>
        <p:nvPicPr>
          <p:cNvPr id="21509" name="Picture 4" descr="giraffe_lam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5BD217E7-9FD8-435F-B712-D6959BD96D5B}" type="slidenum">
              <a:rPr lang="en-US" altLang="en-US" sz="1400"/>
              <a:pPr eaLnBrk="1" hangingPunct="1"/>
              <a:t>23</a:t>
            </a:fld>
            <a:endParaRPr lang="en-US" altLang="en-US" sz="1400"/>
          </a:p>
        </p:txBody>
      </p:sp>
      <p:sp>
        <p:nvSpPr>
          <p:cNvPr id="174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 smtClean="0"/>
              <a:t>LAMARCK’S THEORY OF EVOLUTION</a:t>
            </a:r>
          </a:p>
        </p:txBody>
      </p:sp>
      <p:sp>
        <p:nvSpPr>
          <p:cNvPr id="174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rgbClr val="66FF33"/>
                </a:solidFill>
              </a:rPr>
              <a:t>Inheritance Of Acquired Traits</a:t>
            </a:r>
          </a:p>
          <a:p>
            <a:pPr lvl="1" eaLnBrk="1" hangingPunct="1">
              <a:defRPr/>
            </a:pPr>
            <a:r>
              <a:rPr lang="en-US" b="1" dirty="0" smtClean="0"/>
              <a:t>Traits acquired during one’s lifetime would be passed to offspring</a:t>
            </a:r>
          </a:p>
        </p:txBody>
      </p:sp>
      <p:pic>
        <p:nvPicPr>
          <p:cNvPr id="22533" name="Picture 4" descr="doberma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225800"/>
            <a:ext cx="7239000" cy="287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085" name="Text Box 5"/>
          <p:cNvSpPr txBox="1">
            <a:spLocks noChangeArrowheads="1"/>
          </p:cNvSpPr>
          <p:nvPr/>
        </p:nvSpPr>
        <p:spPr bwMode="auto">
          <a:xfrm>
            <a:off x="304800" y="6172200"/>
            <a:ext cx="830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b="1" dirty="0"/>
              <a:t>Clipped ears of dogs could be passed to offspring</a:t>
            </a:r>
            <a:r>
              <a:rPr lang="en-US" altLang="en-US" b="1" dirty="0">
                <a:solidFill>
                  <a:schemeClr val="tx2"/>
                </a:solidFill>
              </a:rPr>
              <a:t>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085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6DC44BE0-1D96-4F04-81DF-E4AC01466A5B}" type="slidenum">
              <a:rPr lang="en-US" altLang="en-US" sz="1400"/>
              <a:pPr eaLnBrk="1" hangingPunct="1"/>
              <a:t>24</a:t>
            </a:fld>
            <a:endParaRPr lang="en-US" altLang="en-US" sz="1400"/>
          </a:p>
        </p:txBody>
      </p:sp>
      <p:sp>
        <p:nvSpPr>
          <p:cNvPr id="172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 smtClean="0"/>
              <a:t>LAMARCK’S THEORY OF EVOLUTION</a:t>
            </a:r>
          </a:p>
        </p:txBody>
      </p:sp>
      <p:sp>
        <p:nvSpPr>
          <p:cNvPr id="172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305800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smtClean="0"/>
              <a:t>Tendency toward perfection.</a:t>
            </a:r>
          </a:p>
          <a:p>
            <a:pPr eaLnBrk="1" hangingPunct="1">
              <a:defRPr/>
            </a:pPr>
            <a:r>
              <a:rPr lang="en-US" b="1" dirty="0" smtClean="0"/>
              <a:t>Organisms are continually changing and acquiring features that help them live more successfully in their environment.</a:t>
            </a:r>
          </a:p>
          <a:p>
            <a:pPr eaLnBrk="1" hangingPunct="1">
              <a:defRPr/>
            </a:pPr>
            <a:r>
              <a:rPr lang="en-US" b="1" dirty="0" smtClean="0">
                <a:solidFill>
                  <a:srgbClr val="92D050"/>
                </a:solidFill>
              </a:rPr>
              <a:t>Example: </a:t>
            </a:r>
            <a:r>
              <a:rPr lang="en-US" b="1" dirty="0" smtClean="0"/>
              <a:t>Bird ancestors desired to fly so they tried until wings developed</a:t>
            </a:r>
          </a:p>
          <a:p>
            <a:pPr eaLnBrk="1" hangingPunct="1">
              <a:defRPr/>
            </a:pPr>
            <a:r>
              <a:rPr lang="en-US" b="1" dirty="0" smtClean="0"/>
              <a:t>Proposed organisms change over time!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72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72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72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72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035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D93B86B6-B5B1-4B9D-BE00-31A69C05D626}" type="slidenum">
              <a:rPr lang="en-US" altLang="en-US" sz="1400"/>
              <a:pPr eaLnBrk="1" hangingPunct="1"/>
              <a:t>25</a:t>
            </a:fld>
            <a:endParaRPr lang="en-US" altLang="en-US" sz="1400"/>
          </a:p>
        </p:txBody>
      </p:sp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 smtClean="0"/>
              <a:t>LAMARCK’S MISTAKES</a:t>
            </a:r>
          </a:p>
        </p:txBody>
      </p:sp>
      <p:sp>
        <p:nvSpPr>
          <p:cNvPr id="175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3600" b="1" dirty="0" smtClean="0"/>
              <a:t>Lamarck did NOT know how traits were inherited (Traits are passed through genes).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600" b="1" dirty="0" smtClean="0"/>
              <a:t>Genes are NOT changed by activities in life.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600" b="1" dirty="0" smtClean="0"/>
              <a:t>Change through mutation occurs before an organism is born.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75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107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C0F2E1F4-606A-4A47-A6E6-30910AC8E1D6}" type="slidenum">
              <a:rPr lang="en-US" altLang="en-US" sz="1400"/>
              <a:pPr eaLnBrk="1" hangingPunct="1"/>
              <a:t>26</a:t>
            </a:fld>
            <a:endParaRPr lang="en-US" altLang="en-US" sz="1400"/>
          </a:p>
        </p:txBody>
      </p:sp>
      <p:pic>
        <p:nvPicPr>
          <p:cNvPr id="15363" name="Picture 2" descr="22-x3-Lye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2072" y="1676400"/>
            <a:ext cx="3359528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8963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smtClean="0"/>
              <a:t>CHARLES LYELL</a:t>
            </a:r>
            <a:endParaRPr lang="en-US" b="1" i="1" dirty="0" smtClean="0"/>
          </a:p>
        </p:txBody>
      </p:sp>
      <p:sp>
        <p:nvSpPr>
          <p:cNvPr id="168964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295400"/>
            <a:ext cx="5403472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b="1" dirty="0" smtClean="0"/>
              <a:t>1833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b="1" dirty="0" smtClean="0"/>
              <a:t>Proposed theory of </a:t>
            </a:r>
            <a:r>
              <a:rPr lang="en-US" b="1" dirty="0" err="1" smtClean="0">
                <a:solidFill>
                  <a:srgbClr val="66FF33"/>
                </a:solidFill>
              </a:rPr>
              <a:t>Uniformintarianism</a:t>
            </a:r>
            <a:r>
              <a:rPr lang="en-US" b="1" dirty="0" smtClean="0">
                <a:solidFill>
                  <a:srgbClr val="66FF33"/>
                </a:solidFill>
              </a:rPr>
              <a:t>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b="1" dirty="0" smtClean="0"/>
              <a:t>Geological processes at uniform rates building and wearing down Earth’s crust.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b="1" dirty="0" smtClean="0"/>
              <a:t>Proposed that the Earth was millions of years instead of a few thousand years old.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68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689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689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689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964" grpId="0" build="p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B892C41A-9029-434A-8700-582E10228434}" type="slidenum">
              <a:rPr lang="en-US" altLang="en-US" sz="1400"/>
              <a:pPr eaLnBrk="1" hangingPunct="1"/>
              <a:t>27</a:t>
            </a:fld>
            <a:endParaRPr lang="en-US" altLang="en-US" sz="1400"/>
          </a:p>
        </p:txBody>
      </p:sp>
      <p:sp>
        <p:nvSpPr>
          <p:cNvPr id="181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 smtClean="0"/>
              <a:t>GEORGE LYELL</a:t>
            </a:r>
          </a:p>
        </p:txBody>
      </p:sp>
      <p:sp>
        <p:nvSpPr>
          <p:cNvPr id="1812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641475"/>
            <a:ext cx="7772400" cy="4454525"/>
          </a:xfrm>
        </p:spPr>
        <p:txBody>
          <a:bodyPr/>
          <a:lstStyle/>
          <a:p>
            <a:pPr eaLnBrk="1" hangingPunct="1">
              <a:defRPr/>
            </a:pPr>
            <a:r>
              <a:rPr lang="en-US" b="1" i="1" dirty="0"/>
              <a:t>PRINCIPLES OF </a:t>
            </a:r>
            <a:r>
              <a:rPr lang="en-US" b="1" i="1" dirty="0" smtClean="0"/>
              <a:t>GEOLOGY - </a:t>
            </a:r>
            <a:r>
              <a:rPr lang="en-US" b="1" dirty="0" smtClean="0"/>
              <a:t>Published by </a:t>
            </a:r>
            <a:r>
              <a:rPr lang="en-US" b="1" dirty="0"/>
              <a:t>L</a:t>
            </a:r>
            <a:r>
              <a:rPr lang="en-US" b="1" dirty="0" smtClean="0"/>
              <a:t>yell just before the beagle set sail and read by Darwin.</a:t>
            </a:r>
          </a:p>
          <a:p>
            <a:pPr eaLnBrk="1" hangingPunct="1">
              <a:defRPr/>
            </a:pPr>
            <a:r>
              <a:rPr lang="en-US" b="1" dirty="0" smtClean="0"/>
              <a:t>Processes occurring now have shaped Earth’s geological features over </a:t>
            </a:r>
            <a:r>
              <a:rPr lang="en-US" b="1" dirty="0" smtClean="0">
                <a:solidFill>
                  <a:srgbClr val="FF0000"/>
                </a:solidFill>
              </a:rPr>
              <a:t>long periods of time</a:t>
            </a:r>
            <a:r>
              <a:rPr lang="en-US" b="1" dirty="0" smtClean="0"/>
              <a:t>.</a:t>
            </a:r>
          </a:p>
          <a:p>
            <a:pPr eaLnBrk="1" hangingPunct="1">
              <a:defRPr/>
            </a:pPr>
            <a:r>
              <a:rPr lang="en-US" b="1" dirty="0" smtClean="0"/>
              <a:t>Helped </a:t>
            </a:r>
            <a:r>
              <a:rPr lang="en-US" b="1" dirty="0"/>
              <a:t>D</a:t>
            </a:r>
            <a:r>
              <a:rPr lang="en-US" b="1" dirty="0" smtClean="0"/>
              <a:t>arwin understand sea shells in the </a:t>
            </a:r>
            <a:r>
              <a:rPr lang="en-US" b="1" dirty="0"/>
              <a:t>A</a:t>
            </a:r>
            <a:r>
              <a:rPr lang="en-US" b="1" dirty="0" smtClean="0"/>
              <a:t>ndes mountains at 12,000+ feet.</a:t>
            </a:r>
          </a:p>
          <a:p>
            <a:pPr marL="0" indent="0" eaLnBrk="1" hangingPunct="1">
              <a:buNone/>
              <a:defRPr/>
            </a:pP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81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81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81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1251" grpId="0" build="p" autoUpdateAnimBg="0"/>
    </p:bldLst>
  </p:timing>
</p:sld>
</file>

<file path=ppt/theme/theme1.xml><?xml version="1.0" encoding="utf-8"?>
<a:theme xmlns:a="http://schemas.openxmlformats.org/drawingml/2006/main" name="Blue Diagonal">
  <a:themeElements>
    <a:clrScheme name="Blue Diagonal 1">
      <a:dk1>
        <a:srgbClr val="000000"/>
      </a:dk1>
      <a:lt1>
        <a:srgbClr val="FFFFFF"/>
      </a:lt1>
      <a:dk2>
        <a:srgbClr val="0066FF"/>
      </a:dk2>
      <a:lt2>
        <a:srgbClr val="FFFF00"/>
      </a:lt2>
      <a:accent1>
        <a:srgbClr val="00CCCC"/>
      </a:accent1>
      <a:accent2>
        <a:srgbClr val="FF33CC"/>
      </a:accent2>
      <a:accent3>
        <a:srgbClr val="AAB8FF"/>
      </a:accent3>
      <a:accent4>
        <a:srgbClr val="DADADA"/>
      </a:accent4>
      <a:accent5>
        <a:srgbClr val="AAE2E2"/>
      </a:accent5>
      <a:accent6>
        <a:srgbClr val="E72DB9"/>
      </a:accent6>
      <a:hlink>
        <a:srgbClr val="FF4568"/>
      </a:hlink>
      <a:folHlink>
        <a:srgbClr val="CCECFF"/>
      </a:folHlink>
    </a:clrScheme>
    <a:fontScheme name="Blue Diagonal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Blue Diagonal 1">
        <a:dk1>
          <a:srgbClr val="000000"/>
        </a:dk1>
        <a:lt1>
          <a:srgbClr val="FFFFFF"/>
        </a:lt1>
        <a:dk2>
          <a:srgbClr val="0066FF"/>
        </a:dk2>
        <a:lt2>
          <a:srgbClr val="FFFF00"/>
        </a:lt2>
        <a:accent1>
          <a:srgbClr val="00CCCC"/>
        </a:accent1>
        <a:accent2>
          <a:srgbClr val="FF33CC"/>
        </a:accent2>
        <a:accent3>
          <a:srgbClr val="AAB8FF"/>
        </a:accent3>
        <a:accent4>
          <a:srgbClr val="DADADA"/>
        </a:accent4>
        <a:accent5>
          <a:srgbClr val="AAE2E2"/>
        </a:accent5>
        <a:accent6>
          <a:srgbClr val="E72DB9"/>
        </a:accent6>
        <a:hlink>
          <a:srgbClr val="FF4568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Diagonal 2">
        <a:dk1>
          <a:srgbClr val="000000"/>
        </a:dk1>
        <a:lt1>
          <a:srgbClr val="9999FF"/>
        </a:lt1>
        <a:dk2>
          <a:srgbClr val="6600FF"/>
        </a:dk2>
        <a:lt2>
          <a:srgbClr val="FFFFFF"/>
        </a:lt2>
        <a:accent1>
          <a:srgbClr val="CCCCFF"/>
        </a:accent1>
        <a:accent2>
          <a:srgbClr val="FF99FF"/>
        </a:accent2>
        <a:accent3>
          <a:srgbClr val="CACAFF"/>
        </a:accent3>
        <a:accent4>
          <a:srgbClr val="000000"/>
        </a:accent4>
        <a:accent5>
          <a:srgbClr val="E2E2FF"/>
        </a:accent5>
        <a:accent6>
          <a:srgbClr val="E78AE7"/>
        </a:accent6>
        <a:hlink>
          <a:srgbClr val="00CC66"/>
        </a:hlink>
        <a:folHlink>
          <a:srgbClr val="CCE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Diagonal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DDDDDD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A1A1A1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Diagonal 4">
        <a:dk1>
          <a:srgbClr val="000000"/>
        </a:dk1>
        <a:lt1>
          <a:srgbClr val="FFFFFF"/>
        </a:lt1>
        <a:dk2>
          <a:srgbClr val="990066"/>
        </a:dk2>
        <a:lt2>
          <a:srgbClr val="FFFF00"/>
        </a:lt2>
        <a:accent1>
          <a:srgbClr val="996633"/>
        </a:accent1>
        <a:accent2>
          <a:srgbClr val="CC6600"/>
        </a:accent2>
        <a:accent3>
          <a:srgbClr val="CAAAB8"/>
        </a:accent3>
        <a:accent4>
          <a:srgbClr val="DADADA"/>
        </a:accent4>
        <a:accent5>
          <a:srgbClr val="CAB8AD"/>
        </a:accent5>
        <a:accent6>
          <a:srgbClr val="B95C00"/>
        </a:accent6>
        <a:hlink>
          <a:srgbClr val="999933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Designs\Blue Diagonal.pot</Template>
  <TotalTime>2379</TotalTime>
  <Words>842</Words>
  <Application>Microsoft Office PowerPoint</Application>
  <PresentationFormat>On-screen Show (4:3)</PresentationFormat>
  <Paragraphs>142</Paragraphs>
  <Slides>27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Blue Diagonal</vt:lpstr>
      <vt:lpstr>SAT VOCABULARY</vt:lpstr>
      <vt:lpstr>SAT VOCABULARY</vt:lpstr>
      <vt:lpstr>Evolution</vt:lpstr>
      <vt:lpstr>PowerPoint Presentation</vt:lpstr>
      <vt:lpstr>WATCH</vt:lpstr>
      <vt:lpstr>HISTORY OF EVOLUTIONARY THOUGHT</vt:lpstr>
      <vt:lpstr>EARLY IDEAS ON EARTH’S ORGANISMS</vt:lpstr>
      <vt:lpstr>EARLY IDEAS ON EARTH’S ORGANISMS</vt:lpstr>
      <vt:lpstr>CONTRIBUTOR’S TO DARWIN’S THINKING INCLUDED:</vt:lpstr>
      <vt:lpstr>CONTRIBUTOR’S TO DARWIN’S THINKING INCLUDED:</vt:lpstr>
      <vt:lpstr>EVOLUTIONARY TIMELINE</vt:lpstr>
      <vt:lpstr>HUTTON’S THEORY OF GEOLOGICAL CHANGE</vt:lpstr>
      <vt:lpstr>HUTTON’S THEORY OF GEOLOGICAL CHANGE</vt:lpstr>
      <vt:lpstr>HUTTON’S THEORY OF GEOLOGICAL CHANGE</vt:lpstr>
      <vt:lpstr>POPULATION GROWTH</vt:lpstr>
      <vt:lpstr>POPULATION GROWTH</vt:lpstr>
      <vt:lpstr>POPULATION GROWTH</vt:lpstr>
      <vt:lpstr>LAMARCK’S THEORY OF EVOLUTION</vt:lpstr>
      <vt:lpstr>LAMARCK’S THEORY OF EVOLUTION</vt:lpstr>
      <vt:lpstr>LAMARCK’S THEORY OF EVOLUTION</vt:lpstr>
      <vt:lpstr>Lamarck’s Theory of Evolution</vt:lpstr>
      <vt:lpstr>PowerPoint Presentation</vt:lpstr>
      <vt:lpstr>LAMARCK’S THEORY OF EVOLUTION</vt:lpstr>
      <vt:lpstr>LAMARCK’S THEORY OF EVOLUTION</vt:lpstr>
      <vt:lpstr>LAMARCK’S MISTAKES</vt:lpstr>
      <vt:lpstr>CHARLES LYELL</vt:lpstr>
      <vt:lpstr>GEORGE LYELL</vt:lpstr>
    </vt:vector>
  </TitlesOfParts>
  <Company>Kelso Consulting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15-1 The Puzzle of Life’s Diversity</dc:title>
  <dc:creator>Kelso</dc:creator>
  <cp:lastModifiedBy>JCBOE</cp:lastModifiedBy>
  <cp:revision>99</cp:revision>
  <cp:lastPrinted>1601-01-01T00:00:00Z</cp:lastPrinted>
  <dcterms:created xsi:type="dcterms:W3CDTF">2002-04-09T04:19:25Z</dcterms:created>
  <dcterms:modified xsi:type="dcterms:W3CDTF">2016-01-12T18:02:28Z</dcterms:modified>
</cp:coreProperties>
</file>