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450" r:id="rId2"/>
    <p:sldId id="448" r:id="rId3"/>
    <p:sldId id="494" r:id="rId4"/>
    <p:sldId id="258" r:id="rId5"/>
    <p:sldId id="344" r:id="rId6"/>
    <p:sldId id="339" r:id="rId7"/>
    <p:sldId id="361" r:id="rId8"/>
    <p:sldId id="415" r:id="rId9"/>
    <p:sldId id="362" r:id="rId10"/>
    <p:sldId id="416" r:id="rId11"/>
    <p:sldId id="363" r:id="rId12"/>
    <p:sldId id="259" r:id="rId13"/>
    <p:sldId id="260" r:id="rId14"/>
    <p:sldId id="261" r:id="rId15"/>
    <p:sldId id="401" r:id="rId16"/>
    <p:sldId id="480" r:id="rId17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0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A0F284E-9E92-4EF6-A758-1B1E1F3579C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9488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11E5EC7-F72F-44B1-91FD-C184A0900F94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77256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4B36CC2-CD4F-47C5-993F-F9801B2BE499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3750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F44D9EFB-96B6-47EA-8E08-39F8216A1CAA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41766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F4E4577A-4CB0-44BE-BC6F-50D865678505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9522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6E47901-7E50-4CC4-BAD2-B451B58F2586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90829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A03D946-BCB0-4840-B9D2-73E6E32B6911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7745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1DA45F8-96B2-4B1B-88EE-4DAAE67B2A64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92806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EB8062F-F59E-44A3-AED8-896C97A8EB10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67714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5E56274-28A7-441F-9C1A-EC1517FB807E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64127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57E505D-6D3C-45E5-BBF2-B2D539555F86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16886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296C6E4-5345-4717-A438-7A31A9F5E32A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38613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307ECDB-83DF-472B-A334-0E8A393045FF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0818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channel.com/tv-shows/greatest-discoveries/videos/100-greatest-discoveries-darwins-story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effectLst/>
                <a:hlinkClick r:id="rId2"/>
              </a:rPr>
              <a:t>Bill </a:t>
            </a:r>
            <a:r>
              <a:rPr lang="en-US" u="sng" dirty="0" smtClean="0">
                <a:effectLst/>
                <a:hlinkClick r:id="rId2"/>
              </a:rPr>
              <a:t>Nye: </a:t>
            </a:r>
            <a:r>
              <a:rPr lang="en-US" u="sng" dirty="0">
                <a:effectLst/>
                <a:hlinkClick r:id="rId2"/>
              </a:rPr>
              <a:t>Darwin &amp; Natural Selection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21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173"/>
            <a:ext cx="7772400" cy="1219200"/>
          </a:xfrm>
        </p:spPr>
        <p:txBody>
          <a:bodyPr/>
          <a:lstStyle/>
          <a:p>
            <a:r>
              <a:rPr lang="en-US" b="1" dirty="0" smtClean="0"/>
              <a:t>ALFRED WALLACE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1"/>
            <a:ext cx="7772400" cy="4953000"/>
          </a:xfrm>
        </p:spPr>
        <p:txBody>
          <a:bodyPr/>
          <a:lstStyle/>
          <a:p>
            <a:r>
              <a:rPr lang="en-US" b="1" dirty="0" smtClean="0"/>
              <a:t>1858</a:t>
            </a:r>
          </a:p>
          <a:p>
            <a:r>
              <a:rPr lang="en-US" b="1" dirty="0" smtClean="0"/>
              <a:t>organisms </a:t>
            </a:r>
            <a:r>
              <a:rPr lang="en-US" b="1" dirty="0"/>
              <a:t>evolved from common ancestors</a:t>
            </a:r>
            <a:r>
              <a:rPr lang="en-US" b="1" dirty="0" smtClean="0"/>
              <a:t>.  </a:t>
            </a:r>
          </a:p>
          <a:p>
            <a:r>
              <a:rPr lang="en-US" b="1" dirty="0" smtClean="0"/>
              <a:t>He independently came up with the idea of natural selection as a driver of evolution.</a:t>
            </a:r>
          </a:p>
          <a:p>
            <a:r>
              <a:rPr lang="en-US" b="1" dirty="0" smtClean="0"/>
              <a:t>Speculates on evolution by natural selection with emphasis on the idea of </a:t>
            </a:r>
            <a:r>
              <a:rPr lang="en-US" b="1" dirty="0" smtClean="0">
                <a:solidFill>
                  <a:srgbClr val="FF0000"/>
                </a:solidFill>
              </a:rPr>
              <a:t>competition for resources </a:t>
            </a:r>
            <a:r>
              <a:rPr lang="en-US" b="1" dirty="0" smtClean="0"/>
              <a:t>as a main force of natural selection.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04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7188C25-8B10-4976-99A9-28CBB2B0CC45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00"/>
                </a:solidFill>
              </a:rPr>
              <a:t>WALLACE’S CONTRIBUTION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50292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2800" b="1" dirty="0" smtClean="0">
                <a:solidFill>
                  <a:srgbClr val="66FF33"/>
                </a:solidFill>
              </a:rPr>
              <a:t>Alfred Russel Wallace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/>
              <a:t>i</a:t>
            </a:r>
            <a:r>
              <a:rPr lang="en-US" sz="2800" b="1" dirty="0" smtClean="0"/>
              <a:t>ndependently came to same conclusion as </a:t>
            </a:r>
            <a:r>
              <a:rPr lang="en-US" sz="2800" b="1" dirty="0"/>
              <a:t>D</a:t>
            </a:r>
            <a:r>
              <a:rPr lang="en-US" sz="2800" b="1" dirty="0" smtClean="0"/>
              <a:t>arwin that species changed over time because of their struggle for existence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2800" b="1" dirty="0" smtClean="0"/>
              <a:t>When </a:t>
            </a:r>
            <a:r>
              <a:rPr lang="en-US" sz="2800" b="1" dirty="0"/>
              <a:t>D</a:t>
            </a:r>
            <a:r>
              <a:rPr lang="en-US" sz="2800" b="1" dirty="0" smtClean="0"/>
              <a:t>arwin read </a:t>
            </a:r>
            <a:r>
              <a:rPr lang="en-US" sz="2800" b="1" dirty="0"/>
              <a:t>W</a:t>
            </a:r>
            <a:r>
              <a:rPr lang="en-US" sz="2800" b="1" dirty="0" smtClean="0"/>
              <a:t>allace’s essay, he knew he had to publish his findings.</a:t>
            </a:r>
          </a:p>
        </p:txBody>
      </p:sp>
      <p:pic>
        <p:nvPicPr>
          <p:cNvPr id="5939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4" b="3416"/>
          <a:stretch>
            <a:fillRect/>
          </a:stretch>
        </p:blipFill>
        <p:spPr>
          <a:xfrm>
            <a:off x="5799137" y="1752600"/>
            <a:ext cx="3192463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73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84E255E-4272-48D1-9C31-3F6FC07622E2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CHARLES DARWIN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5720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Born Feb. 12, 1809.</a:t>
            </a:r>
          </a:p>
          <a:p>
            <a:pPr eaLnBrk="1" hangingPunct="1">
              <a:defRPr/>
            </a:pPr>
            <a:r>
              <a:rPr lang="en-US" sz="2800" b="1" dirty="0" smtClean="0"/>
              <a:t>Joined crew of HMS Beagle, 1831.</a:t>
            </a:r>
          </a:p>
          <a:p>
            <a:pPr eaLnBrk="1" hangingPunct="1">
              <a:defRPr/>
            </a:pPr>
            <a:r>
              <a:rPr lang="en-US" sz="2800" b="1" dirty="0" smtClean="0"/>
              <a:t>Naturalist (unpaid).</a:t>
            </a:r>
          </a:p>
          <a:p>
            <a:pPr eaLnBrk="1" hangingPunct="1">
              <a:defRPr/>
            </a:pPr>
            <a:r>
              <a:rPr lang="en-US" sz="2800" b="1" dirty="0" smtClean="0"/>
              <a:t>5 </a:t>
            </a:r>
            <a:r>
              <a:rPr lang="en-US" sz="2800" b="1" dirty="0"/>
              <a:t>y</a:t>
            </a:r>
            <a:r>
              <a:rPr lang="en-US" sz="2800" b="1" dirty="0" smtClean="0"/>
              <a:t>ear </a:t>
            </a:r>
            <a:r>
              <a:rPr lang="en-US" sz="2800" b="1" dirty="0"/>
              <a:t>science </a:t>
            </a:r>
            <a:r>
              <a:rPr lang="en-US" sz="2800" b="1" dirty="0" smtClean="0"/>
              <a:t>expedition around world.</a:t>
            </a:r>
          </a:p>
          <a:p>
            <a:pPr eaLnBrk="1" hangingPunct="1">
              <a:defRPr/>
            </a:pPr>
            <a:r>
              <a:rPr lang="en-US" sz="2800" b="1" dirty="0" smtClean="0"/>
              <a:t>Avid collector of flora and fauna.</a:t>
            </a:r>
          </a:p>
          <a:p>
            <a:pPr eaLnBrk="1" hangingPunct="1">
              <a:defRPr/>
            </a:pPr>
            <a:r>
              <a:rPr lang="en-US" sz="2800" b="1" dirty="0" smtClean="0"/>
              <a:t>Astounded </a:t>
            </a:r>
            <a:r>
              <a:rPr lang="en-US" sz="2800" b="1" dirty="0"/>
              <a:t>b</a:t>
            </a:r>
            <a:r>
              <a:rPr lang="en-US" sz="2800" b="1" dirty="0" smtClean="0"/>
              <a:t>y variety of life.</a:t>
            </a:r>
          </a:p>
        </p:txBody>
      </p:sp>
      <p:pic>
        <p:nvPicPr>
          <p:cNvPr id="26629" name="Picture 5" descr="22-18-Darwin18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7163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DCBEA9C-689A-421B-8F75-46442CFC87B4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286000" y="228600"/>
            <a:ext cx="464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39713" y="5943600"/>
            <a:ext cx="8904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reconstruction of the HMS Beagle sailing off Patagonia.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VOYAGE OF THE BEAGLE</a:t>
            </a:r>
            <a:endParaRPr lang="en-US" sz="4000" b="1" dirty="0" smtClean="0">
              <a:solidFill>
                <a:srgbClr val="CC3300"/>
              </a:solidFill>
            </a:endParaRPr>
          </a:p>
        </p:txBody>
      </p:sp>
      <p:pic>
        <p:nvPicPr>
          <p:cNvPr id="27654" name="Picture 7" descr="uFG16_0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 t="1419" r="6383" b="710"/>
          <a:stretch>
            <a:fillRect/>
          </a:stretch>
        </p:blipFill>
        <p:spPr>
          <a:xfrm>
            <a:off x="1676400" y="1143000"/>
            <a:ext cx="5938838" cy="4454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321A9E8-D304-48F0-990E-34428CD63718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pic>
        <p:nvPicPr>
          <p:cNvPr id="122883" name="Picture 3" descr="FG16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02"/>
          <a:stretch>
            <a:fillRect/>
          </a:stretch>
        </p:blipFill>
        <p:spPr bwMode="auto">
          <a:xfrm>
            <a:off x="0" y="1676400"/>
            <a:ext cx="91440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152400" y="6172200"/>
            <a:ext cx="8763000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Darwin </a:t>
            </a:r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left in 1831 and returned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</a:t>
            </a:r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years later.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VOYAGE OF THE BEAGLE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2D4478A-F478-40F9-BA71-5AD7985127CE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00"/>
                </a:solidFill>
              </a:rPr>
              <a:t>THE GALAPAGOS ISLANDS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Small group of islands 1000 km west of South America.</a:t>
            </a:r>
          </a:p>
          <a:p>
            <a:pPr eaLnBrk="1" hangingPunct="1">
              <a:defRPr/>
            </a:pPr>
            <a:r>
              <a:rPr lang="en-US" b="1" dirty="0" smtClean="0"/>
              <a:t>Each island has </a:t>
            </a:r>
            <a:r>
              <a:rPr lang="en-US" b="1" dirty="0"/>
              <a:t>v</a:t>
            </a:r>
            <a:r>
              <a:rPr lang="en-US" b="1" dirty="0" smtClean="0"/>
              <a:t>ery different climates.</a:t>
            </a:r>
          </a:p>
          <a:p>
            <a:pPr eaLnBrk="1" hangingPunct="1">
              <a:defRPr/>
            </a:pPr>
            <a:r>
              <a:rPr lang="en-US" b="1" dirty="0" smtClean="0"/>
              <a:t>Animals on islands are unique.</a:t>
            </a:r>
          </a:p>
          <a:p>
            <a:pPr lvl="2" eaLnBrk="1" hangingPunct="1">
              <a:defRPr/>
            </a:pPr>
            <a:r>
              <a:rPr lang="en-US" sz="3200" b="1" dirty="0" smtClean="0"/>
              <a:t>Tortoises</a:t>
            </a:r>
          </a:p>
          <a:p>
            <a:pPr lvl="2" eaLnBrk="1" hangingPunct="1">
              <a:defRPr/>
            </a:pPr>
            <a:r>
              <a:rPr lang="en-US" sz="3200" b="1" dirty="0" smtClean="0"/>
              <a:t>Iguanas</a:t>
            </a:r>
          </a:p>
          <a:p>
            <a:pPr lvl="2" eaLnBrk="1" hangingPunct="1">
              <a:defRPr/>
            </a:pPr>
            <a:r>
              <a:rPr lang="en-US" sz="3200" b="1" dirty="0" smtClean="0"/>
              <a:t>Finches</a:t>
            </a:r>
          </a:p>
          <a:p>
            <a:pPr lvl="2" eaLnBrk="1" hangingPunct="1">
              <a:defRPr/>
            </a:pPr>
            <a:endParaRPr lang="en-US" sz="3200" b="1" dirty="0" smtClean="0">
              <a:solidFill>
                <a:schemeClr val="tx2"/>
              </a:solidFill>
            </a:endParaRPr>
          </a:p>
        </p:txBody>
      </p:sp>
      <p:pic>
        <p:nvPicPr>
          <p:cNvPr id="156677" name="Picture 5" descr="blue-iguana-jbin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3400"/>
            <a:ext cx="29368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70CFF90-2F0B-476B-AF78-195BC8854646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dirty="0" smtClean="0"/>
              <a:t>THE GALAPAGOS ISLANDS</a:t>
            </a:r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41475"/>
            <a:ext cx="40386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Volcanic islands in origin.</a:t>
            </a:r>
          </a:p>
          <a:p>
            <a:pPr eaLnBrk="1" hangingPunct="1">
              <a:defRPr/>
            </a:pPr>
            <a:r>
              <a:rPr lang="en-US" sz="2800" b="1" dirty="0" smtClean="0"/>
              <a:t>Island species varied from mainland species and from island-to-island species.</a:t>
            </a:r>
          </a:p>
          <a:p>
            <a:pPr eaLnBrk="1" hangingPunct="1">
              <a:defRPr/>
            </a:pPr>
            <a:r>
              <a:rPr lang="en-US" sz="2800" b="1" dirty="0" smtClean="0"/>
              <a:t>Each island had long or short neck tortoises.</a:t>
            </a:r>
          </a:p>
        </p:txBody>
      </p:sp>
      <p:pic>
        <p:nvPicPr>
          <p:cNvPr id="31749" name="Picture 7" descr="galapagos-islands-map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26806">
            <a:off x="4419600" y="2514600"/>
            <a:ext cx="4495800" cy="2640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0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0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0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E45AEE7-30BD-4A33-9636-1EB7722654F5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pic>
        <p:nvPicPr>
          <p:cNvPr id="32771" name="Picture 2" descr="Darwins Tortoi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633413"/>
            <a:ext cx="8943975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34D6903-DAA5-4659-A714-A86DA4A74D0F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00"/>
                </a:solidFill>
              </a:rPr>
              <a:t>THE GALAPAGOS ISLANDS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Finches on the islands resembled a mainland finch.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More types of finches appeared on the islands where the available food was different (seeds, nuts, berries, insects).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Finches had different types of beaks adapted to their type of food gathering.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1304F64-2B71-43A9-98BE-B21DEECBF615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pic>
        <p:nvPicPr>
          <p:cNvPr id="34819" name="Picture 2" descr="Darwins Finc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3440EDCC-5AF8-4956-9476-C7D5A6845924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1" dirty="0" smtClean="0"/>
              <a:t>During his travels, </a:t>
            </a:r>
            <a:r>
              <a:rPr lang="en-US" sz="3200" b="1" dirty="0"/>
              <a:t>D</a:t>
            </a:r>
            <a:r>
              <a:rPr lang="en-US" sz="3200" b="1" dirty="0" smtClean="0"/>
              <a:t>arwin made numerous observations and collected evidence that led him to propose a revolutionary hypothesis about the way life changes over time.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1" dirty="0" smtClean="0"/>
              <a:t>In South America, Darwin found fossils of extinct animals that were similar to modern species.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6096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en-US" sz="4800" b="1" kern="0" dirty="0" smtClean="0"/>
              <a:t>DARWIN’S OBSERVATIONS AND CONCLUSIONS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6D4D8FC-7C73-41FE-A196-771360333FDE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DARWIN’S OBSERVATIONS AND CONCLUSIONS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183930"/>
            <a:ext cx="4267200" cy="43783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Patterns of diversity were shown.</a:t>
            </a:r>
          </a:p>
          <a:p>
            <a:pPr eaLnBrk="1" hangingPunct="1">
              <a:defRPr/>
            </a:pPr>
            <a:r>
              <a:rPr lang="en-US" sz="2800" b="1" dirty="0" smtClean="0"/>
              <a:t>Unique adaptations in organisms.</a:t>
            </a:r>
          </a:p>
          <a:p>
            <a:pPr eaLnBrk="1" hangingPunct="1">
              <a:defRPr/>
            </a:pPr>
            <a:r>
              <a:rPr lang="en-US" sz="2800" b="1" dirty="0" smtClean="0"/>
              <a:t>Species not evenly distributed</a:t>
            </a:r>
          </a:p>
          <a:p>
            <a:pPr marL="742950" lvl="2" eaLnBrk="1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Australia-</a:t>
            </a:r>
            <a:r>
              <a:rPr lang="en-US" b="1" dirty="0">
                <a:solidFill>
                  <a:schemeClr val="tx2"/>
                </a:solidFill>
              </a:rPr>
              <a:t>k</a:t>
            </a:r>
            <a:r>
              <a:rPr lang="en-US" b="1" dirty="0" smtClean="0">
                <a:solidFill>
                  <a:schemeClr val="tx2"/>
                </a:solidFill>
              </a:rPr>
              <a:t>angaroos, but </a:t>
            </a:r>
            <a:r>
              <a:rPr lang="en-US" b="1" dirty="0">
                <a:solidFill>
                  <a:schemeClr val="tx2"/>
                </a:solidFill>
              </a:rPr>
              <a:t>n</a:t>
            </a:r>
            <a:r>
              <a:rPr lang="en-US" b="1" dirty="0" smtClean="0">
                <a:solidFill>
                  <a:schemeClr val="tx2"/>
                </a:solidFill>
              </a:rPr>
              <a:t>o rabbits</a:t>
            </a:r>
          </a:p>
          <a:p>
            <a:pPr marL="695325" lvl="2" eaLnBrk="1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S. America-Llamas</a:t>
            </a:r>
          </a:p>
        </p:txBody>
      </p:sp>
      <p:pic>
        <p:nvPicPr>
          <p:cNvPr id="30728" name="Picture 8" descr="22-15-ConvergentEvolutio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45424"/>
            <a:ext cx="4648200" cy="345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B975EDB-66D7-401F-8594-B817EFC84655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pic>
        <p:nvPicPr>
          <p:cNvPr id="31748" name="Picture 4" descr="22-02-Trilobi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2352678"/>
            <a:ext cx="3665621" cy="341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25905" y="6096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DARWIN’S OBSERVATIONS AND CONCLUSIONS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344657"/>
            <a:ext cx="4648200" cy="3294143"/>
          </a:xfrm>
        </p:spPr>
        <p:txBody>
          <a:bodyPr/>
          <a:lstStyle/>
          <a:p>
            <a:pPr marL="228600" indent="-228600" eaLnBrk="1" hangingPunct="1">
              <a:defRPr/>
            </a:pPr>
            <a:r>
              <a:rPr lang="en-US" sz="2800" b="1" dirty="0" smtClean="0"/>
              <a:t>He collected both </a:t>
            </a:r>
            <a:r>
              <a:rPr lang="en-US" sz="2800" b="1" dirty="0"/>
              <a:t>l</a:t>
            </a:r>
            <a:r>
              <a:rPr lang="en-US" sz="2800" b="1" dirty="0" smtClean="0"/>
              <a:t>iving </a:t>
            </a:r>
            <a:r>
              <a:rPr lang="en-US" sz="2800" b="1" dirty="0"/>
              <a:t>o</a:t>
            </a:r>
            <a:r>
              <a:rPr lang="en-US" sz="2800" b="1" dirty="0" smtClean="0"/>
              <a:t>rganisms and fossils.</a:t>
            </a:r>
          </a:p>
          <a:p>
            <a:pPr marL="228600" indent="-228600" eaLnBrk="1" hangingPunct="1">
              <a:defRPr/>
            </a:pPr>
            <a:r>
              <a:rPr lang="en-US" sz="2800" b="1" dirty="0" smtClean="0"/>
              <a:t>Fossils included:</a:t>
            </a:r>
          </a:p>
          <a:p>
            <a:pPr marL="571500" lvl="2" indent="-114300" eaLnBrk="1" hangingPunct="1">
              <a:defRPr/>
            </a:pPr>
            <a:r>
              <a:rPr lang="en-US" sz="2800" b="1" dirty="0" smtClean="0"/>
              <a:t>Trilobites  </a:t>
            </a:r>
            <a:r>
              <a:rPr lang="en-US" sz="2800" b="1" dirty="0" smtClean="0">
                <a:sym typeface="Wingdings" panose="05000000000000000000" pitchFamily="2" charset="2"/>
              </a:rPr>
              <a:t> </a:t>
            </a:r>
            <a:endParaRPr lang="en-US" sz="2800" b="1" dirty="0" smtClean="0"/>
          </a:p>
          <a:p>
            <a:pPr marL="571500" lvl="2" indent="-114300" eaLnBrk="1" hangingPunct="1">
              <a:defRPr/>
            </a:pPr>
            <a:r>
              <a:rPr lang="en-US" sz="2800" b="1" dirty="0" smtClean="0"/>
              <a:t>Giant Ground Sloth of South America</a:t>
            </a:r>
          </a:p>
          <a:p>
            <a:pPr marL="571500" lvl="2" indent="-114300" eaLnBrk="1" hangingPunct="1">
              <a:defRPr/>
            </a:pPr>
            <a:endParaRPr lang="en-US" b="1" dirty="0" smtClean="0"/>
          </a:p>
          <a:p>
            <a:pPr marL="571500" lvl="2" indent="-114300" eaLnBrk="1" hangingPunct="1">
              <a:buFontTx/>
              <a:buNone/>
              <a:defRPr/>
            </a:pPr>
            <a:endParaRPr lang="en-US" b="1" dirty="0" smtClean="0"/>
          </a:p>
          <a:p>
            <a:pPr marL="571500" lvl="2" indent="-114300" eaLnBrk="1" hangingPunct="1">
              <a:defRPr/>
            </a:pPr>
            <a:endParaRPr lang="en-US" b="1" dirty="0" smtClean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04800" y="5791200"/>
            <a:ext cx="8305800" cy="8842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These 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species NO longer existed.</a:t>
            </a:r>
            <a:b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What had happened to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317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37F8A3F-42B8-4F07-89AD-31AEA15015CA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15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096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/>
              <a:t>DARWIN’S OBSERVATIONS AND CONCLUSIONS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895600"/>
            <a:ext cx="7772400" cy="3352800"/>
          </a:xfrm>
        </p:spPr>
        <p:txBody>
          <a:bodyPr/>
          <a:lstStyle/>
          <a:p>
            <a:pPr marL="571500" indent="-5715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600" b="1" dirty="0" smtClean="0"/>
              <a:t>In 1859, he publishes the “Origin of Species” explaining his theory of evolution by </a:t>
            </a:r>
            <a:r>
              <a:rPr lang="en-US" sz="3600" b="1" dirty="0" smtClean="0">
                <a:solidFill>
                  <a:srgbClr val="CC3300"/>
                </a:solidFill>
              </a:rPr>
              <a:t>Natural Selection.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246"/>
            <a:ext cx="8857955" cy="653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926272"/>
      </p:ext>
    </p:extLst>
  </p:cSld>
  <p:clrMapOvr>
    <a:masterClrMapping/>
  </p:clrMapOvr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2342</TotalTime>
  <Words>428</Words>
  <Application>Microsoft Office PowerPoint</Application>
  <PresentationFormat>On-screen Show (4:3)</PresentationFormat>
  <Paragraphs>84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 Diagonal</vt:lpstr>
      <vt:lpstr>WATCH</vt:lpstr>
      <vt:lpstr>ALFRED WALLACE</vt:lpstr>
      <vt:lpstr>WALLACE’S CONTRIBUTION</vt:lpstr>
      <vt:lpstr>CHARLES DARWIN</vt:lpstr>
      <vt:lpstr>VOYAGE OF THE BEAGLE</vt:lpstr>
      <vt:lpstr>VOYAGE OF THE BEAGLE</vt:lpstr>
      <vt:lpstr>THE GALAPAGOS ISLANDS</vt:lpstr>
      <vt:lpstr>THE GALAPAGOS ISLANDS</vt:lpstr>
      <vt:lpstr>PowerPoint Presentation</vt:lpstr>
      <vt:lpstr>THE GALAPAGOS ISLANDS</vt:lpstr>
      <vt:lpstr>PowerPoint Presentation</vt:lpstr>
      <vt:lpstr>PowerPoint Presentation</vt:lpstr>
      <vt:lpstr>DARWIN’S OBSERVATIONS AND CONCLUSIONS</vt:lpstr>
      <vt:lpstr>DARWIN’S OBSERVATIONS AND CONCLUSIONS</vt:lpstr>
      <vt:lpstr>DARWIN’S OBSERVATIONS AND CONCLUSIONS</vt:lpstr>
      <vt:lpstr>PowerPoint Presentation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98</cp:revision>
  <cp:lastPrinted>1601-01-01T00:00:00Z</cp:lastPrinted>
  <dcterms:created xsi:type="dcterms:W3CDTF">2002-04-09T04:19:25Z</dcterms:created>
  <dcterms:modified xsi:type="dcterms:W3CDTF">2016-01-12T18:03:02Z</dcterms:modified>
</cp:coreProperties>
</file>