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453" r:id="rId2"/>
    <p:sldId id="457" r:id="rId3"/>
    <p:sldId id="479" r:id="rId4"/>
    <p:sldId id="458" r:id="rId5"/>
    <p:sldId id="459" r:id="rId6"/>
    <p:sldId id="460" r:id="rId7"/>
    <p:sldId id="461" r:id="rId8"/>
    <p:sldId id="403" r:id="rId9"/>
    <p:sldId id="478" r:id="rId10"/>
    <p:sldId id="487" r:id="rId11"/>
    <p:sldId id="488" r:id="rId12"/>
    <p:sldId id="489" r:id="rId13"/>
    <p:sldId id="490" r:id="rId14"/>
    <p:sldId id="491" r:id="rId15"/>
    <p:sldId id="492" r:id="rId16"/>
    <p:sldId id="493" r:id="rId17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0" autoAdjust="0"/>
    <p:restoredTop sz="86410" autoAdjust="0"/>
  </p:normalViewPr>
  <p:slideViewPr>
    <p:cSldViewPr>
      <p:cViewPr varScale="1">
        <p:scale>
          <a:sx n="59" d="100"/>
          <a:sy n="59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D4D267-7600-480C-B313-D8B9FDACAC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8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DBC5B7-4B41-4811-823E-6AF5CAEBB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426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8E986C89-3E11-4E1A-AAD9-D09FA5ED9CC1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5800"/>
            <a:ext cx="4554537" cy="3416300"/>
          </a:xfrm>
          <a:solidFill>
            <a:srgbClr val="FFFFFF"/>
          </a:solidFill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05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05427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528BA0DA-3769-4767-9A20-C9EBAE342460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4577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8656D1C-7613-4865-8588-75E729220333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6381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D0F72C72-B684-4D36-B718-3B3B56624389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55500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BB83C26-4123-4E73-91B4-50156812E970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03571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F7E9019E-D50E-4442-A413-AA0921D3B97C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14348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8703A9BA-BF19-4E54-9A21-4D97E6FB0B66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832118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A3499240-EDEB-43A0-BBAA-BF5886A449D8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02542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0E7A38-4BF2-4AA1-AD7D-0F0732205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5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B775F6-4362-4F18-8865-14429C450B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4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5276D-190F-477F-B00F-3C3A4390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06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C4300-D3BC-4EEA-985E-DD04FFEDBA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68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3CCDA-ABDC-409E-9E55-AA87868DEA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68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EAB29-E3F1-4DC0-84A5-AE09E08B31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4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8B426-47E4-4FFD-916C-122B8AA63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46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D7EA0-66F9-4123-9A72-D8BB539BC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20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EDC78-4282-483D-834A-4BFC5F2F0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92DFC-3BFD-432A-A73D-545DB253D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5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67AB8E-5467-4B29-95BA-1FA957456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2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7E51B-697C-42C9-8AF7-AC85D3FA8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23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C9EE6-D18D-4DAA-A1D4-C72AD383C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36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DABC55CE-22EF-49DB-8FB1-663E91538D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channel.com/tv-shows/greatest-discoveries/videos/100-greatest-discoveries-darwins-story/" TargetMode="External"/><Relationship Id="rId2" Type="http://schemas.openxmlformats.org/officeDocument/2006/relationships/hyperlink" Target="https://www.youtube.com/watch?v=n3265bno2X0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effectLst/>
                <a:hlinkClick r:id="rId2"/>
              </a:rPr>
              <a:t>Evolution in the </a:t>
            </a:r>
            <a:r>
              <a:rPr lang="en-US" u="sng" dirty="0" smtClean="0">
                <a:effectLst/>
                <a:hlinkClick r:id="rId2"/>
              </a:rPr>
              <a:t>Galapagos</a:t>
            </a:r>
            <a:endParaRPr lang="en-US" u="sng" dirty="0" smtClean="0">
              <a:effectLst/>
            </a:endParaRPr>
          </a:p>
          <a:p>
            <a:endParaRPr lang="en-US" u="sng" dirty="0">
              <a:effectLst/>
            </a:endParaRPr>
          </a:p>
          <a:p>
            <a:r>
              <a:rPr lang="en-US" u="sng" dirty="0" smtClean="0">
                <a:effectLst/>
              </a:rPr>
              <a:t>Third period:  </a:t>
            </a:r>
            <a:r>
              <a:rPr lang="en-US" u="sng" dirty="0">
                <a:effectLst/>
                <a:hlinkClick r:id="rId3"/>
              </a:rPr>
              <a:t>Bill Nye: Darwin &amp; Natural Selection</a:t>
            </a:r>
            <a:r>
              <a:rPr lang="en-US" dirty="0">
                <a:effectLst/>
              </a:rPr>
              <a:t> </a:t>
            </a:r>
            <a:endParaRPr lang="en-US" dirty="0"/>
          </a:p>
          <a:p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2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NATURAL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mechanism </a:t>
            </a:r>
            <a:r>
              <a:rPr lang="en-US" b="1" dirty="0">
                <a:effectLst/>
              </a:rPr>
              <a:t>for evolution</a:t>
            </a:r>
            <a:endParaRPr lang="en-US" dirty="0">
              <a:effectLst/>
            </a:endParaRPr>
          </a:p>
          <a:p>
            <a:pPr lvl="0"/>
            <a:r>
              <a:rPr lang="en-US" b="1" dirty="0">
                <a:effectLst/>
              </a:rPr>
              <a:t>Natural Variations </a:t>
            </a:r>
            <a:r>
              <a:rPr lang="en-US" dirty="0">
                <a:effectLst/>
              </a:rPr>
              <a:t>(differences among individuals) exist in all organisms.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These </a:t>
            </a:r>
            <a:r>
              <a:rPr lang="en-US" dirty="0">
                <a:effectLst/>
              </a:rPr>
              <a:t>variations are </a:t>
            </a:r>
            <a:r>
              <a:rPr lang="en-US" b="1" dirty="0">
                <a:solidFill>
                  <a:srgbClr val="FFFF00"/>
                </a:solidFill>
                <a:effectLst/>
              </a:rPr>
              <a:t>inherited</a:t>
            </a:r>
            <a:r>
              <a:rPr lang="en-US" dirty="0">
                <a:effectLst/>
              </a:rPr>
              <a:t> and are called </a:t>
            </a:r>
            <a:r>
              <a:rPr lang="en-US" b="1" dirty="0">
                <a:solidFill>
                  <a:srgbClr val="FFFF00"/>
                </a:solidFill>
                <a:effectLst/>
              </a:rPr>
              <a:t>adaptations</a:t>
            </a:r>
            <a:r>
              <a:rPr lang="en-US" dirty="0" smtClean="0">
                <a:effectLst/>
              </a:rPr>
              <a:t>.</a:t>
            </a:r>
          </a:p>
          <a:p>
            <a:pPr lvl="0"/>
            <a:r>
              <a:rPr lang="en-US" dirty="0" smtClean="0">
                <a:effectLst/>
              </a:rPr>
              <a:t>So adaptations are inherited traits.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255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0768"/>
            <a:ext cx="7162800" cy="652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741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NATURAL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ADAPTATIONS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that are more </a:t>
            </a:r>
            <a:r>
              <a:rPr lang="en-US" u="sng" dirty="0">
                <a:effectLst/>
              </a:rPr>
              <a:t>favorable become more prevalent </a:t>
            </a:r>
            <a:r>
              <a:rPr lang="en-US" dirty="0">
                <a:effectLst/>
              </a:rPr>
              <a:t>within the population.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These </a:t>
            </a:r>
            <a:r>
              <a:rPr lang="en-US" dirty="0">
                <a:effectLst/>
              </a:rPr>
              <a:t>traits will be passed onto the next generation.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The </a:t>
            </a:r>
            <a:r>
              <a:rPr lang="en-US" b="1" dirty="0">
                <a:effectLst/>
              </a:rPr>
              <a:t>GENE POOL</a:t>
            </a:r>
            <a:r>
              <a:rPr lang="en-US" dirty="0">
                <a:effectLst/>
              </a:rPr>
              <a:t> of a population changes in favor of the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“FITTEST” </a:t>
            </a:r>
            <a:r>
              <a:rPr lang="en-US" dirty="0">
                <a:effectLst/>
              </a:rPr>
              <a:t>phenotype and genotype.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3319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NATURAL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effectLst/>
              </a:rPr>
              <a:t>Individuals </a:t>
            </a:r>
            <a:r>
              <a:rPr lang="en-US" b="1" dirty="0">
                <a:effectLst/>
              </a:rPr>
              <a:t>compete for </a:t>
            </a:r>
            <a:r>
              <a:rPr lang="en-US" b="1" dirty="0" smtClean="0">
                <a:effectLst/>
              </a:rPr>
              <a:t>resources.</a:t>
            </a:r>
          </a:p>
          <a:p>
            <a:pPr lvl="0"/>
            <a:r>
              <a:rPr lang="en-US" dirty="0" smtClean="0">
                <a:effectLst/>
              </a:rPr>
              <a:t>ONLY </a:t>
            </a:r>
            <a:r>
              <a:rPr lang="en-US" dirty="0">
                <a:effectLst/>
              </a:rPr>
              <a:t>the</a:t>
            </a:r>
            <a:r>
              <a:rPr lang="en-US" b="1" dirty="0">
                <a:effectLst/>
              </a:rPr>
              <a:t> 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suited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/>
              </a:rPr>
              <a:t>organisms</a:t>
            </a:r>
            <a:r>
              <a:rPr lang="en-US" b="1" dirty="0">
                <a:effectLst/>
              </a:rPr>
              <a:t> </a:t>
            </a:r>
            <a:r>
              <a:rPr lang="en-US" dirty="0" smtClean="0">
                <a:effectLst/>
              </a:rPr>
              <a:t>to </a:t>
            </a:r>
            <a:r>
              <a:rPr lang="en-US" dirty="0">
                <a:effectLst/>
              </a:rPr>
              <a:t>the environment will survive and reproduce.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“</a:t>
            </a:r>
            <a:r>
              <a:rPr lang="en-US" dirty="0">
                <a:effectLst/>
              </a:rPr>
              <a:t>Survival of the Fittest” </a:t>
            </a:r>
            <a:r>
              <a:rPr lang="en-US" dirty="0" smtClean="0">
                <a:effectLst/>
              </a:rPr>
              <a:t>- </a:t>
            </a:r>
            <a:r>
              <a:rPr lang="en-US" dirty="0">
                <a:effectLst/>
              </a:rPr>
              <a:t>Some phenotypes are better than others when it comes to competing for resources.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749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NATURAL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more </a:t>
            </a: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“FIT” phenotype </a:t>
            </a:r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(best fitness) </a:t>
            </a:r>
            <a:r>
              <a:rPr lang="en-US" dirty="0" smtClean="0">
                <a:effectLst/>
              </a:rPr>
              <a:t>will </a:t>
            </a:r>
            <a:r>
              <a:rPr lang="en-US" dirty="0">
                <a:effectLst/>
              </a:rPr>
              <a:t>survive and have the possibility of passing its alleles to the next generation.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Organisms </a:t>
            </a:r>
            <a:r>
              <a:rPr lang="en-US" dirty="0">
                <a:effectLst/>
              </a:rPr>
              <a:t>with traits that don’t help them survive will die and will NOT be able to pass these traits on.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So </a:t>
            </a:r>
            <a:r>
              <a:rPr lang="en-US" dirty="0">
                <a:effectLst/>
              </a:rPr>
              <a:t>the frequency of these “BAD” traits will decrease.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277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NATURAL SELECTION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08200"/>
            <a:ext cx="7853059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898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CA2CB1D-8081-474C-9698-E51DF3CA7DCE}" type="slidenum">
              <a:rPr lang="en-US" altLang="en-US" sz="1400"/>
              <a:pPr eaLnBrk="1" hangingPunct="1"/>
              <a:t>8</a:t>
            </a:fld>
            <a:endParaRPr lang="en-US" altLang="en-US" sz="1400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1752600" y="61722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4276" name="Rectangle 5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12192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effectLst/>
              </a:rPr>
              <a:t>NATURAL SELECTION</a:t>
            </a:r>
          </a:p>
        </p:txBody>
      </p:sp>
      <p:sp>
        <p:nvSpPr>
          <p:cNvPr id="22016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41475"/>
            <a:ext cx="4572000" cy="4454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Driving force </a:t>
            </a:r>
            <a:r>
              <a:rPr lang="en-US" sz="2800" b="1" dirty="0" smtClean="0"/>
              <a:t>for evolution.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 smtClean="0"/>
              <a:t>During the struggle for resources, strongest survive and reproduce.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 smtClean="0"/>
              <a:t>Idea that at least some of the differences between individuals, which impact their survival and fertility, are inheritable.</a:t>
            </a:r>
          </a:p>
        </p:txBody>
      </p:sp>
      <p:pic>
        <p:nvPicPr>
          <p:cNvPr id="54278" name="Picture 8" descr="22-12-InsecticideResist-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"/>
          <a:stretch>
            <a:fillRect/>
          </a:stretch>
        </p:blipFill>
        <p:spPr>
          <a:xfrm>
            <a:off x="5181600" y="1600200"/>
            <a:ext cx="3603625" cy="472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0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0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0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NATURAL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So, </a:t>
            </a:r>
            <a:r>
              <a:rPr lang="en-US" b="1" dirty="0" smtClean="0">
                <a:solidFill>
                  <a:schemeClr val="tx2"/>
                </a:solidFill>
                <a:effectLst/>
              </a:rPr>
              <a:t>NATURAL SELECTION </a:t>
            </a:r>
            <a:r>
              <a:rPr lang="en-US" dirty="0" smtClean="0">
                <a:effectLst/>
              </a:rPr>
              <a:t>is </a:t>
            </a:r>
            <a:r>
              <a:rPr lang="en-US" dirty="0">
                <a:effectLst/>
              </a:rPr>
              <a:t>the adjustment of genes throughout generations based on factors that help it survive.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5734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31AFE179-6D40-46E4-B473-D78E2B95640C}" type="slidenum">
              <a:rPr lang="en-US" altLang="en-US" sz="1400"/>
              <a:pPr eaLnBrk="1" hangingPunct="1"/>
              <a:t>10</a:t>
            </a:fld>
            <a:endParaRPr lang="en-US" altLang="en-US" sz="1400"/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263525" y="1066800"/>
            <a:ext cx="8880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4017962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DEFINITION</a:t>
            </a:r>
          </a:p>
        </p:txBody>
      </p:sp>
      <p:sp>
        <p:nvSpPr>
          <p:cNvPr id="12391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05000"/>
            <a:ext cx="3581400" cy="4454525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3600" b="1" dirty="0" smtClean="0">
                <a:solidFill>
                  <a:srgbClr val="66FF33"/>
                </a:solidFill>
                <a:effectLst/>
              </a:rPr>
              <a:t>Evolution</a:t>
            </a:r>
            <a:r>
              <a:rPr lang="en-US" sz="3600" b="1" dirty="0" smtClean="0">
                <a:effectLst/>
              </a:rPr>
              <a:t> is the slow , gradual  change in a population of organisms over time</a:t>
            </a:r>
          </a:p>
          <a:p>
            <a:pPr eaLnBrk="1" hangingPunct="1">
              <a:defRPr/>
            </a:pPr>
            <a:endParaRPr lang="en-US" sz="3600" b="1" dirty="0" smtClean="0"/>
          </a:p>
        </p:txBody>
      </p:sp>
      <p:pic>
        <p:nvPicPr>
          <p:cNvPr id="40966" name="Picture 10" descr="FG16_0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" t="11826" r="6818" b="8347"/>
          <a:stretch>
            <a:fillRect/>
          </a:stretch>
        </p:blipFill>
        <p:spPr>
          <a:xfrm>
            <a:off x="4038600" y="1143000"/>
            <a:ext cx="4495800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7" name="Picture 11" descr="FG16_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" t="9068" r="6995" b="3275"/>
          <a:stretch>
            <a:fillRect/>
          </a:stretch>
        </p:blipFill>
        <p:spPr bwMode="auto">
          <a:xfrm>
            <a:off x="5410200" y="4370388"/>
            <a:ext cx="3048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39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DBB44375-888C-4D54-BB9C-1473BBAEB4F8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pic>
        <p:nvPicPr>
          <p:cNvPr id="41987" name="Picture 6" descr="Fossil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3" r="11850"/>
          <a:stretch>
            <a:fillRect/>
          </a:stretch>
        </p:blipFill>
        <p:spPr bwMode="auto">
          <a:xfrm>
            <a:off x="6400800" y="2209800"/>
            <a:ext cx="2743200" cy="310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999" name="Rectangle 7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DARWIN’S OBSERVATIONS</a:t>
            </a:r>
          </a:p>
        </p:txBody>
      </p:sp>
      <p:sp>
        <p:nvSpPr>
          <p:cNvPr id="21300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59436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 smtClean="0">
                <a:effectLst/>
              </a:rPr>
              <a:t>Left unchecked, the number of organisms of each species will increase exponentially, generation to generation.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>
                <a:effectLst/>
              </a:rPr>
              <a:t>In nature, populations tend to remain stable in size.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>
                <a:effectLst/>
              </a:rPr>
              <a:t>Environmental resources are limited.</a:t>
            </a:r>
          </a:p>
        </p:txBody>
      </p:sp>
    </p:spTree>
    <p:extLst>
      <p:ext uri="{BB962C8B-B14F-4D97-AF65-F5344CB8AC3E}">
        <p14:creationId xmlns:p14="http://schemas.microsoft.com/office/powerpoint/2010/main" val="323497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3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3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3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0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F28D2C6-784B-4165-842E-826A1DC7F660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  <p:sp>
        <p:nvSpPr>
          <p:cNvPr id="134154" name="Rectangle 10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DARWIN’S CONCLUSION</a:t>
            </a:r>
          </a:p>
        </p:txBody>
      </p:sp>
      <p:sp>
        <p:nvSpPr>
          <p:cNvPr id="134155" name="Rectangle 1035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5105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b="1" dirty="0" smtClean="0">
                <a:effectLst/>
              </a:rPr>
              <a:t>Production of more individuals than can be supported by the environment leads to a struggle for existence among individuals.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b="1" dirty="0" smtClean="0">
                <a:effectLst/>
              </a:rPr>
              <a:t>Only a fraction of offspring survive each generation.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b="1" dirty="0" smtClean="0">
                <a:solidFill>
                  <a:srgbClr val="FFFF00"/>
                </a:solidFill>
                <a:effectLst/>
              </a:rPr>
              <a:t>Survival of the Fittest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1" dirty="0" smtClean="0"/>
          </a:p>
        </p:txBody>
      </p:sp>
      <p:pic>
        <p:nvPicPr>
          <p:cNvPr id="43013" name="Picture 1036" descr="lion-zebra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28800"/>
            <a:ext cx="3200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78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4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4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4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DBDD4FB-AD5B-46F9-9118-3B1F31339596}" type="slidenum">
              <a:rPr lang="en-US" altLang="en-US" sz="1400"/>
              <a:pPr eaLnBrk="1" hangingPunct="1"/>
              <a:t>13</a:t>
            </a:fld>
            <a:endParaRPr lang="en-US" altLang="en-US" sz="1400"/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DARWIN’S OBSERVATIONS</a:t>
            </a:r>
          </a:p>
        </p:txBody>
      </p:sp>
      <p:sp>
        <p:nvSpPr>
          <p:cNvPr id="13517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76400"/>
            <a:ext cx="4495800" cy="4835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b="1" dirty="0" smtClean="0">
                <a:effectLst/>
              </a:rPr>
              <a:t>Individuals of a population vary extensively in their characteristics with no two individuals being exactly alike.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b="1" dirty="0" smtClean="0">
                <a:effectLst/>
              </a:rPr>
              <a:t>Much of this variation between individuals is </a:t>
            </a:r>
            <a:r>
              <a:rPr lang="en-US" b="1" dirty="0" smtClean="0">
                <a:solidFill>
                  <a:srgbClr val="FFFF00"/>
                </a:solidFill>
                <a:effectLst/>
              </a:rPr>
              <a:t>inheritable.</a:t>
            </a:r>
            <a:endParaRPr lang="en-US" sz="2800" dirty="0" smtClean="0">
              <a:solidFill>
                <a:srgbClr val="FFFF00"/>
              </a:solidFill>
            </a:endParaRPr>
          </a:p>
        </p:txBody>
      </p:sp>
      <p:pic>
        <p:nvPicPr>
          <p:cNvPr id="44037" name="Picture 9" descr="Fig23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9" t="11908" r="8656" b="49979"/>
          <a:stretch>
            <a:fillRect/>
          </a:stretch>
        </p:blipFill>
        <p:spPr>
          <a:xfrm>
            <a:off x="4953000" y="2057400"/>
            <a:ext cx="3810000" cy="2559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7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5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5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DD759D8-8BE5-4C4D-A14A-9B9B60668A76}" type="slidenum">
              <a:rPr lang="en-US" altLang="en-US" sz="1400"/>
              <a:pPr eaLnBrk="1" hangingPunct="1"/>
              <a:t>14</a:t>
            </a:fld>
            <a:endParaRPr lang="en-US" altLang="en-US" sz="1400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DARWIN’S CONCLUSION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600200"/>
            <a:ext cx="4419600" cy="4454525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2800" b="1" dirty="0" smtClean="0">
                <a:effectLst/>
              </a:rPr>
              <a:t>Individuals who inherit characteristics most fit for their environment are likely to leave more offspring than less fit individuals.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2800" b="1" dirty="0" smtClean="0">
                <a:effectLst/>
              </a:rPr>
              <a:t>Called </a:t>
            </a:r>
            <a:r>
              <a:rPr lang="en-US" sz="2800" b="1" dirty="0" smtClean="0">
                <a:solidFill>
                  <a:schemeClr val="tx2"/>
                </a:solidFill>
                <a:effectLst/>
              </a:rPr>
              <a:t>Natural Selection.</a:t>
            </a:r>
            <a:endParaRPr lang="en-US" sz="2800" b="1" dirty="0" smtClean="0">
              <a:solidFill>
                <a:schemeClr val="tx2"/>
              </a:solidFill>
            </a:endParaRPr>
          </a:p>
        </p:txBody>
      </p:sp>
      <p:pic>
        <p:nvPicPr>
          <p:cNvPr id="45061" name="Picture 8" descr="139409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524000"/>
            <a:ext cx="4495800" cy="441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62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6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8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A129B783-FBD4-4F7C-B712-CEC32D2A0D05}" type="slidenum">
              <a:rPr lang="en-US" altLang="en-US" sz="1400"/>
              <a:pPr eaLnBrk="1" hangingPunct="1"/>
              <a:t>15</a:t>
            </a:fld>
            <a:endParaRPr lang="en-US" altLang="en-US" sz="1400"/>
          </a:p>
        </p:txBody>
      </p:sp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533400" y="3657600"/>
            <a:ext cx="8305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unequal ability 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of individuals to survive and reproduce leads to a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gradual change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in a population, with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favorable characteristics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accumulating over generations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(natural selection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).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en-US" sz="32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New species </a:t>
            </a:r>
            <a:r>
              <a:rPr lang="en-US" sz="32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evolve.</a:t>
            </a:r>
            <a:endParaRPr lang="en-US" sz="3200" b="1" dirty="0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6084" name="Picture 3" descr="0303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65" b="7559"/>
          <a:stretch>
            <a:fillRect/>
          </a:stretch>
        </p:blipFill>
        <p:spPr bwMode="auto">
          <a:xfrm>
            <a:off x="3057525" y="228600"/>
            <a:ext cx="5934075" cy="321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196516" y="393032"/>
            <a:ext cx="2743200" cy="156966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DARWIN’S THEORY OF EVOLUTION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581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1"/>
          <p:cNvSpPr>
            <a:spLocks noGrp="1" noChangeArrowheads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6030CF10-086E-4554-A938-55C53236D2BE}" type="slidenum">
              <a:rPr lang="en-US" altLang="en-US" sz="1400">
                <a:solidFill>
                  <a:srgbClr val="FFFFFF"/>
                </a:solidFill>
              </a:rPr>
              <a:pPr eaLnBrk="1" hangingPunct="1"/>
              <a:t>16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2355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b="1" dirty="0" smtClean="0"/>
              <a:t>DARWIN’S THEORY OF EVOLUTION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66FF33"/>
                </a:solidFill>
              </a:rPr>
              <a:t>Organisms Change Over Time</a:t>
            </a:r>
          </a:p>
        </p:txBody>
      </p:sp>
    </p:spTree>
    <p:extLst>
      <p:ext uri="{BB962C8B-B14F-4D97-AF65-F5344CB8AC3E}">
        <p14:creationId xmlns:p14="http://schemas.microsoft.com/office/powerpoint/2010/main" val="150133134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3" grpId="0" build="p"/>
    </p:bldLst>
  </p:timing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 Diagonal.pot</Template>
  <TotalTime>2343</TotalTime>
  <Words>462</Words>
  <Application>Microsoft Office PowerPoint</Application>
  <PresentationFormat>On-screen Show (4:3)</PresentationFormat>
  <Paragraphs>75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Blue Diagonal</vt:lpstr>
      <vt:lpstr>WATCH</vt:lpstr>
      <vt:lpstr>NATURAL SELECTION</vt:lpstr>
      <vt:lpstr>PowerPoint Presentation</vt:lpstr>
      <vt:lpstr>NATURAL SELECTION</vt:lpstr>
      <vt:lpstr>NATURAL SELECTION</vt:lpstr>
      <vt:lpstr>NATURAL SELECTION</vt:lpstr>
      <vt:lpstr>NATURAL SELECTION</vt:lpstr>
      <vt:lpstr>NATURAL SELECTION</vt:lpstr>
      <vt:lpstr>NATURAL SELECTION</vt:lpstr>
      <vt:lpstr>DEFINITION</vt:lpstr>
      <vt:lpstr>DARWIN’S OBSERVATIONS</vt:lpstr>
      <vt:lpstr>DARWIN’S CONCLUSION</vt:lpstr>
      <vt:lpstr>DARWIN’S OBSERVATIONS</vt:lpstr>
      <vt:lpstr>DARWIN’S CONCLUSION</vt:lpstr>
      <vt:lpstr>PowerPoint Presentation</vt:lpstr>
      <vt:lpstr>DARWIN’S THEORY OF EVOLUTION</vt:lpstr>
    </vt:vector>
  </TitlesOfParts>
  <Company>Kelso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15-1 The Puzzle of Life’s Diversity</dc:title>
  <dc:creator>Kelso</dc:creator>
  <cp:lastModifiedBy>JCBOE</cp:lastModifiedBy>
  <cp:revision>98</cp:revision>
  <cp:lastPrinted>1601-01-01T00:00:00Z</cp:lastPrinted>
  <dcterms:created xsi:type="dcterms:W3CDTF">2002-04-09T04:19:25Z</dcterms:created>
  <dcterms:modified xsi:type="dcterms:W3CDTF">2016-01-12T18:04:10Z</dcterms:modified>
</cp:coreProperties>
</file>