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8"/>
  </p:notesMasterIdLst>
  <p:handoutMasterIdLst>
    <p:handoutMasterId r:id="rId19"/>
  </p:handoutMasterIdLst>
  <p:sldIdLst>
    <p:sldId id="462" r:id="rId2"/>
    <p:sldId id="485" r:id="rId3"/>
    <p:sldId id="402" r:id="rId4"/>
    <p:sldId id="486" r:id="rId5"/>
    <p:sldId id="495" r:id="rId6"/>
    <p:sldId id="496" r:id="rId7"/>
    <p:sldId id="497" r:id="rId8"/>
    <p:sldId id="498" r:id="rId9"/>
    <p:sldId id="500" r:id="rId10"/>
    <p:sldId id="501" r:id="rId11"/>
    <p:sldId id="502" r:id="rId12"/>
    <p:sldId id="503" r:id="rId13"/>
    <p:sldId id="504" r:id="rId14"/>
    <p:sldId id="505" r:id="rId15"/>
    <p:sldId id="506" r:id="rId16"/>
    <p:sldId id="507" r:id="rId17"/>
  </p:sldIdLst>
  <p:sldSz cx="9144000" cy="6858000" type="screen4x3"/>
  <p:notesSz cx="6858000" cy="91170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CC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80" autoAdjust="0"/>
    <p:restoredTop sz="86410" autoAdjust="0"/>
  </p:normalViewPr>
  <p:slideViewPr>
    <p:cSldViewPr>
      <p:cViewPr varScale="1">
        <p:scale>
          <a:sx n="59" d="100"/>
          <a:sy n="59" d="100"/>
        </p:scale>
        <p:origin x="-13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D4D267-7600-480C-B313-D8B9FDACAC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086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84213"/>
            <a:ext cx="4557712" cy="34178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30700"/>
            <a:ext cx="5486400" cy="410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1DBC5B7-4B41-4811-823E-6AF5CAEBB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54266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9C2D1352-5900-4000-978B-942B11275FAA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85800"/>
            <a:ext cx="4554537" cy="3416300"/>
          </a:xfrm>
          <a:solidFill>
            <a:srgbClr val="FFFFFF"/>
          </a:solidFill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30700"/>
            <a:ext cx="5029200" cy="41005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79026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5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75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6FA399FB-6196-49DC-BB61-C9FEE0EB1955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822772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E01AC323-4E33-48F1-8F5C-81A0DACF3DDA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851819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77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69CB7ED0-2A14-4DEE-80D8-ACAFA45AA2AA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800566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8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78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0F42B2A9-9008-4DBB-AB6A-699203F3CB66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636912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7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67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72BD8A37-411F-44EA-8A93-7DBA87B7CF92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070097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8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016863E6-AA4C-4C57-B944-E964765A36F8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872992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9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69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C8B96EE4-7D5B-44DE-9262-7C02CB1543D2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46708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1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71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A765A384-83D9-47CC-9D09-5BA487092F04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039821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2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72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1C8A1A94-4D79-4166-B5D5-ED69B0A3DE1A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2432821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3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73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9F0201DD-F518-4854-B184-A5A3D064F59A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500252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307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ln w="9525">
            <a:headEnd/>
            <a:tailEnd/>
          </a:ln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0E7A38-4BF2-4AA1-AD7D-0F0732205D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506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B775F6-4362-4F18-8865-14429C450B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847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5276D-190F-477F-B00F-3C3A4390C5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1061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6C4300-D3BC-4EEA-985E-DD04FFEDBA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68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C3CCDA-ABDC-409E-9E55-AA87868DEA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1682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2EAB29-E3F1-4DC0-84A5-AE09E08B31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542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88B426-47E4-4FFD-916C-122B8AA632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7465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6D7EA0-66F9-4123-9A72-D8BB539BC2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5207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1EDC78-4282-483D-834A-4BFC5F2F08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9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E92DFC-3BFD-432A-A73D-545DB253D1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595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67AB8E-5467-4B29-95BA-1FA957456D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921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7E51B-697C-42C9-8AF7-AC85D3FA8F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4234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5C9EE6-D18D-4DAA-A1D4-C72AD383C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362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DABC55CE-22EF-49DB-8FB1-663E91538D7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0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6IrUUDboZo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askabiologist.asu.edu/sites/default/files/PepperMoth/pepper-moths.sw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NATURAL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>
                <a:effectLst/>
              </a:rPr>
              <a:t>The Struggle for Existence - </a:t>
            </a:r>
            <a:r>
              <a:rPr lang="en-US" dirty="0">
                <a:effectLst/>
              </a:rPr>
              <a:t>Darwin realized that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birth rates </a:t>
            </a:r>
            <a:r>
              <a:rPr lang="en-US" dirty="0">
                <a:effectLst/>
              </a:rPr>
              <a:t>and a shortage of life's basic needs would force organisms to compete for resources like food, living space, </a:t>
            </a:r>
            <a:r>
              <a:rPr lang="en-US" dirty="0" smtClean="0">
                <a:effectLst/>
              </a:rPr>
              <a:t>etc. </a:t>
            </a:r>
          </a:p>
          <a:p>
            <a:pPr lvl="0"/>
            <a:r>
              <a:rPr lang="en-US" dirty="0" smtClean="0">
                <a:effectLst/>
              </a:rPr>
              <a:t>Therefore</a:t>
            </a:r>
            <a:r>
              <a:rPr lang="en-US" dirty="0">
                <a:effectLst/>
              </a:rPr>
              <a:t>, organisms will produce more offspring than can survive, and many that do survive will NOT reproduce.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8133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NATURAL SELECTION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>
                <a:effectLst/>
              </a:rPr>
              <a:t>Darwin </a:t>
            </a:r>
            <a:r>
              <a:rPr lang="en-US" dirty="0">
                <a:effectLst/>
              </a:rPr>
              <a:t>referred to evolution as</a:t>
            </a:r>
            <a:r>
              <a:rPr lang="en-US" b="1" dirty="0">
                <a:effectLst/>
              </a:rPr>
              <a:t> </a:t>
            </a:r>
            <a:r>
              <a:rPr lang="en-US" b="1" dirty="0">
                <a:solidFill>
                  <a:srgbClr val="66FF33"/>
                </a:solidFill>
                <a:effectLst/>
              </a:rPr>
              <a:t>descent with modification  </a:t>
            </a:r>
            <a:r>
              <a:rPr lang="en-US" b="1" dirty="0">
                <a:effectLst/>
              </a:rPr>
              <a:t>– </a:t>
            </a:r>
            <a:r>
              <a:rPr lang="en-US" dirty="0">
                <a:effectLst/>
              </a:rPr>
              <a:t>all organisms related through descent from an </a:t>
            </a:r>
            <a:r>
              <a:rPr lang="en-US" dirty="0" smtClean="0">
                <a:effectLst/>
              </a:rPr>
              <a:t>ancestor.</a:t>
            </a:r>
          </a:p>
          <a:p>
            <a:pPr lvl="0"/>
            <a:r>
              <a:rPr lang="en-US" dirty="0">
                <a:effectLst/>
              </a:rPr>
              <a:t>A</a:t>
            </a:r>
            <a:r>
              <a:rPr lang="en-US" dirty="0" smtClean="0">
                <a:effectLst/>
              </a:rPr>
              <a:t>ncestors </a:t>
            </a:r>
            <a:r>
              <a:rPr lang="en-US" dirty="0">
                <a:effectLst/>
              </a:rPr>
              <a:t>accumulate diverse modifications or adaptations that ‘fit’ them to specific ways of life. </a:t>
            </a:r>
            <a:endParaRPr lang="en-US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All </a:t>
            </a:r>
            <a:r>
              <a:rPr lang="en-US" dirty="0">
                <a:effectLst/>
              </a:rPr>
              <a:t>organisms on Earth fit into a </a:t>
            </a:r>
            <a:r>
              <a:rPr lang="en-US" b="1" dirty="0">
                <a:solidFill>
                  <a:srgbClr val="FF0000"/>
                </a:solidFill>
                <a:effectLst/>
              </a:rPr>
              <a:t>single tree of life</a:t>
            </a:r>
            <a:r>
              <a:rPr lang="en-US" dirty="0">
                <a:effectLst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9289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DB1C3197-C1AB-4964-BC70-23A0053A24B9}" type="slidenum">
              <a:rPr lang="en-US" altLang="en-US" sz="1400"/>
              <a:pPr eaLnBrk="1" hangingPunct="1"/>
              <a:t>3</a:t>
            </a:fld>
            <a:endParaRPr lang="en-US" altLang="en-US" sz="1400"/>
          </a:p>
        </p:txBody>
      </p:sp>
      <p:sp>
        <p:nvSpPr>
          <p:cNvPr id="21811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/>
              <a:t>COMMON DESCENT WITH MODIFICATION</a:t>
            </a:r>
          </a:p>
        </p:txBody>
      </p:sp>
      <p:sp>
        <p:nvSpPr>
          <p:cNvPr id="218118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76400"/>
            <a:ext cx="4267200" cy="43434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/>
              <a:t>O</a:t>
            </a:r>
            <a:r>
              <a:rPr lang="en-US" sz="2800" b="1" dirty="0" smtClean="0"/>
              <a:t>rganisms descended from common ancestors</a:t>
            </a:r>
          </a:p>
          <a:p>
            <a:pPr eaLnBrk="1" hangingPunct="1">
              <a:defRPr/>
            </a:pPr>
            <a:r>
              <a:rPr lang="en-US" sz="2800" b="1" dirty="0" smtClean="0"/>
              <a:t>Idea that organisms change with time, diverging from a common form</a:t>
            </a:r>
          </a:p>
          <a:p>
            <a:pPr eaLnBrk="1" hangingPunct="1">
              <a:defRPr/>
            </a:pPr>
            <a:r>
              <a:rPr lang="en-US" sz="2800" b="1" dirty="0" smtClean="0"/>
              <a:t>Caused </a:t>
            </a:r>
            <a:r>
              <a:rPr lang="en-US" sz="2800" b="1" dirty="0" smtClean="0">
                <a:solidFill>
                  <a:srgbClr val="66FF33"/>
                </a:solidFill>
              </a:rPr>
              <a:t>evolution of new species</a:t>
            </a:r>
            <a:r>
              <a:rPr lang="en-US" sz="2800" b="1" dirty="0" smtClean="0"/>
              <a:t> </a:t>
            </a:r>
          </a:p>
        </p:txBody>
      </p:sp>
      <p:pic>
        <p:nvPicPr>
          <p:cNvPr id="53253" name="Picture 8" descr="0100l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28" t="8699" r="12460" b="5327"/>
          <a:stretch>
            <a:fillRect/>
          </a:stretch>
        </p:blipFill>
        <p:spPr>
          <a:xfrm>
            <a:off x="5105400" y="1676400"/>
            <a:ext cx="3352800" cy="457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8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18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18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1219200"/>
          </a:xfrm>
        </p:spPr>
        <p:txBody>
          <a:bodyPr/>
          <a:lstStyle/>
          <a:p>
            <a:r>
              <a:rPr lang="en-US" b="1" dirty="0" smtClean="0"/>
              <a:t>DESCENT WITH MODIFICATION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4</a:t>
            </a:fld>
            <a:endParaRPr lang="en-US" altLang="en-US"/>
          </a:p>
        </p:txBody>
      </p:sp>
      <p:pic>
        <p:nvPicPr>
          <p:cNvPr id="3074" name="Picture 2" descr="specia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76400"/>
            <a:ext cx="7015438" cy="450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668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8C4D1BC7-6010-4A5F-A896-91B1B4B385ED}" type="slidenum">
              <a:rPr lang="en-US" altLang="en-US" sz="1400"/>
              <a:pPr eaLnBrk="1" hangingPunct="1"/>
              <a:t>5</a:t>
            </a:fld>
            <a:endParaRPr lang="en-US" altLang="en-US" sz="1400"/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DESCENT WITH MODIFICATION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41475"/>
            <a:ext cx="8534400" cy="4454525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 smtClean="0"/>
              <a:t>Takes Place Over </a:t>
            </a:r>
            <a:r>
              <a:rPr lang="en-US" sz="3600" b="1" dirty="0" smtClean="0">
                <a:effectLst/>
              </a:rPr>
              <a:t>Long Periods</a:t>
            </a:r>
            <a:r>
              <a:rPr lang="en-US" sz="3600" b="1" dirty="0" smtClean="0"/>
              <a:t> of Time</a:t>
            </a:r>
          </a:p>
          <a:p>
            <a:pPr eaLnBrk="1" hangingPunct="1">
              <a:defRPr/>
            </a:pPr>
            <a:r>
              <a:rPr lang="en-US" sz="3600" b="1" dirty="0" smtClean="0"/>
              <a:t>Natural Selection Can Be </a:t>
            </a:r>
            <a:r>
              <a:rPr lang="en-US" sz="3600" b="1" dirty="0" smtClean="0">
                <a:effectLst/>
              </a:rPr>
              <a:t>Observed</a:t>
            </a:r>
            <a:r>
              <a:rPr lang="en-US" sz="3600" b="1" dirty="0" smtClean="0"/>
              <a:t> As Changes In</a:t>
            </a:r>
          </a:p>
          <a:p>
            <a:pPr lvl="1" eaLnBrk="1" hangingPunct="1">
              <a:defRPr/>
            </a:pPr>
            <a:r>
              <a:rPr lang="en-US" sz="3200" b="1" dirty="0" smtClean="0"/>
              <a:t>Body Structures</a:t>
            </a:r>
          </a:p>
          <a:p>
            <a:pPr lvl="1" eaLnBrk="1" hangingPunct="1">
              <a:defRPr/>
            </a:pPr>
            <a:r>
              <a:rPr lang="en-US" sz="3200" b="1" dirty="0" smtClean="0"/>
              <a:t>Ecological Niches</a:t>
            </a:r>
          </a:p>
          <a:p>
            <a:pPr lvl="1" eaLnBrk="1" hangingPunct="1">
              <a:defRPr/>
            </a:pPr>
            <a:r>
              <a:rPr lang="en-US" sz="3200" b="1" dirty="0" smtClean="0"/>
              <a:t>Habitats</a:t>
            </a:r>
          </a:p>
        </p:txBody>
      </p:sp>
    </p:spTree>
    <p:extLst>
      <p:ext uri="{BB962C8B-B14F-4D97-AF65-F5344CB8AC3E}">
        <p14:creationId xmlns:p14="http://schemas.microsoft.com/office/powerpoint/2010/main" val="136976813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1AFEB0A2-D513-4A44-92BD-2F5A1D827652}" type="slidenum">
              <a:rPr lang="en-US" altLang="en-US" sz="1400"/>
              <a:pPr eaLnBrk="1" hangingPunct="1"/>
              <a:t>6</a:t>
            </a:fld>
            <a:endParaRPr lang="en-US" altLang="en-US" sz="1400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DESCENT WITH MODIFICATION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4545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b="1" dirty="0" smtClean="0"/>
              <a:t>Species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today look different </a:t>
            </a:r>
            <a:r>
              <a:rPr lang="en-US" sz="3600" b="1" dirty="0" smtClean="0"/>
              <a:t>from their ancestors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dirty="0" smtClean="0"/>
              <a:t>Each living species has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 b="1" dirty="0" smtClean="0"/>
              <a:t>Descended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 b="1" dirty="0" smtClean="0"/>
              <a:t>With changes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 b="1" dirty="0" smtClean="0"/>
              <a:t>From other species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 b="1" dirty="0" smtClean="0"/>
              <a:t>Over time</a:t>
            </a:r>
          </a:p>
        </p:txBody>
      </p:sp>
    </p:spTree>
    <p:extLst>
      <p:ext uri="{BB962C8B-B14F-4D97-AF65-F5344CB8AC3E}">
        <p14:creationId xmlns:p14="http://schemas.microsoft.com/office/powerpoint/2010/main" val="285382580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111AB310-F9DD-46D5-B5BE-03CAD82E526B}" type="slidenum">
              <a:rPr lang="en-US" altLang="en-US" sz="1400"/>
              <a:pPr eaLnBrk="1" hangingPunct="1"/>
              <a:t>7</a:t>
            </a:fld>
            <a:endParaRPr lang="en-US" altLang="en-US" sz="1400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DESCENT WITH MODIFICATION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1598527"/>
            <a:ext cx="4129088" cy="495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186364"/>
      </p:ext>
    </p:extLst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3135BB53-4737-423E-A407-02795A3B3637}" type="slidenum">
              <a:rPr lang="en-US" altLang="en-US" sz="1400"/>
              <a:pPr eaLnBrk="1" hangingPunct="1"/>
              <a:t>8</a:t>
            </a:fld>
            <a:endParaRPr lang="en-US" altLang="en-US" sz="1400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DESCENT WITH MODIFICATION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2"/>
                </a:solidFill>
              </a:rPr>
              <a:t>Implies</a:t>
            </a:r>
          </a:p>
          <a:p>
            <a:pPr lvl="1" eaLnBrk="1" hangingPunct="1">
              <a:defRPr/>
            </a:pPr>
            <a:r>
              <a:rPr lang="en-US" sz="3200" b="1" dirty="0" smtClean="0"/>
              <a:t>All living organisms are related.</a:t>
            </a:r>
          </a:p>
          <a:p>
            <a:pPr lvl="1" eaLnBrk="1" hangingPunct="1">
              <a:defRPr/>
            </a:pPr>
            <a:r>
              <a:rPr lang="en-US" sz="3200" b="1" dirty="0" smtClean="0"/>
              <a:t>Single tree of life</a:t>
            </a:r>
          </a:p>
          <a:p>
            <a:pPr lvl="2" eaLnBrk="1" hangingPunct="1">
              <a:defRPr/>
            </a:pPr>
            <a:r>
              <a:rPr lang="en-US" sz="3200" b="1" dirty="0" smtClean="0"/>
              <a:t>DNA, Body Structures, Energy Sources</a:t>
            </a:r>
          </a:p>
          <a:p>
            <a:pPr eaLnBrk="1" hangingPunct="1">
              <a:defRPr/>
            </a:pPr>
            <a:r>
              <a:rPr 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Descent</a:t>
            </a:r>
          </a:p>
          <a:p>
            <a:pPr lvl="1" eaLnBrk="1" hangingPunct="1">
              <a:defRPr/>
            </a:pPr>
            <a:r>
              <a:rPr lang="en-US" sz="3200" b="1" dirty="0" smtClean="0"/>
              <a:t>All species, living and extinct, were derived from common ancestors.</a:t>
            </a:r>
          </a:p>
        </p:txBody>
      </p:sp>
    </p:spTree>
    <p:extLst>
      <p:ext uri="{BB962C8B-B14F-4D97-AF65-F5344CB8AC3E}">
        <p14:creationId xmlns:p14="http://schemas.microsoft.com/office/powerpoint/2010/main" val="140943502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/>
          <p:cNvSpPr>
            <a:spLocks noGrp="1" noChangeArrowheads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6482F89F-354C-4C15-89D4-48AA9AFA1111}" type="slidenum">
              <a:rPr lang="en-US" altLang="en-US" sz="1400">
                <a:solidFill>
                  <a:srgbClr val="FFFFFF"/>
                </a:solidFill>
              </a:rPr>
              <a:pPr eaLnBrk="1" hangingPunct="1"/>
              <a:t>9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6002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 smtClean="0"/>
              <a:t>ORIGIN OF SPECIES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rgbClr val="66FF33"/>
                </a:solidFill>
              </a:rPr>
              <a:t>CONCEPTS</a:t>
            </a:r>
          </a:p>
        </p:txBody>
      </p:sp>
    </p:spTree>
    <p:extLst>
      <p:ext uri="{BB962C8B-B14F-4D97-AF65-F5344CB8AC3E}">
        <p14:creationId xmlns:p14="http://schemas.microsoft.com/office/powerpoint/2010/main" val="310383013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EB03CD05-8678-4B24-A234-4D5C465A386C}" type="slidenum">
              <a:rPr lang="en-US" altLang="en-US" sz="1400"/>
              <a:pPr eaLnBrk="1" hangingPunct="1"/>
              <a:t>10</a:t>
            </a:fld>
            <a:endParaRPr lang="en-US" altLang="en-US" sz="1400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 smtClean="0"/>
              <a:t>EVOLUTION BY NATURAL SELECTION CONCEPTS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267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66FF33"/>
                </a:solidFill>
              </a:rPr>
              <a:t>The Struggle for Existence </a:t>
            </a:r>
            <a:r>
              <a:rPr lang="en-US" b="1" dirty="0" smtClean="0"/>
              <a:t>- compete for food, mates, space, water, etc.</a:t>
            </a:r>
          </a:p>
          <a:p>
            <a:pPr eaLnBrk="1" hangingPunct="1">
              <a:defRPr/>
            </a:pPr>
            <a:r>
              <a:rPr lang="en-US" b="1" dirty="0" smtClean="0">
                <a:solidFill>
                  <a:srgbClr val="66FF33"/>
                </a:solidFill>
              </a:rPr>
              <a:t>Survival of the Fittest </a:t>
            </a:r>
            <a:r>
              <a:rPr lang="en-US" b="1" dirty="0" smtClean="0"/>
              <a:t>- strongest able to survive and reproduce.</a:t>
            </a:r>
          </a:p>
          <a:p>
            <a:pPr eaLnBrk="1" hangingPunct="1">
              <a:defRPr/>
            </a:pPr>
            <a:r>
              <a:rPr lang="en-US" b="1" dirty="0" smtClean="0">
                <a:solidFill>
                  <a:srgbClr val="66FF33"/>
                </a:solidFill>
              </a:rPr>
              <a:t>Descent with Modification </a:t>
            </a:r>
            <a:r>
              <a:rPr lang="en-US" b="1" dirty="0" smtClean="0"/>
              <a:t>- new species arise from common ancestor replacing less fit species.</a:t>
            </a:r>
          </a:p>
        </p:txBody>
      </p:sp>
    </p:spTree>
    <p:extLst>
      <p:ext uri="{BB962C8B-B14F-4D97-AF65-F5344CB8AC3E}">
        <p14:creationId xmlns:p14="http://schemas.microsoft.com/office/powerpoint/2010/main" val="399708140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182041CD-3D7B-422F-B109-CCD14D36C004}" type="slidenum">
              <a:rPr lang="en-US" altLang="en-US" sz="1400"/>
              <a:pPr eaLnBrk="1" hangingPunct="1"/>
              <a:t>11</a:t>
            </a:fld>
            <a:endParaRPr lang="en-US" altLang="en-US" sz="1400"/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6868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SURVIVAL OF THE FITTEST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en-US" sz="3600" b="1" dirty="0" smtClean="0">
                <a:solidFill>
                  <a:srgbClr val="66FF33"/>
                </a:solidFill>
                <a:effectLst/>
              </a:rPr>
              <a:t>Fitness - </a:t>
            </a:r>
            <a:r>
              <a:rPr lang="en-US" sz="3200" b="1" dirty="0" smtClean="0"/>
              <a:t>Ability of an individual to survive and reproduce.</a:t>
            </a:r>
          </a:p>
          <a:p>
            <a:pPr marL="609600" indent="-609600" eaLnBrk="1" hangingPunct="1">
              <a:defRPr/>
            </a:pPr>
            <a:r>
              <a:rPr lang="en-US" sz="3600" b="1" dirty="0" smtClean="0">
                <a:solidFill>
                  <a:srgbClr val="66FF33"/>
                </a:solidFill>
                <a:effectLst/>
              </a:rPr>
              <a:t>Adaptation</a:t>
            </a:r>
            <a:r>
              <a:rPr lang="en-US" sz="3600" b="1" dirty="0">
                <a:solidFill>
                  <a:srgbClr val="66FF33"/>
                </a:solidFill>
                <a:effectLst/>
              </a:rPr>
              <a:t> </a:t>
            </a:r>
            <a:r>
              <a:rPr lang="en-US" sz="3600" b="1" dirty="0" smtClean="0">
                <a:solidFill>
                  <a:srgbClr val="66FF33"/>
                </a:solidFill>
                <a:effectLst/>
              </a:rPr>
              <a:t>- </a:t>
            </a:r>
            <a:r>
              <a:rPr lang="en-US" sz="3200" b="1" dirty="0" smtClean="0"/>
              <a:t>Inherited characteristic that increases an organisms chance for survival.</a:t>
            </a:r>
          </a:p>
        </p:txBody>
      </p:sp>
    </p:spTree>
    <p:extLst>
      <p:ext uri="{BB962C8B-B14F-4D97-AF65-F5344CB8AC3E}">
        <p14:creationId xmlns:p14="http://schemas.microsoft.com/office/powerpoint/2010/main" val="398463046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B5788FD7-1EC4-427C-BB2C-68DA20948E9D}" type="slidenum">
              <a:rPr lang="en-US" altLang="en-US" sz="1400"/>
              <a:pPr eaLnBrk="1" hangingPunct="1"/>
              <a:t>12</a:t>
            </a:fld>
            <a:endParaRPr lang="en-US" altLang="en-US" sz="1400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106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SURVIVAL OF THE FITTEST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effectLst/>
              </a:rPr>
              <a:t>Adaptations Can Be:</a:t>
            </a:r>
          </a:p>
          <a:p>
            <a:pPr lvl="1" eaLnBrk="1" hangingPunct="1">
              <a:defRPr/>
            </a:pPr>
            <a:r>
              <a:rPr lang="en-US" sz="3600" b="1" dirty="0" smtClean="0">
                <a:solidFill>
                  <a:srgbClr val="66FF33"/>
                </a:solidFill>
                <a:effectLst/>
              </a:rPr>
              <a:t>Physical</a:t>
            </a:r>
          </a:p>
          <a:p>
            <a:pPr lvl="2" eaLnBrk="1" hangingPunct="1">
              <a:defRPr/>
            </a:pPr>
            <a:r>
              <a:rPr lang="en-US" sz="3200" b="1" dirty="0" smtClean="0"/>
              <a:t>Speed, Camouflage, Claws, Quills, etc.</a:t>
            </a:r>
          </a:p>
          <a:p>
            <a:pPr lvl="1" eaLnBrk="1" hangingPunct="1">
              <a:defRPr/>
            </a:pPr>
            <a:r>
              <a:rPr lang="en-US" sz="3600" b="1" dirty="0" smtClean="0">
                <a:solidFill>
                  <a:srgbClr val="66FF33"/>
                </a:solidFill>
              </a:rPr>
              <a:t>Behavioral</a:t>
            </a:r>
          </a:p>
          <a:p>
            <a:pPr lvl="2" eaLnBrk="1" hangingPunct="1">
              <a:defRPr/>
            </a:pPr>
            <a:r>
              <a:rPr lang="en-US" sz="3200" b="1" dirty="0" smtClean="0"/>
              <a:t>Solitary, Herds, Packs, Activity, etc.</a:t>
            </a:r>
          </a:p>
        </p:txBody>
      </p:sp>
    </p:spTree>
    <p:extLst>
      <p:ext uri="{BB962C8B-B14F-4D97-AF65-F5344CB8AC3E}">
        <p14:creationId xmlns:p14="http://schemas.microsoft.com/office/powerpoint/2010/main" val="37524771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272709A5-9DCD-4D22-84BA-52F59D9048D9}" type="slidenum">
              <a:rPr lang="en-US" altLang="en-US" sz="1400"/>
              <a:pPr eaLnBrk="1" hangingPunct="1"/>
              <a:t>13</a:t>
            </a:fld>
            <a:endParaRPr lang="en-US" altLang="en-US" sz="1400"/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7630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SURVIVAL OF THE FITTEST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rgbClr val="66FF33"/>
                </a:solidFill>
                <a:effectLst/>
              </a:rPr>
              <a:t>Fitness</a:t>
            </a:r>
            <a:r>
              <a:rPr lang="en-US" sz="3600" b="1" dirty="0" smtClean="0"/>
              <a:t> is central to the process of evolution</a:t>
            </a:r>
          </a:p>
          <a:p>
            <a:pPr eaLnBrk="1" hangingPunct="1">
              <a:defRPr/>
            </a:pPr>
            <a:r>
              <a:rPr lang="en-US" sz="3600" b="1" dirty="0" smtClean="0"/>
              <a:t>Individuals With low </a:t>
            </a:r>
            <a:r>
              <a:rPr lang="en-US" sz="3600" b="1" dirty="0"/>
              <a:t>f</a:t>
            </a:r>
            <a:r>
              <a:rPr lang="en-US" sz="3600" b="1" dirty="0" smtClean="0"/>
              <a:t>itness</a:t>
            </a:r>
          </a:p>
          <a:p>
            <a:pPr lvl="1" eaLnBrk="1" hangingPunct="1">
              <a:defRPr/>
            </a:pPr>
            <a:r>
              <a:rPr lang="en-US" sz="3200" b="1" dirty="0" smtClean="0"/>
              <a:t>Die</a:t>
            </a:r>
          </a:p>
          <a:p>
            <a:pPr lvl="1" eaLnBrk="1" hangingPunct="1">
              <a:defRPr/>
            </a:pPr>
            <a:r>
              <a:rPr lang="en-US" sz="3200" b="1" dirty="0" smtClean="0"/>
              <a:t>Produce Few Offspring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US" sz="3600" b="1" dirty="0" smtClean="0">
                <a:solidFill>
                  <a:srgbClr val="66FF33"/>
                </a:solidFill>
                <a:effectLst/>
              </a:rPr>
              <a:t>Survival of the Fittest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US" sz="3600" b="1" dirty="0" smtClean="0"/>
              <a:t>Also known as </a:t>
            </a:r>
            <a:r>
              <a:rPr lang="en-US" sz="3600" b="1" dirty="0" smtClean="0">
                <a:solidFill>
                  <a:schemeClr val="tx2"/>
                </a:solidFill>
                <a:effectLst/>
              </a:rPr>
              <a:t>Natural Selection</a:t>
            </a:r>
          </a:p>
        </p:txBody>
      </p:sp>
    </p:spTree>
    <p:extLst>
      <p:ext uri="{BB962C8B-B14F-4D97-AF65-F5344CB8AC3E}">
        <p14:creationId xmlns:p14="http://schemas.microsoft.com/office/powerpoint/2010/main" val="79079925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4FD6A14A-9CD9-4063-8012-C2C1BC2646BB}" type="slidenum">
              <a:rPr lang="en-US" altLang="en-US" sz="1400"/>
              <a:pPr eaLnBrk="1" hangingPunct="1"/>
              <a:t>14</a:t>
            </a:fld>
            <a:endParaRPr lang="en-US" altLang="en-US" sz="1400"/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106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SURVIVAL OF THE FITTEST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4000" b="1" dirty="0" smtClean="0">
                <a:solidFill>
                  <a:srgbClr val="66FF33"/>
                </a:solidFill>
                <a:effectLst/>
              </a:rPr>
              <a:t>Key Concept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b="1" dirty="0" smtClean="0"/>
              <a:t>Over time, natural selection results in changes in the inherited characteristics of A population. These changes increase a species’ fitness in its environment.</a:t>
            </a:r>
          </a:p>
        </p:txBody>
      </p:sp>
    </p:spTree>
    <p:extLst>
      <p:ext uri="{BB962C8B-B14F-4D97-AF65-F5344CB8AC3E}">
        <p14:creationId xmlns:p14="http://schemas.microsoft.com/office/powerpoint/2010/main" val="137747674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WATCH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effectLst/>
              </a:rPr>
              <a:t>Video: </a:t>
            </a:r>
            <a:r>
              <a:rPr lang="en-US" u="sng" dirty="0">
                <a:effectLst/>
                <a:hlinkClick r:id="rId2"/>
              </a:rPr>
              <a:t>Tree of Life</a:t>
            </a:r>
            <a:r>
              <a:rPr lang="en-US" dirty="0">
                <a:effectLst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745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u="sng" dirty="0" smtClean="0">
                <a:effectLst/>
                <a:hlinkClick r:id="rId2"/>
              </a:rPr>
              <a:t>Peppered </a:t>
            </a:r>
            <a:r>
              <a:rPr lang="en-US" b="1" u="sng" dirty="0">
                <a:effectLst/>
                <a:hlinkClick r:id="rId2"/>
              </a:rPr>
              <a:t>Moth Simulation</a:t>
            </a:r>
            <a:r>
              <a:rPr lang="en-US" dirty="0">
                <a:effectLst/>
              </a:rPr>
              <a:t> (computers)</a:t>
            </a:r>
          </a:p>
          <a:p>
            <a:endParaRPr lang="en-US" b="1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16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763530"/>
            <a:ext cx="5181600" cy="3723861"/>
          </a:xfrm>
          <a:prstGeom prst="rect">
            <a:avLst/>
          </a:prstGeom>
        </p:spPr>
      </p:pic>
      <p:sp>
        <p:nvSpPr>
          <p:cNvPr id="6" name="Left Arrow 5"/>
          <p:cNvSpPr/>
          <p:nvPr/>
        </p:nvSpPr>
        <p:spPr bwMode="auto">
          <a:xfrm>
            <a:off x="6400800" y="4956175"/>
            <a:ext cx="1447800" cy="533400"/>
          </a:xfrm>
          <a:prstGeom prst="leftArrow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77100" y="3828871"/>
            <a:ext cx="1638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Choose the last circle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64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 Diagonal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 Diagonal.pot</Template>
  <TotalTime>2342</TotalTime>
  <Words>434</Words>
  <Application>Microsoft Office PowerPoint</Application>
  <PresentationFormat>On-screen Show (4:3)</PresentationFormat>
  <Paragraphs>90</Paragraphs>
  <Slides>16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Blue Diagonal</vt:lpstr>
      <vt:lpstr>NATURAL SELECTION</vt:lpstr>
      <vt:lpstr>NATURAL SELECTION</vt:lpstr>
      <vt:lpstr>COMMON DESCENT WITH MODIFICATION</vt:lpstr>
      <vt:lpstr>DESCENT WITH MODIFICATION</vt:lpstr>
      <vt:lpstr>DESCENT WITH MODIFICATION</vt:lpstr>
      <vt:lpstr>DESCENT WITH MODIFICATION</vt:lpstr>
      <vt:lpstr>DESCENT WITH MODIFICATION</vt:lpstr>
      <vt:lpstr>DESCENT WITH MODIFICATION</vt:lpstr>
      <vt:lpstr>ORIGIN OF SPECIES</vt:lpstr>
      <vt:lpstr>EVOLUTION BY NATURAL SELECTION CONCEPTS</vt:lpstr>
      <vt:lpstr>SURVIVAL OF THE FITTEST</vt:lpstr>
      <vt:lpstr>SURVIVAL OF THE FITTEST</vt:lpstr>
      <vt:lpstr>SURVIVAL OF THE FITTEST</vt:lpstr>
      <vt:lpstr>SURVIVAL OF THE FITTEST</vt:lpstr>
      <vt:lpstr>WATCH</vt:lpstr>
      <vt:lpstr>SECTION F</vt:lpstr>
    </vt:vector>
  </TitlesOfParts>
  <Company>Kelso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15-1 The Puzzle of Life’s Diversity</dc:title>
  <dc:creator>Kelso</dc:creator>
  <cp:lastModifiedBy>JCBOE</cp:lastModifiedBy>
  <cp:revision>99</cp:revision>
  <cp:lastPrinted>1601-01-01T00:00:00Z</cp:lastPrinted>
  <dcterms:created xsi:type="dcterms:W3CDTF">2002-04-09T04:19:25Z</dcterms:created>
  <dcterms:modified xsi:type="dcterms:W3CDTF">2016-01-12T18:06:29Z</dcterms:modified>
</cp:coreProperties>
</file>