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1"/>
  </p:notesMasterIdLst>
  <p:handoutMasterIdLst>
    <p:handoutMasterId r:id="rId12"/>
  </p:handoutMasterIdLst>
  <p:sldIdLst>
    <p:sldId id="515" r:id="rId2"/>
    <p:sldId id="513" r:id="rId3"/>
    <p:sldId id="514" r:id="rId4"/>
    <p:sldId id="390" r:id="rId5"/>
    <p:sldId id="391" r:id="rId6"/>
    <p:sldId id="392" r:id="rId7"/>
    <p:sldId id="289" r:id="rId8"/>
    <p:sldId id="523" r:id="rId9"/>
    <p:sldId id="524" r:id="rId10"/>
  </p:sldIdLst>
  <p:sldSz cx="9144000" cy="6858000" type="screen4x3"/>
  <p:notesSz cx="6858000" cy="91170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33"/>
    <a:srgbClr val="CC33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0848" autoAdjust="0"/>
    <p:restoredTop sz="86410" autoAdjust="0"/>
  </p:normalViewPr>
  <p:slideViewPr>
    <p:cSldViewPr>
      <p:cViewPr varScale="1">
        <p:scale>
          <a:sx n="59" d="100"/>
          <a:sy n="59" d="100"/>
        </p:scale>
        <p:origin x="-138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09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09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6140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09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6140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8D4D267-7600-480C-B313-D8B9FDACACF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90861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44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50938" y="684213"/>
            <a:ext cx="4557712" cy="34178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01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30700"/>
            <a:ext cx="5486400" cy="410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901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59813"/>
            <a:ext cx="2971800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01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59813"/>
            <a:ext cx="2971800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1DBC5B7-4B41-4811-823E-6AF5CAEBBCB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5542661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163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AE9212AD-08C8-4782-B968-463905651D21}" type="slidenum">
              <a:rPr lang="en-US" altLang="en-US" sz="1200"/>
              <a:pPr eaLnBrk="1" hangingPunct="1"/>
              <a:t>4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8206319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48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1648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243FAAF0-5A0A-451B-9DB6-72521B9B6362}" type="slidenum">
              <a:rPr lang="en-US" altLang="en-US" sz="1200"/>
              <a:pPr eaLnBrk="1" hangingPunct="1"/>
              <a:t>5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33260678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58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165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5A4F89CC-92FA-4D55-AD8F-AC3BA33C1C9C}" type="slidenum">
              <a:rPr lang="en-US" altLang="en-US" sz="1200"/>
              <a:pPr eaLnBrk="1" hangingPunct="1"/>
              <a:t>6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37435418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69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166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0D4AB62F-951D-46B2-BB5C-61B2EA4DADFB}" type="slidenum">
              <a:rPr lang="en-US" altLang="en-US" sz="1200"/>
              <a:pPr eaLnBrk="1" hangingPunct="1"/>
              <a:t>7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5632222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8478838" cy="6173788"/>
            <a:chOff x="0" y="0"/>
            <a:chExt cx="5341" cy="3889"/>
          </a:xfrm>
        </p:grpSpPr>
        <p:sp>
          <p:nvSpPr>
            <p:cNvPr id="5" name="Freeform 3"/>
            <p:cNvSpPr>
              <a:spLocks/>
            </p:cNvSpPr>
            <p:nvPr/>
          </p:nvSpPr>
          <p:spPr bwMode="auto">
            <a:xfrm>
              <a:off x="0" y="0"/>
              <a:ext cx="3863" cy="3889"/>
            </a:xfrm>
            <a:custGeom>
              <a:avLst/>
              <a:gdLst/>
              <a:ahLst/>
              <a:cxnLst>
                <a:cxn ang="0">
                  <a:pos x="3862" y="3418"/>
                </a:cxn>
                <a:cxn ang="0">
                  <a:pos x="457" y="0"/>
                </a:cxn>
                <a:cxn ang="0">
                  <a:pos x="0" y="0"/>
                </a:cxn>
                <a:cxn ang="0">
                  <a:pos x="0" y="481"/>
                </a:cxn>
                <a:cxn ang="0">
                  <a:pos x="3394" y="3888"/>
                </a:cxn>
                <a:cxn ang="0">
                  <a:pos x="3862" y="3418"/>
                </a:cxn>
              </a:cxnLst>
              <a:rect l="0" t="0" r="r" b="b"/>
              <a:pathLst>
                <a:path w="3863" h="3889">
                  <a:moveTo>
                    <a:pt x="3862" y="3418"/>
                  </a:moveTo>
                  <a:lnTo>
                    <a:pt x="457" y="0"/>
                  </a:lnTo>
                  <a:lnTo>
                    <a:pt x="0" y="0"/>
                  </a:lnTo>
                  <a:lnTo>
                    <a:pt x="0" y="481"/>
                  </a:lnTo>
                  <a:lnTo>
                    <a:pt x="3394" y="3888"/>
                  </a:lnTo>
                  <a:lnTo>
                    <a:pt x="3862" y="3418"/>
                  </a:lnTo>
                </a:path>
              </a:pathLst>
            </a:custGeom>
            <a:solidFill>
              <a:schemeClr val="bg1">
                <a:alpha val="50000"/>
              </a:schemeClr>
            </a:soli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auto">
            <a:xfrm>
              <a:off x="860" y="0"/>
              <a:ext cx="3394" cy="3223"/>
            </a:xfrm>
            <a:custGeom>
              <a:avLst/>
              <a:gdLst/>
              <a:ahLst/>
              <a:cxnLst>
                <a:cxn ang="0">
                  <a:pos x="370" y="0"/>
                </a:cxn>
                <a:cxn ang="0">
                  <a:pos x="3393" y="3036"/>
                </a:cxn>
                <a:cxn ang="0">
                  <a:pos x="3208" y="3222"/>
                </a:cxn>
                <a:cxn ang="0">
                  <a:pos x="0" y="0"/>
                </a:cxn>
                <a:cxn ang="0">
                  <a:pos x="370" y="0"/>
                </a:cxn>
              </a:cxnLst>
              <a:rect l="0" t="0" r="r" b="b"/>
              <a:pathLst>
                <a:path w="3394" h="3223">
                  <a:moveTo>
                    <a:pt x="370" y="0"/>
                  </a:moveTo>
                  <a:lnTo>
                    <a:pt x="3393" y="3036"/>
                  </a:lnTo>
                  <a:lnTo>
                    <a:pt x="3208" y="3222"/>
                  </a:lnTo>
                  <a:lnTo>
                    <a:pt x="0" y="0"/>
                  </a:lnTo>
                  <a:lnTo>
                    <a:pt x="370" y="0"/>
                  </a:lnTo>
                </a:path>
              </a:pathLst>
            </a:custGeom>
            <a:solidFill>
              <a:schemeClr val="bg1">
                <a:alpha val="50000"/>
              </a:schemeClr>
            </a:soli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2187" y="0"/>
              <a:ext cx="2859" cy="2556"/>
            </a:xfrm>
            <a:custGeom>
              <a:avLst/>
              <a:gdLst/>
              <a:ahLst/>
              <a:cxnLst>
                <a:cxn ang="0">
                  <a:pos x="630" y="0"/>
                </a:cxn>
                <a:cxn ang="0">
                  <a:pos x="2858" y="2238"/>
                </a:cxn>
                <a:cxn ang="0">
                  <a:pos x="2543" y="2555"/>
                </a:cxn>
                <a:cxn ang="0">
                  <a:pos x="0" y="0"/>
                </a:cxn>
                <a:cxn ang="0">
                  <a:pos x="630" y="0"/>
                </a:cxn>
              </a:cxnLst>
              <a:rect l="0" t="0" r="r" b="b"/>
              <a:pathLst>
                <a:path w="2859" h="2556">
                  <a:moveTo>
                    <a:pt x="630" y="0"/>
                  </a:moveTo>
                  <a:lnTo>
                    <a:pt x="2858" y="2238"/>
                  </a:lnTo>
                  <a:lnTo>
                    <a:pt x="2543" y="2555"/>
                  </a:lnTo>
                  <a:lnTo>
                    <a:pt x="0" y="0"/>
                  </a:lnTo>
                  <a:lnTo>
                    <a:pt x="630" y="0"/>
                  </a:lnTo>
                </a:path>
              </a:pathLst>
            </a:custGeom>
            <a:solidFill>
              <a:schemeClr val="bg1">
                <a:alpha val="50000"/>
              </a:schemeClr>
            </a:soli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3055" y="0"/>
              <a:ext cx="2286" cy="212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11" y="2120"/>
                </a:cxn>
                <a:cxn ang="0">
                  <a:pos x="2285" y="1945"/>
                </a:cxn>
                <a:cxn ang="0">
                  <a:pos x="348" y="0"/>
                </a:cxn>
                <a:cxn ang="0">
                  <a:pos x="0" y="0"/>
                </a:cxn>
              </a:cxnLst>
              <a:rect l="0" t="0" r="r" b="b"/>
              <a:pathLst>
                <a:path w="2286" h="2121">
                  <a:moveTo>
                    <a:pt x="0" y="0"/>
                  </a:moveTo>
                  <a:lnTo>
                    <a:pt x="2111" y="2120"/>
                  </a:lnTo>
                  <a:lnTo>
                    <a:pt x="2285" y="1945"/>
                  </a:lnTo>
                  <a:lnTo>
                    <a:pt x="348" y="0"/>
                  </a:lnTo>
                  <a:lnTo>
                    <a:pt x="0" y="0"/>
                  </a:lnTo>
                </a:path>
              </a:pathLst>
            </a:custGeom>
            <a:solidFill>
              <a:schemeClr val="bg1">
                <a:alpha val="50000"/>
              </a:schemeClr>
            </a:soli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</p:grpSp>
      <p:sp>
        <p:nvSpPr>
          <p:cNvPr id="3079" name="Rectangle 7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143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2819400"/>
            <a:ext cx="6400800" cy="1752600"/>
          </a:xfrm>
          <a:ln w="9525">
            <a:headEnd/>
            <a:tailEnd/>
          </a:ln>
        </p:spPr>
        <p:txBody>
          <a:bodyPr lIns="92075" tIns="46038" rIns="92075" bIns="46038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Rectangle 9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D0E7A38-4BF2-4AA1-AD7D-0F0732205D2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0506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B775F6-4362-4F18-8865-14429C450BE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5847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D5276D-190F-477F-B00F-3C3A4390C58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1061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41475"/>
            <a:ext cx="3810000" cy="4454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1475"/>
            <a:ext cx="3810000" cy="4454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6C4300-D3BC-4EEA-985E-DD04FFEDBA8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76801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C3CCDA-ABDC-409E-9E55-AA87868DEA4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1682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2EAB29-E3F1-4DC0-84A5-AE09E08B31A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5424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88B426-47E4-4FFD-916C-122B8AA6327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74656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6D7EA0-66F9-4123-9A72-D8BB539BC2E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5207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1EDC78-4282-483D-834A-4BFC5F2F088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19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E92DFC-3BFD-432A-A73D-545DB253D13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5959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228600"/>
            <a:ext cx="19431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28600"/>
            <a:ext cx="56769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67AB8E-5467-4B29-95BA-1FA957456D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9213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219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641475"/>
            <a:ext cx="3810000" cy="4454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641475"/>
            <a:ext cx="3810000" cy="4454525"/>
          </a:xfrm>
        </p:spPr>
        <p:txBody>
          <a:bodyPr/>
          <a:lstStyle/>
          <a:p>
            <a:pPr lvl="0"/>
            <a:endParaRPr lang="en-US" noProof="0" dirty="0" smtClean="0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67E51B-697C-42C9-8AF7-AC85D3FA8F3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42347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219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641475"/>
            <a:ext cx="3810000" cy="4454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1475"/>
            <a:ext cx="3810000" cy="4454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5C9EE6-D18D-4DAA-A1D4-C72AD383C47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0362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8478838" cy="6173788"/>
            <a:chOff x="0" y="0"/>
            <a:chExt cx="5341" cy="3889"/>
          </a:xfrm>
        </p:grpSpPr>
        <p:sp>
          <p:nvSpPr>
            <p:cNvPr id="2051" name="Freeform 3"/>
            <p:cNvSpPr>
              <a:spLocks/>
            </p:cNvSpPr>
            <p:nvPr/>
          </p:nvSpPr>
          <p:spPr bwMode="auto">
            <a:xfrm>
              <a:off x="0" y="0"/>
              <a:ext cx="3863" cy="3889"/>
            </a:xfrm>
            <a:custGeom>
              <a:avLst/>
              <a:gdLst/>
              <a:ahLst/>
              <a:cxnLst>
                <a:cxn ang="0">
                  <a:pos x="3862" y="3418"/>
                </a:cxn>
                <a:cxn ang="0">
                  <a:pos x="457" y="0"/>
                </a:cxn>
                <a:cxn ang="0">
                  <a:pos x="0" y="0"/>
                </a:cxn>
                <a:cxn ang="0">
                  <a:pos x="0" y="481"/>
                </a:cxn>
                <a:cxn ang="0">
                  <a:pos x="3394" y="3888"/>
                </a:cxn>
                <a:cxn ang="0">
                  <a:pos x="3862" y="3418"/>
                </a:cxn>
              </a:cxnLst>
              <a:rect l="0" t="0" r="r" b="b"/>
              <a:pathLst>
                <a:path w="3863" h="3889">
                  <a:moveTo>
                    <a:pt x="3862" y="3418"/>
                  </a:moveTo>
                  <a:lnTo>
                    <a:pt x="457" y="0"/>
                  </a:lnTo>
                  <a:lnTo>
                    <a:pt x="0" y="0"/>
                  </a:lnTo>
                  <a:lnTo>
                    <a:pt x="0" y="481"/>
                  </a:lnTo>
                  <a:lnTo>
                    <a:pt x="3394" y="3888"/>
                  </a:lnTo>
                  <a:lnTo>
                    <a:pt x="3862" y="3418"/>
                  </a:lnTo>
                </a:path>
              </a:pathLst>
            </a:custGeom>
            <a:solidFill>
              <a:schemeClr val="bg1">
                <a:alpha val="50000"/>
              </a:schemeClr>
            </a:soli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52" name="Freeform 4"/>
            <p:cNvSpPr>
              <a:spLocks/>
            </p:cNvSpPr>
            <p:nvPr/>
          </p:nvSpPr>
          <p:spPr bwMode="auto">
            <a:xfrm>
              <a:off x="860" y="0"/>
              <a:ext cx="3394" cy="3223"/>
            </a:xfrm>
            <a:custGeom>
              <a:avLst/>
              <a:gdLst/>
              <a:ahLst/>
              <a:cxnLst>
                <a:cxn ang="0">
                  <a:pos x="370" y="0"/>
                </a:cxn>
                <a:cxn ang="0">
                  <a:pos x="3393" y="3036"/>
                </a:cxn>
                <a:cxn ang="0">
                  <a:pos x="3208" y="3222"/>
                </a:cxn>
                <a:cxn ang="0">
                  <a:pos x="0" y="0"/>
                </a:cxn>
                <a:cxn ang="0">
                  <a:pos x="370" y="0"/>
                </a:cxn>
              </a:cxnLst>
              <a:rect l="0" t="0" r="r" b="b"/>
              <a:pathLst>
                <a:path w="3394" h="3223">
                  <a:moveTo>
                    <a:pt x="370" y="0"/>
                  </a:moveTo>
                  <a:lnTo>
                    <a:pt x="3393" y="3036"/>
                  </a:lnTo>
                  <a:lnTo>
                    <a:pt x="3208" y="3222"/>
                  </a:lnTo>
                  <a:lnTo>
                    <a:pt x="0" y="0"/>
                  </a:lnTo>
                  <a:lnTo>
                    <a:pt x="370" y="0"/>
                  </a:lnTo>
                </a:path>
              </a:pathLst>
            </a:custGeom>
            <a:solidFill>
              <a:schemeClr val="bg1">
                <a:alpha val="50000"/>
              </a:schemeClr>
            </a:soli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53" name="Freeform 5"/>
            <p:cNvSpPr>
              <a:spLocks/>
            </p:cNvSpPr>
            <p:nvPr/>
          </p:nvSpPr>
          <p:spPr bwMode="auto">
            <a:xfrm>
              <a:off x="2187" y="0"/>
              <a:ext cx="2859" cy="2556"/>
            </a:xfrm>
            <a:custGeom>
              <a:avLst/>
              <a:gdLst/>
              <a:ahLst/>
              <a:cxnLst>
                <a:cxn ang="0">
                  <a:pos x="630" y="0"/>
                </a:cxn>
                <a:cxn ang="0">
                  <a:pos x="2858" y="2238"/>
                </a:cxn>
                <a:cxn ang="0">
                  <a:pos x="2543" y="2555"/>
                </a:cxn>
                <a:cxn ang="0">
                  <a:pos x="0" y="0"/>
                </a:cxn>
                <a:cxn ang="0">
                  <a:pos x="630" y="0"/>
                </a:cxn>
              </a:cxnLst>
              <a:rect l="0" t="0" r="r" b="b"/>
              <a:pathLst>
                <a:path w="2859" h="2556">
                  <a:moveTo>
                    <a:pt x="630" y="0"/>
                  </a:moveTo>
                  <a:lnTo>
                    <a:pt x="2858" y="2238"/>
                  </a:lnTo>
                  <a:lnTo>
                    <a:pt x="2543" y="2555"/>
                  </a:lnTo>
                  <a:lnTo>
                    <a:pt x="0" y="0"/>
                  </a:lnTo>
                  <a:lnTo>
                    <a:pt x="630" y="0"/>
                  </a:lnTo>
                </a:path>
              </a:pathLst>
            </a:custGeom>
            <a:solidFill>
              <a:schemeClr val="bg1">
                <a:alpha val="50000"/>
              </a:schemeClr>
            </a:soli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54" name="Freeform 6"/>
            <p:cNvSpPr>
              <a:spLocks/>
            </p:cNvSpPr>
            <p:nvPr/>
          </p:nvSpPr>
          <p:spPr bwMode="auto">
            <a:xfrm>
              <a:off x="3055" y="0"/>
              <a:ext cx="2286" cy="212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11" y="2120"/>
                </a:cxn>
                <a:cxn ang="0">
                  <a:pos x="2285" y="1945"/>
                </a:cxn>
                <a:cxn ang="0">
                  <a:pos x="348" y="0"/>
                </a:cxn>
                <a:cxn ang="0">
                  <a:pos x="0" y="0"/>
                </a:cxn>
              </a:cxnLst>
              <a:rect l="0" t="0" r="r" b="b"/>
              <a:pathLst>
                <a:path w="2286" h="2121">
                  <a:moveTo>
                    <a:pt x="0" y="0"/>
                  </a:moveTo>
                  <a:lnTo>
                    <a:pt x="2111" y="2120"/>
                  </a:lnTo>
                  <a:lnTo>
                    <a:pt x="2285" y="1945"/>
                  </a:lnTo>
                  <a:lnTo>
                    <a:pt x="348" y="0"/>
                  </a:lnTo>
                  <a:lnTo>
                    <a:pt x="0" y="0"/>
                  </a:lnTo>
                </a:path>
              </a:pathLst>
            </a:custGeom>
            <a:solidFill>
              <a:schemeClr val="bg1">
                <a:alpha val="50000"/>
              </a:schemeClr>
            </a:soli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</p:grpSp>
      <p:sp>
        <p:nvSpPr>
          <p:cNvPr id="2055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28600"/>
            <a:ext cx="77724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7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8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9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/>
            </a:lvl1pPr>
          </a:lstStyle>
          <a:p>
            <a:fld id="{DABC55CE-22EF-49DB-8FB1-663E91538D75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2060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641475"/>
            <a:ext cx="7772400" cy="44545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90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omic Sans MS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omic Sans MS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omic Sans MS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omic Sans MS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»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0SCjhI86grU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WATCH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>
                <a:effectLst/>
                <a:hlinkClick r:id="rId2"/>
              </a:rPr>
              <a:t>What</a:t>
            </a:r>
            <a:r>
              <a:rPr lang="en-US" u="sng" dirty="0">
                <a:effectLst/>
              </a:rPr>
              <a:t> is Natural </a:t>
            </a:r>
            <a:r>
              <a:rPr lang="en-US" u="sng" dirty="0">
                <a:effectLst/>
                <a:hlinkClick r:id="rId2"/>
              </a:rPr>
              <a:t>Selection</a:t>
            </a:r>
            <a:r>
              <a:rPr lang="en-US" dirty="0">
                <a:effectLst/>
              </a:rPr>
              <a:t>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775F6-4362-4F18-8865-14429C450BEA}" type="slidenum">
              <a:rPr lang="en-US" altLang="en-US" smtClean="0"/>
              <a:pPr/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35062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ARTIFICIAL SELECTION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>
                <a:effectLst/>
              </a:rPr>
              <a:t>Darwin presented </a:t>
            </a:r>
            <a:r>
              <a:rPr lang="en-US" b="1" u="sng" dirty="0">
                <a:effectLst/>
              </a:rPr>
              <a:t>evidence</a:t>
            </a:r>
            <a:r>
              <a:rPr lang="en-US" dirty="0">
                <a:effectLst/>
              </a:rPr>
              <a:t> that evolution has been taking place for millions of years and continues to happen</a:t>
            </a:r>
            <a:r>
              <a:rPr lang="en-US" dirty="0" smtClean="0">
                <a:effectLst/>
              </a:rPr>
              <a:t>.</a:t>
            </a:r>
          </a:p>
          <a:p>
            <a:pPr lvl="0"/>
            <a:r>
              <a:rPr lang="en-US" dirty="0" smtClean="0">
                <a:effectLst/>
              </a:rPr>
              <a:t>To explain Natural Selection, Darwin compared it to 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Artificial Selection </a:t>
            </a:r>
            <a:r>
              <a:rPr lang="en-US" dirty="0">
                <a:effectLst/>
              </a:rPr>
              <a:t>the selection by </a:t>
            </a:r>
            <a:r>
              <a:rPr lang="en-US" b="1" dirty="0">
                <a:effectLst/>
              </a:rPr>
              <a:t>humans</a:t>
            </a:r>
            <a:r>
              <a:rPr lang="en-US" dirty="0">
                <a:effectLst/>
              </a:rPr>
              <a:t> for breeding of desired traits from the natural variation among </a:t>
            </a:r>
            <a:r>
              <a:rPr lang="en-US" dirty="0" smtClean="0">
                <a:effectLst/>
              </a:rPr>
              <a:t>different organisms.</a:t>
            </a:r>
            <a:endParaRPr lang="en-US" dirty="0">
              <a:effectLst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775F6-4362-4F18-8865-14429C450BEA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83616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ARTIFICIAL SELECTION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41475"/>
            <a:ext cx="7772400" cy="1939925"/>
          </a:xfrm>
        </p:spPr>
        <p:txBody>
          <a:bodyPr/>
          <a:lstStyle/>
          <a:p>
            <a:r>
              <a:rPr lang="en-US" dirty="0" smtClean="0"/>
              <a:t>Examples: domestication of animals, crops.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775F6-4362-4F18-8865-14429C450BEA}" type="slidenum">
              <a:rPr lang="en-US" altLang="en-US" smtClean="0"/>
              <a:pPr/>
              <a:t>3</a:t>
            </a:fld>
            <a:endParaRPr lang="en-US" alt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9107980"/>
              </p:ext>
            </p:extLst>
          </p:nvPr>
        </p:nvGraphicFramePr>
        <p:xfrm>
          <a:off x="609600" y="3124200"/>
          <a:ext cx="8305800" cy="23002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" r:id="rId3" imgW="4610744" imgH="2266667" progId="">
                  <p:embed/>
                </p:oleObj>
              </mc:Choice>
              <mc:Fallback>
                <p:oleObj r:id="rId3" imgW="4610744" imgH="2266667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3124200"/>
                        <a:ext cx="8305800" cy="2300244"/>
                      </a:xfrm>
                      <a:prstGeom prst="rect">
                        <a:avLst/>
                      </a:prstGeom>
                      <a:noFill/>
                      <a:ln w="381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8183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9CA46E15-BAAD-4833-ABF4-0423DA3199C4}" type="slidenum">
              <a:rPr lang="en-US" altLang="en-US" sz="1400"/>
              <a:pPr eaLnBrk="1" hangingPunct="1"/>
              <a:t>4</a:t>
            </a:fld>
            <a:endParaRPr lang="en-US" altLang="en-US" sz="1400"/>
          </a:p>
        </p:txBody>
      </p:sp>
      <p:sp>
        <p:nvSpPr>
          <p:cNvPr id="192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b="1" dirty="0" smtClean="0"/>
              <a:t>NATURAL VARIATION AND ARTIFICIAL SELECTION</a:t>
            </a:r>
          </a:p>
        </p:txBody>
      </p:sp>
      <p:sp>
        <p:nvSpPr>
          <p:cNvPr id="192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05000"/>
            <a:ext cx="7772400" cy="4191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He abandoned the idea that species were perfect and unchanging.</a:t>
            </a:r>
          </a:p>
          <a:p>
            <a:pPr eaLnBrk="1" hangingPunct="1">
              <a:defRPr/>
            </a:pPr>
            <a:r>
              <a:rPr lang="en-US" dirty="0" smtClean="0"/>
              <a:t>He observed significant variation in all species observed.</a:t>
            </a:r>
          </a:p>
          <a:p>
            <a:pPr eaLnBrk="1" hangingPunct="1">
              <a:defRPr/>
            </a:pPr>
            <a:r>
              <a:rPr lang="en-US" dirty="0" smtClean="0"/>
              <a:t>He observed farmers use variation to improve crops and livestock </a:t>
            </a:r>
          </a:p>
          <a:p>
            <a:pPr eaLnBrk="1" hangingPunct="1">
              <a:defRPr/>
            </a:pPr>
            <a:r>
              <a:rPr lang="en-US" dirty="0" smtClean="0"/>
              <a:t>This was called selective breeding.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92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92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92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92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251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8FC7D818-E13C-45DA-B219-0C592D159995}" type="slidenum">
              <a:rPr lang="en-US" altLang="en-US" sz="1400"/>
              <a:pPr eaLnBrk="1" hangingPunct="1"/>
              <a:t>5</a:t>
            </a:fld>
            <a:endParaRPr lang="en-US" altLang="en-US" sz="1400"/>
          </a:p>
        </p:txBody>
      </p:sp>
      <p:sp>
        <p:nvSpPr>
          <p:cNvPr id="193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b="1" dirty="0" smtClean="0"/>
              <a:t>NATURAL VARIATION AND ARTIFICIAL SELECTION</a:t>
            </a:r>
          </a:p>
        </p:txBody>
      </p:sp>
      <p:sp>
        <p:nvSpPr>
          <p:cNvPr id="193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05000"/>
            <a:ext cx="7772400" cy="41910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b="1" dirty="0" smtClean="0">
                <a:solidFill>
                  <a:srgbClr val="92D050"/>
                </a:solidFill>
              </a:rPr>
              <a:t>Natural Variation</a:t>
            </a:r>
          </a:p>
          <a:p>
            <a:pPr lvl="1" eaLnBrk="1" hangingPunct="1">
              <a:defRPr/>
            </a:pPr>
            <a:r>
              <a:rPr lang="en-US" sz="3200" b="1" dirty="0" smtClean="0"/>
              <a:t>Differences among individuals of a species</a:t>
            </a:r>
          </a:p>
          <a:p>
            <a:pPr eaLnBrk="1" hangingPunct="1">
              <a:defRPr/>
            </a:pPr>
            <a:r>
              <a:rPr lang="en-US" sz="3600" b="1" dirty="0" smtClean="0">
                <a:solidFill>
                  <a:srgbClr val="92D050"/>
                </a:solidFill>
              </a:rPr>
              <a:t>Artificial Selection</a:t>
            </a:r>
          </a:p>
          <a:p>
            <a:pPr lvl="1" eaLnBrk="1" hangingPunct="1">
              <a:defRPr/>
            </a:pPr>
            <a:r>
              <a:rPr lang="en-US" sz="3200" b="1" dirty="0" smtClean="0"/>
              <a:t>Selective breeding to enhance desired traits among stock or crops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93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93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93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353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CCBFDB00-7903-4417-ABD8-A7B068598477}" type="slidenum">
              <a:rPr lang="en-US" altLang="en-US" sz="1400"/>
              <a:pPr eaLnBrk="1" hangingPunct="1"/>
              <a:t>6</a:t>
            </a:fld>
            <a:endParaRPr lang="en-US" altLang="en-US" sz="1400"/>
          </a:p>
        </p:txBody>
      </p:sp>
      <p:sp>
        <p:nvSpPr>
          <p:cNvPr id="194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b="1" dirty="0" smtClean="0"/>
              <a:t>NATURAL VARIATION AND ARTIFICIAL SELECTION</a:t>
            </a:r>
          </a:p>
        </p:txBody>
      </p:sp>
      <p:sp>
        <p:nvSpPr>
          <p:cNvPr id="19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z="3600" b="1" dirty="0" smtClean="0">
                <a:solidFill>
                  <a:srgbClr val="66FF33"/>
                </a:solidFill>
              </a:rPr>
              <a:t>Key Concept:</a:t>
            </a:r>
          </a:p>
          <a:p>
            <a:pPr lvl="1" eaLnBrk="1" hangingPunct="1">
              <a:buFontTx/>
              <a:buNone/>
              <a:defRPr/>
            </a:pPr>
            <a:r>
              <a:rPr lang="en-US" sz="3600" b="1" dirty="0" smtClean="0"/>
              <a:t>In </a:t>
            </a:r>
            <a:r>
              <a:rPr lang="en-US" sz="3600" b="1" dirty="0" smtClean="0">
                <a:solidFill>
                  <a:srgbClr val="FFFF00"/>
                </a:solidFill>
              </a:rPr>
              <a:t>Artificial Selection, </a:t>
            </a:r>
            <a:r>
              <a:rPr lang="en-US" sz="3600" b="1" dirty="0"/>
              <a:t>n</a:t>
            </a:r>
            <a:r>
              <a:rPr lang="en-US" sz="3600" b="1" dirty="0" smtClean="0"/>
              <a:t>ature provides the variation among different organisms and humans select those variations that they find useful.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3233FF15-E932-44A6-A1D8-77B96ED00C47}" type="slidenum">
              <a:rPr lang="en-US" altLang="en-US" sz="1400"/>
              <a:pPr eaLnBrk="1" hangingPunct="1"/>
              <a:t>7</a:t>
            </a:fld>
            <a:endParaRPr lang="en-US" altLang="en-US" sz="1400"/>
          </a:p>
        </p:txBody>
      </p:sp>
      <p:sp>
        <p:nvSpPr>
          <p:cNvPr id="64515" name="Rectangle 2"/>
          <p:cNvSpPr>
            <a:spLocks noChangeArrowheads="1"/>
          </p:cNvSpPr>
          <p:nvPr/>
        </p:nvSpPr>
        <p:spPr bwMode="auto">
          <a:xfrm>
            <a:off x="228600" y="0"/>
            <a:ext cx="8686800" cy="1828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4516" name="Rectangle 3"/>
          <p:cNvSpPr>
            <a:spLocks noChangeArrowheads="1"/>
          </p:cNvSpPr>
          <p:nvPr/>
        </p:nvSpPr>
        <p:spPr bwMode="auto">
          <a:xfrm>
            <a:off x="0" y="5943600"/>
            <a:ext cx="9144000" cy="914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64517" name="Picture 4" descr="Brocol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4350" y="0"/>
            <a:ext cx="55737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ARTIFICIAL SELECTION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81000" y="1676400"/>
            <a:ext cx="8382000" cy="4454525"/>
          </a:xfrm>
        </p:spPr>
        <p:txBody>
          <a:bodyPr/>
          <a:lstStyle/>
          <a:p>
            <a:r>
              <a:rPr lang="en-US" dirty="0"/>
              <a:t>Artificial Selection is a form of selection in which humans actively choose which traits should be passed onto </a:t>
            </a:r>
            <a:r>
              <a:rPr lang="en-US" dirty="0" smtClean="0"/>
              <a:t>offspring.</a:t>
            </a:r>
          </a:p>
          <a:p>
            <a:r>
              <a:rPr lang="en-US" dirty="0" smtClean="0"/>
              <a:t>Humans </a:t>
            </a:r>
            <a:r>
              <a:rPr lang="en-US" dirty="0"/>
              <a:t>have used selective breeding long before Darwin's Postulates and the discovery of genetics. </a:t>
            </a:r>
            <a:endParaRPr lang="en-US" dirty="0" smtClean="0"/>
          </a:p>
          <a:p>
            <a:r>
              <a:rPr lang="en-US" dirty="0" smtClean="0"/>
              <a:t>Farmers </a:t>
            </a:r>
            <a:r>
              <a:rPr lang="en-US" dirty="0"/>
              <a:t>chose cattle with beneficial traits such as larger size or producing more milk, and made them </a:t>
            </a:r>
            <a:r>
              <a:rPr lang="en-US" dirty="0" smtClean="0"/>
              <a:t>breed</a:t>
            </a:r>
            <a:r>
              <a:rPr lang="en-US" dirty="0"/>
              <a:t>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8B426-47E4-4FFD-916C-122B8AA63276}" type="slidenum">
              <a:rPr lang="en-US" altLang="en-US" smtClean="0"/>
              <a:pPr/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4702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011"/>
            <a:ext cx="7772400" cy="1219200"/>
          </a:xfrm>
        </p:spPr>
        <p:txBody>
          <a:bodyPr/>
          <a:lstStyle/>
          <a:p>
            <a:r>
              <a:rPr lang="en-US" b="1" dirty="0" smtClean="0"/>
              <a:t>ARTIFICIAL SELECTION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95401"/>
            <a:ext cx="8610600" cy="4800600"/>
          </a:xfrm>
        </p:spPr>
        <p:txBody>
          <a:bodyPr/>
          <a:lstStyle/>
          <a:p>
            <a:r>
              <a:rPr lang="en-US" dirty="0"/>
              <a:t>W</a:t>
            </a:r>
            <a:r>
              <a:rPr lang="en-US" dirty="0" smtClean="0"/>
              <a:t>e </a:t>
            </a:r>
            <a:r>
              <a:rPr lang="en-US" dirty="0"/>
              <a:t>know as the domestic dog is actually a subspecies of the Gray wolf, </a:t>
            </a:r>
            <a:r>
              <a:rPr lang="en-US" i="1" dirty="0" err="1"/>
              <a:t>Canis</a:t>
            </a:r>
            <a:r>
              <a:rPr lang="en-US" i="1" dirty="0"/>
              <a:t> lupus</a:t>
            </a:r>
            <a:r>
              <a:rPr lang="en-US" dirty="0"/>
              <a:t>; domestic dogs are known as </a:t>
            </a:r>
            <a:r>
              <a:rPr lang="en-US" i="1" dirty="0" err="1"/>
              <a:t>Canis</a:t>
            </a:r>
            <a:r>
              <a:rPr lang="en-US" i="1" dirty="0"/>
              <a:t> lupus </a:t>
            </a:r>
            <a:r>
              <a:rPr lang="en-US" i="1" dirty="0" err="1"/>
              <a:t>familiarus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775F6-4362-4F18-8865-14429C450BEA}" type="slidenum">
              <a:rPr lang="en-US" altLang="en-US" smtClean="0"/>
              <a:pPr/>
              <a:t>9</a:t>
            </a:fld>
            <a:endParaRPr lang="en-US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3048000"/>
            <a:ext cx="4876800" cy="3608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0730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ue Diagonal">
  <a:themeElements>
    <a:clrScheme name="Blue Diagonal 1">
      <a:dk1>
        <a:srgbClr val="000000"/>
      </a:dk1>
      <a:lt1>
        <a:srgbClr val="FFFFFF"/>
      </a:lt1>
      <a:dk2>
        <a:srgbClr val="0066FF"/>
      </a:dk2>
      <a:lt2>
        <a:srgbClr val="FFFF00"/>
      </a:lt2>
      <a:accent1>
        <a:srgbClr val="00CCCC"/>
      </a:accent1>
      <a:accent2>
        <a:srgbClr val="FF33CC"/>
      </a:accent2>
      <a:accent3>
        <a:srgbClr val="AAB8FF"/>
      </a:accent3>
      <a:accent4>
        <a:srgbClr val="DADADA"/>
      </a:accent4>
      <a:accent5>
        <a:srgbClr val="AAE2E2"/>
      </a:accent5>
      <a:accent6>
        <a:srgbClr val="E72DB9"/>
      </a:accent6>
      <a:hlink>
        <a:srgbClr val="FF4568"/>
      </a:hlink>
      <a:folHlink>
        <a:srgbClr val="CCECFF"/>
      </a:folHlink>
    </a:clrScheme>
    <a:fontScheme name="Blue Diagonal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</a:objectDefaults>
  <a:extraClrSchemeLst>
    <a:extraClrScheme>
      <a:clrScheme name="Blue Diagonal 1">
        <a:dk1>
          <a:srgbClr val="000000"/>
        </a:dk1>
        <a:lt1>
          <a:srgbClr val="FFFFFF"/>
        </a:lt1>
        <a:dk2>
          <a:srgbClr val="0066FF"/>
        </a:dk2>
        <a:lt2>
          <a:srgbClr val="FFFF00"/>
        </a:lt2>
        <a:accent1>
          <a:srgbClr val="00CCCC"/>
        </a:accent1>
        <a:accent2>
          <a:srgbClr val="FF33CC"/>
        </a:accent2>
        <a:accent3>
          <a:srgbClr val="AAB8FF"/>
        </a:accent3>
        <a:accent4>
          <a:srgbClr val="DADADA"/>
        </a:accent4>
        <a:accent5>
          <a:srgbClr val="AAE2E2"/>
        </a:accent5>
        <a:accent6>
          <a:srgbClr val="E72DB9"/>
        </a:accent6>
        <a:hlink>
          <a:srgbClr val="FF4568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Diagonal 2">
        <a:dk1>
          <a:srgbClr val="000000"/>
        </a:dk1>
        <a:lt1>
          <a:srgbClr val="9999FF"/>
        </a:lt1>
        <a:dk2>
          <a:srgbClr val="6600FF"/>
        </a:dk2>
        <a:lt2>
          <a:srgbClr val="FFFFFF"/>
        </a:lt2>
        <a:accent1>
          <a:srgbClr val="CCCCFF"/>
        </a:accent1>
        <a:accent2>
          <a:srgbClr val="FF99FF"/>
        </a:accent2>
        <a:accent3>
          <a:srgbClr val="CACAFF"/>
        </a:accent3>
        <a:accent4>
          <a:srgbClr val="000000"/>
        </a:accent4>
        <a:accent5>
          <a:srgbClr val="E2E2FF"/>
        </a:accent5>
        <a:accent6>
          <a:srgbClr val="E78AE7"/>
        </a:accent6>
        <a:hlink>
          <a:srgbClr val="00CC66"/>
        </a:hlink>
        <a:folHlink>
          <a:srgbClr val="CCE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Diagonal 3">
        <a:dk1>
          <a:srgbClr val="000000"/>
        </a:dk1>
        <a:lt1>
          <a:srgbClr val="FFFFFF"/>
        </a:lt1>
        <a:dk2>
          <a:srgbClr val="000000"/>
        </a:dk2>
        <a:lt2>
          <a:srgbClr val="CBCBCB"/>
        </a:lt2>
        <a:accent1>
          <a:srgbClr val="DDDDDD"/>
        </a:accent1>
        <a:accent2>
          <a:srgbClr val="B2B2B2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A1A1A1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Diagonal 4">
        <a:dk1>
          <a:srgbClr val="000000"/>
        </a:dk1>
        <a:lt1>
          <a:srgbClr val="FFFFFF"/>
        </a:lt1>
        <a:dk2>
          <a:srgbClr val="990066"/>
        </a:dk2>
        <a:lt2>
          <a:srgbClr val="FFFF00"/>
        </a:lt2>
        <a:accent1>
          <a:srgbClr val="996633"/>
        </a:accent1>
        <a:accent2>
          <a:srgbClr val="CC6600"/>
        </a:accent2>
        <a:accent3>
          <a:srgbClr val="CAAAB8"/>
        </a:accent3>
        <a:accent4>
          <a:srgbClr val="DADADA"/>
        </a:accent4>
        <a:accent5>
          <a:srgbClr val="CAB8AD"/>
        </a:accent5>
        <a:accent6>
          <a:srgbClr val="B95C00"/>
        </a:accent6>
        <a:hlink>
          <a:srgbClr val="999933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Designs\Blue Diagonal.pot</Template>
  <TotalTime>2377</TotalTime>
  <Words>258</Words>
  <Application>Microsoft Office PowerPoint</Application>
  <PresentationFormat>On-screen Show (4:3)</PresentationFormat>
  <Paragraphs>39</Paragraphs>
  <Slides>9</Slides>
  <Notes>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Blue Diagonal</vt:lpstr>
      <vt:lpstr>WATCH</vt:lpstr>
      <vt:lpstr>ARTIFICIAL SELECTION</vt:lpstr>
      <vt:lpstr>ARTIFICIAL SELECTION</vt:lpstr>
      <vt:lpstr>NATURAL VARIATION AND ARTIFICIAL SELECTION</vt:lpstr>
      <vt:lpstr>NATURAL VARIATION AND ARTIFICIAL SELECTION</vt:lpstr>
      <vt:lpstr>NATURAL VARIATION AND ARTIFICIAL SELECTION</vt:lpstr>
      <vt:lpstr>PowerPoint Presentation</vt:lpstr>
      <vt:lpstr>ARTIFICIAL SELECTION</vt:lpstr>
      <vt:lpstr>ARTIFICIAL SELECTION</vt:lpstr>
    </vt:vector>
  </TitlesOfParts>
  <Company>Kelso Consulting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15-1 The Puzzle of Life’s Diversity</dc:title>
  <dc:creator>Kelso</dc:creator>
  <cp:lastModifiedBy>JCBOE</cp:lastModifiedBy>
  <cp:revision>104</cp:revision>
  <cp:lastPrinted>1601-01-01T00:00:00Z</cp:lastPrinted>
  <dcterms:created xsi:type="dcterms:W3CDTF">2002-04-09T04:19:25Z</dcterms:created>
  <dcterms:modified xsi:type="dcterms:W3CDTF">2016-01-13T14:32:20Z</dcterms:modified>
</cp:coreProperties>
</file>