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63" r:id="rId1"/>
  </p:sldMasterIdLst>
  <p:notesMasterIdLst>
    <p:notesMasterId r:id="rId23"/>
  </p:notesMasterIdLst>
  <p:sldIdLst>
    <p:sldId id="355" r:id="rId2"/>
    <p:sldId id="356" r:id="rId3"/>
    <p:sldId id="256" r:id="rId4"/>
    <p:sldId id="258" r:id="rId5"/>
    <p:sldId id="259" r:id="rId6"/>
    <p:sldId id="287" r:id="rId7"/>
    <p:sldId id="289" r:id="rId8"/>
    <p:sldId id="290" r:id="rId9"/>
    <p:sldId id="345" r:id="rId10"/>
    <p:sldId id="293" r:id="rId11"/>
    <p:sldId id="292" r:id="rId12"/>
    <p:sldId id="294" r:id="rId13"/>
    <p:sldId id="295" r:id="rId14"/>
    <p:sldId id="346" r:id="rId15"/>
    <p:sldId id="260" r:id="rId16"/>
    <p:sldId id="302" r:id="rId17"/>
    <p:sldId id="285" r:id="rId18"/>
    <p:sldId id="286" r:id="rId19"/>
    <p:sldId id="299" r:id="rId20"/>
    <p:sldId id="300" r:id="rId21"/>
    <p:sldId id="351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BDBA"/>
    <a:srgbClr val="FF9999"/>
    <a:srgbClr val="FF4B11"/>
    <a:srgbClr val="1E3DFF"/>
    <a:srgbClr val="B2FF34"/>
    <a:srgbClr val="4B32FF"/>
    <a:srgbClr val="FF10C6"/>
    <a:srgbClr val="17FF26"/>
    <a:srgbClr val="B6FF18"/>
    <a:srgbClr val="FF8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540" autoAdjust="0"/>
    <p:restoredTop sz="90929"/>
  </p:normalViewPr>
  <p:slideViewPr>
    <p:cSldViewPr>
      <p:cViewPr varScale="1">
        <p:scale>
          <a:sx n="102" d="100"/>
          <a:sy n="102" d="100"/>
        </p:scale>
        <p:origin x="157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CECE55-40D6-45B7-801D-77A4B6728A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73472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fld id="{F74F7F6E-ACBF-43D0-B7E6-58126D16FD68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39573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fld id="{CB555778-0D9B-4E48-82E3-B2A478B07D2B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61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52608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fld id="{6429C666-30A5-4D3E-B22B-868D0A4EDBDA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79355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fld id="{8232D42E-D082-48CF-BF01-568D6D3126C5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11025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fld id="{8232D42E-D082-48CF-BF01-568D6D3126C5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01712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F90EC-05E0-4EF7-940B-DBF5346C19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9419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04E5D-EE81-4846-8A67-9A74226174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5421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AACAF-3E7D-4115-8111-521C241D08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335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5BC56-A6D8-482D-924A-65DEED8E1B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631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94208-341C-4BFD-8D0F-0B07EA2264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9130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069D0-44EA-44E0-A2DE-6E79A73CE3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55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0C361-BE5C-451E-A68D-8C880BC96D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37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F83C1-AF15-4F1B-B55D-AD4DBB35CA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3090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3409F-CDEE-49BA-9F5E-E526DA645A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564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E2D8B-E1F9-4A22-B45B-B59DA49389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82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CA3BB-4B00-4346-8D1E-F75AE8DC27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903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B07E0-691D-4989-95F6-B22950B8A2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4443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858B0-A57E-473D-95C7-FCFBF28D7F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0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a typeface="+mn-ea"/>
              </a:defRPr>
            </a:lvl1pPr>
          </a:lstStyle>
          <a:p>
            <a:pPr>
              <a:defRPr/>
            </a:pPr>
            <a:fld id="{4F83DACA-F51A-421C-BBEF-5F6E955E79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.miami.edu/dana/104/homologalleles.jpg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anthro.palomar.edu/mendel/mendel_1.htm" TargetMode="External"/><Relationship Id="rId2" Type="http://schemas.openxmlformats.org/officeDocument/2006/relationships/hyperlink" Target="http://www.youtube.com/watch?v=aDpLDBaEBjk&amp;feature=relate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SAT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3505200"/>
          </a:xfrm>
          <a:solidFill>
            <a:srgbClr val="E4BDBA"/>
          </a:solidFill>
        </p:spPr>
        <p:txBody>
          <a:bodyPr/>
          <a:lstStyle/>
          <a:p>
            <a:pPr lvl="0"/>
            <a:r>
              <a:rPr lang="en-US" dirty="0"/>
              <a:t>Attribute (v) to credit, assign (n) a facet or trait</a:t>
            </a:r>
          </a:p>
          <a:p>
            <a:pPr lvl="0"/>
            <a:r>
              <a:rPr lang="en-US" dirty="0"/>
              <a:t>Permeate (v) to spread throughout, saturate</a:t>
            </a:r>
          </a:p>
          <a:p>
            <a:pPr lvl="0"/>
            <a:r>
              <a:rPr lang="en-US" dirty="0"/>
              <a:t>Transmute (v) to change or alter in form</a:t>
            </a:r>
          </a:p>
          <a:p>
            <a:pPr lvl="0"/>
            <a:r>
              <a:rPr lang="en-US" dirty="0"/>
              <a:t>Reciprocate (v) to give in return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16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SAT VOCABULARY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495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In the study of heredity, scientists share their research on genetics knowing that other scientists will </a:t>
            </a:r>
            <a:r>
              <a:rPr lang="en-US" sz="2800" dirty="0" smtClean="0"/>
              <a:t>_______________ </a:t>
            </a:r>
            <a:r>
              <a:rPr lang="en-US" sz="2800" dirty="0"/>
              <a:t>in return.  Scientists try to determine which genes code for which physical </a:t>
            </a:r>
            <a:r>
              <a:rPr lang="en-US" sz="2800" dirty="0" smtClean="0"/>
              <a:t>______________.  </a:t>
            </a:r>
            <a:r>
              <a:rPr lang="en-US" sz="2800" dirty="0"/>
              <a:t>Over time, genes can </a:t>
            </a:r>
            <a:r>
              <a:rPr lang="en-US" sz="2800" dirty="0" smtClean="0"/>
              <a:t>______________, </a:t>
            </a:r>
            <a:r>
              <a:rPr lang="en-US" sz="2800" dirty="0"/>
              <a:t>or mutate, which allows different traits to be expressed.  If a mutation is widespread enough, it may </a:t>
            </a:r>
            <a:r>
              <a:rPr lang="en-US" sz="2800" dirty="0" smtClean="0"/>
              <a:t>_____________ </a:t>
            </a:r>
            <a:r>
              <a:rPr lang="en-US" sz="2800" dirty="0"/>
              <a:t>throughout a species’ population causing many to have the mutation.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90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2286000"/>
            <a:ext cx="7924800" cy="2667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8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GENETICS AND HEREDITY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kumimoji="1" lang="en-US" altLang="en-U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HISTORY</a:t>
            </a:r>
            <a:endParaRPr kumimoji="1" lang="en-US" altLang="en-US" dirty="0" smtClean="0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534400" cy="5029200"/>
          </a:xfrm>
          <a:solidFill>
            <a:srgbClr val="E4BDBA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kumimoji="1" lang="en-US" altLang="en-US" sz="2800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Genetics</a:t>
            </a:r>
            <a:r>
              <a:rPr kumimoji="1" lang="en-US" alt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 is the branch of biology that deals with heredity.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kumimoji="1" lang="en-US" altLang="en-US" sz="2800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Inheritance</a:t>
            </a:r>
            <a:r>
              <a:rPr kumimoji="1" lang="en-US" alt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 is how traits, or characteristics, are passed on from generation to generation.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kumimoji="1" lang="en-US" alt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Chromosomes are made up of genes, which are made up of DNA and found inside the nucleus of a cell.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kumimoji="1" lang="en-US" alt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Research on genetics began with </a:t>
            </a:r>
            <a:r>
              <a:rPr kumimoji="1" lang="en-US" altLang="en-US" sz="2800" dirty="0" err="1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Gregor</a:t>
            </a:r>
            <a:r>
              <a:rPr kumimoji="1" lang="en-US" altLang="en-US" sz="2800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 Mendel</a:t>
            </a:r>
            <a:r>
              <a:rPr kumimoji="1" lang="en-US" alt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 who experimented with pea plants in the 1800s.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kumimoji="1" lang="en-US" alt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He is considered </a:t>
            </a:r>
            <a:r>
              <a:rPr kumimoji="1" lang="en-US" altLang="en-US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Tthe</a:t>
            </a:r>
            <a:r>
              <a:rPr kumimoji="1" lang="en-US" alt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 Father of Genetics.</a:t>
            </a:r>
            <a:endParaRPr kumimoji="1" lang="en-US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kumimoji="1"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98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8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1" lang="en-US" alt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GREGOR MENDEL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648200"/>
          </a:xfrm>
          <a:solidFill>
            <a:srgbClr val="E4BDBA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Austrian Monk.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Experimented with pea plants.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Used pea plants because: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They were available.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They reproduced quickly.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altLang="en-U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They showed obvious differences in the traits.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Understood that there was something that carried traits from one generation to the next - “</a:t>
            </a:r>
            <a:r>
              <a:rPr kumimoji="1" lang="en-US" altLang="en-US" sz="2800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FACTOR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”.</a:t>
            </a:r>
            <a:endParaRPr kumimoji="1" lang="en-US" altLang="en-US" sz="2800" dirty="0" smtClean="0">
              <a:effectLst>
                <a:outerShdw blurRad="38100" dist="38100" dir="2700000" algn="tl">
                  <a:srgbClr val="C0C0C0"/>
                </a:outerShdw>
              </a:effectLst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083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083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04800" y="76200"/>
            <a:ext cx="85344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GREGOR MENDEL</a:t>
            </a:r>
            <a:endParaRPr lang="en-US" altLang="en-US" sz="3200" b="1" dirty="0"/>
          </a:p>
        </p:txBody>
      </p:sp>
      <p:pic>
        <p:nvPicPr>
          <p:cNvPr id="9220" name="Picture 4" descr="men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3389313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962400" y="5241925"/>
            <a:ext cx="4953000" cy="1311275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In the mid-1800s, the rules underlying patterns of inheritance were uncovered in a series of experiments performed by an Austrian monk named </a:t>
            </a:r>
            <a:r>
              <a:rPr lang="en-US" altLang="en-US" sz="2000" dirty="0" err="1"/>
              <a:t>Gregor</a:t>
            </a:r>
            <a:r>
              <a:rPr lang="en-US" altLang="en-US" sz="2000" dirty="0"/>
              <a:t> Mendel. </a:t>
            </a:r>
          </a:p>
        </p:txBody>
      </p:sp>
      <p:pic>
        <p:nvPicPr>
          <p:cNvPr id="6" name="Picture 1028" descr="Pe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00199"/>
            <a:ext cx="3733800" cy="3129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1027" descr="14-00-Men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539" y="1752600"/>
            <a:ext cx="3849261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752600"/>
            <a:ext cx="5029200" cy="4800600"/>
          </a:xfrm>
          <a:solidFill>
            <a:srgbClr val="E4BDBA"/>
          </a:solidFill>
        </p:spPr>
        <p:txBody>
          <a:bodyPr/>
          <a:lstStyle/>
          <a:p>
            <a:pPr eaLnBrk="1" hangingPunct="1"/>
            <a:r>
              <a:rPr lang="en-US" altLang="en-US" dirty="0" err="1" smtClean="0"/>
              <a:t>Gregor</a:t>
            </a:r>
            <a:r>
              <a:rPr lang="en-US" altLang="en-US" dirty="0" smtClean="0"/>
              <a:t> Mendel was one of the first to apply an experimental approach to the question of inheritance. </a:t>
            </a:r>
          </a:p>
          <a:p>
            <a:pPr eaLnBrk="1" hangingPunct="1"/>
            <a:r>
              <a:rPr lang="en-US" altLang="en-US" dirty="0" smtClean="0"/>
              <a:t>For seven years, Mendel bred pea plants and recorded inheritance patterns in the offspring. </a:t>
            </a:r>
          </a:p>
          <a:p>
            <a:endParaRPr lang="en-US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219200"/>
          </a:xfrm>
        </p:spPr>
        <p:txBody>
          <a:bodyPr/>
          <a:lstStyle/>
          <a:p>
            <a:pPr eaLnBrk="1" hangingPunct="1">
              <a:defRPr/>
            </a:pPr>
            <a:r>
              <a:rPr kumimoji="1" lang="en-US" altLang="en-US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MENDELIAN GENETICS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1027" descr="14-01-GeneticCross-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0"/>
          <a:stretch>
            <a:fillRect/>
          </a:stretch>
        </p:blipFill>
        <p:spPr bwMode="auto">
          <a:xfrm>
            <a:off x="4876800" y="1141576"/>
            <a:ext cx="3962400" cy="564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1028"/>
          <p:cNvSpPr txBox="1">
            <a:spLocks noChangeArrowheads="1"/>
          </p:cNvSpPr>
          <p:nvPr/>
        </p:nvSpPr>
        <p:spPr bwMode="auto">
          <a:xfrm>
            <a:off x="95250" y="1219200"/>
            <a:ext cx="4651375" cy="4832092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marL="228600" indent="-228600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800" dirty="0"/>
              <a:t>Mendel probably chose to work with peas because they are available in many varieties. </a:t>
            </a:r>
          </a:p>
          <a:p>
            <a:pPr marL="228600" indent="-228600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800" dirty="0"/>
              <a:t>The use of peas also gave Mendel strict control over which plants mated. </a:t>
            </a:r>
          </a:p>
          <a:p>
            <a:pPr marL="228600" indent="-228600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800" dirty="0"/>
              <a:t>Fortunately, the pea traits are distinct and were clearly contrasting.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52400" y="0"/>
            <a:ext cx="8839200" cy="12192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pPr eaLnBrk="1" hangingPunct="1">
              <a:defRPr/>
            </a:pPr>
            <a:r>
              <a:rPr kumimoji="1" lang="en-US" altLang="en-US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MENDELIAN GENETICS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1143000"/>
          </a:xfrm>
        </p:spPr>
        <p:txBody>
          <a:bodyPr/>
          <a:lstStyle/>
          <a:p>
            <a:r>
              <a:rPr lang="en-US" sz="5400" dirty="0" smtClean="0">
                <a:latin typeface="Arial Rounded MT Bold" panose="020F0704030504030204" pitchFamily="34" charset="0"/>
              </a:rPr>
              <a:t>MENDEL’S EXPERIMENT</a:t>
            </a:r>
            <a:endParaRPr lang="en-US" sz="54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8610600" cy="4648200"/>
          </a:xfrm>
          <a:solidFill>
            <a:srgbClr val="E4BDBA"/>
          </a:solidFill>
        </p:spPr>
        <p:txBody>
          <a:bodyPr/>
          <a:lstStyle/>
          <a:p>
            <a:r>
              <a:rPr lang="en-US" b="1" dirty="0"/>
              <a:t>Mendel’s experiment- </a:t>
            </a:r>
            <a:r>
              <a:rPr lang="en-US" dirty="0"/>
              <a:t>crossed pea plants that had different traits: tall x short, purple x white, round x wrinkled seeds</a:t>
            </a:r>
          </a:p>
          <a:p>
            <a:r>
              <a:rPr lang="en-US" dirty="0"/>
              <a:t>P (Parental Generation) True breeding </a:t>
            </a:r>
            <a:r>
              <a:rPr lang="en-US" dirty="0" smtClean="0"/>
              <a:t>plants</a:t>
            </a:r>
          </a:p>
          <a:p>
            <a:r>
              <a:rPr lang="en-US" dirty="0" smtClean="0"/>
              <a:t>F1 </a:t>
            </a:r>
            <a:r>
              <a:rPr lang="en-US" dirty="0"/>
              <a:t>(First Filial) offspring of the P </a:t>
            </a:r>
            <a:r>
              <a:rPr lang="en-US" dirty="0" smtClean="0"/>
              <a:t>generation </a:t>
            </a:r>
            <a:r>
              <a:rPr lang="en-US" dirty="0"/>
              <a:t>displayed a single trait, the dominant </a:t>
            </a:r>
            <a:r>
              <a:rPr lang="en-US" dirty="0" smtClean="0"/>
              <a:t>one</a:t>
            </a:r>
          </a:p>
          <a:p>
            <a:r>
              <a:rPr lang="en-US" dirty="0" smtClean="0"/>
              <a:t>F2 </a:t>
            </a:r>
            <a:r>
              <a:rPr lang="en-US" dirty="0"/>
              <a:t>(Second Filial) offspring of F1 generation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8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14-02-PF1F2Hybrids-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0"/>
          <a:stretch>
            <a:fillRect/>
          </a:stretch>
        </p:blipFill>
        <p:spPr bwMode="auto">
          <a:xfrm>
            <a:off x="3028950" y="533400"/>
            <a:ext cx="6115050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228600" y="76200"/>
            <a:ext cx="8686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ctr" eaLnBrk="1" hangingPunct="1"/>
            <a:r>
              <a:rPr lang="en-US" altLang="en-US" sz="2800" b="1" dirty="0" smtClean="0">
                <a:latin typeface="Arial Rounded MT Bold" panose="020F0704030504030204" pitchFamily="34" charset="0"/>
              </a:rPr>
              <a:t>TYPICAL BREEDING EXPERIMENT </a:t>
            </a:r>
            <a:endParaRPr lang="en-US" altLang="en-US" sz="2800" b="1" dirty="0">
              <a:latin typeface="Arial Rounded MT Bold" panose="020F0704030504030204" pitchFamily="34" charset="0"/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76200" y="669925"/>
            <a:ext cx="3048000" cy="6035675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 dirty="0"/>
              <a:t>P generation</a:t>
            </a:r>
            <a:r>
              <a:rPr lang="en-US" altLang="en-US" sz="2000" dirty="0"/>
              <a:t> (parental generation)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 b="1" dirty="0"/>
              <a:t>F1 generation</a:t>
            </a:r>
            <a:r>
              <a:rPr lang="en-US" altLang="en-US" sz="2000" dirty="0"/>
              <a:t> (first filial generation, the word filial from the Latin word for "son") are the hybrid offspring.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Allowing these F1 hybrids to self-pollinate produces: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 b="1" dirty="0"/>
              <a:t>F2 generation</a:t>
            </a:r>
            <a:r>
              <a:rPr lang="en-US" altLang="en-US" sz="2000" dirty="0"/>
              <a:t> (second filial generation). </a:t>
            </a:r>
          </a:p>
          <a:p>
            <a:pPr eaLnBrk="1" hangingPunct="1">
              <a:spcBef>
                <a:spcPct val="50000"/>
              </a:spcBef>
            </a:pPr>
            <a:endParaRPr lang="en-US" altLang="en-US" sz="2000" dirty="0"/>
          </a:p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It is the analysis of this that lead to an understanding of genetic crosses.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igure 10-3"/>
          <p:cNvPicPr>
            <a:picLocks noChangeAspect="1" noChangeArrowheads="1"/>
          </p:cNvPicPr>
          <p:nvPr/>
        </p:nvPicPr>
        <p:blipFill>
          <a:blip r:embed="rId2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8915400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0" y="5562600"/>
            <a:ext cx="9144000" cy="1006475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For each </a:t>
            </a:r>
            <a:r>
              <a:rPr lang="en-US" altLang="en-US" sz="2000" b="1" u="sng" dirty="0"/>
              <a:t>monohybrid cross</a:t>
            </a:r>
            <a:r>
              <a:rPr lang="en-US" altLang="en-US" sz="2000" dirty="0"/>
              <a:t>, Mendel cross-fertilized true-breeding plants that were different in just one character—in this case, flower color. He then allowed the hybrids (the F1 generation) to self-fertilize.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Figure 10-4"/>
          <p:cNvPicPr>
            <a:picLocks noChangeAspect="1" noChangeArrowheads="1"/>
          </p:cNvPicPr>
          <p:nvPr/>
        </p:nvPicPr>
        <p:blipFill>
          <a:blip r:embed="rId2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5238"/>
            <a:ext cx="9144000" cy="528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81000" y="228600"/>
            <a:ext cx="8534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r>
              <a:rPr lang="en-US" sz="5400" smtClean="0">
                <a:latin typeface="Arial Rounded MT Bold" panose="020F0704030504030204" pitchFamily="34" charset="0"/>
              </a:rPr>
              <a:t>MENDEL’S EXPERIMENT</a:t>
            </a:r>
            <a:endParaRPr lang="en-US" sz="5400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416425" y="324643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/>
            <a:r>
              <a:rPr lang="en-US" altLang="en-US" sz="1800"/>
              <a:t>: 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4416425" y="3246438"/>
            <a:ext cx="247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/>
            <a:r>
              <a:rPr lang="en-US" altLang="en-US" sz="1800"/>
              <a:t> </a:t>
            </a:r>
          </a:p>
        </p:txBody>
      </p:sp>
      <p:pic>
        <p:nvPicPr>
          <p:cNvPr id="18436" name="Picture 4" descr="14T-01-F1CrossesInPe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0" b="3200"/>
          <a:stretch>
            <a:fillRect/>
          </a:stretch>
        </p:blipFill>
        <p:spPr bwMode="auto">
          <a:xfrm>
            <a:off x="0" y="-60325"/>
            <a:ext cx="9144000" cy="689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6096000" y="5867400"/>
            <a:ext cx="3048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/>
            <a:r>
              <a:rPr lang="en-US" altLang="en-US" b="1"/>
              <a:t>Statistics indicated a pattern.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219200"/>
          </a:xfrm>
        </p:spPr>
        <p:txBody>
          <a:bodyPr/>
          <a:lstStyle/>
          <a:p>
            <a:pPr eaLnBrk="1" hangingPunct="1">
              <a:defRPr/>
            </a:pPr>
            <a:r>
              <a:rPr kumimoji="1" lang="en-US" altLang="en-US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VOCABULARY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6324600" cy="5410200"/>
          </a:xfrm>
          <a:solidFill>
            <a:srgbClr val="E4BDBA"/>
          </a:solidFill>
        </p:spPr>
        <p:txBody>
          <a:bodyPr/>
          <a:lstStyle/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Gene</a:t>
            </a:r>
            <a:r>
              <a:rPr kumimoji="1" lang="en-US" altLang="en-US" sz="2800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</a:t>
            </a:r>
            <a:r>
              <a:rPr kumimoji="1" lang="en-US" alt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dirty="0"/>
              <a:t>segment of DNA that codes for a </a:t>
            </a:r>
            <a:r>
              <a:rPr lang="en-US" sz="2800" dirty="0" smtClean="0"/>
              <a:t>protein</a:t>
            </a:r>
          </a:p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Allele</a:t>
            </a:r>
            <a:r>
              <a:rPr kumimoji="1" lang="en-US" altLang="en-US" sz="2800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alternate forms of a gene;</a:t>
            </a:r>
            <a:r>
              <a:rPr kumimoji="1" lang="en-US" altLang="en-US" sz="2800" dirty="0" smtClean="0">
                <a:solidFill>
                  <a:srgbClr val="FF0A2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different forms of a characteristic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marL="457200" indent="0" eaLnBrk="1" hangingPunct="1">
              <a:lnSpc>
                <a:spcPct val="90000"/>
              </a:lnSpc>
              <a:buNone/>
              <a:defRPr/>
            </a:pPr>
            <a:endParaRPr kumimoji="1"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Homozygous-</a:t>
            </a:r>
            <a:r>
              <a:rPr kumimoji="1"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having 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two </a:t>
            </a:r>
            <a:r>
              <a:rPr kumimoji="1"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of the same 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allele, AA or aa; true breeding or pure breed.</a:t>
            </a:r>
            <a:endParaRPr kumimoji="1"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Heterozygous-</a:t>
            </a:r>
            <a:r>
              <a:rPr kumimoji="1"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two different 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alleles, Aa; hybrid.</a:t>
            </a:r>
          </a:p>
          <a:p>
            <a:pPr marL="457200" indent="0" eaLnBrk="1" hangingPunct="1">
              <a:lnSpc>
                <a:spcPct val="90000"/>
              </a:lnSpc>
              <a:buNone/>
              <a:defRPr/>
            </a:pPr>
            <a:endParaRPr kumimoji="1" lang="en-US" altLang="en-US" sz="2800" dirty="0"/>
          </a:p>
        </p:txBody>
      </p:sp>
      <p:pic>
        <p:nvPicPr>
          <p:cNvPr id="124930" name="Picture 2" descr="sf10x16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286" y="2133600"/>
            <a:ext cx="2909714" cy="323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85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185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185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219200"/>
          </a:xfrm>
        </p:spPr>
        <p:txBody>
          <a:bodyPr/>
          <a:lstStyle/>
          <a:p>
            <a:pPr eaLnBrk="1" hangingPunct="1">
              <a:defRPr/>
            </a:pPr>
            <a:r>
              <a:rPr kumimoji="1" lang="en-US" altLang="en-US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VOCABULARY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5410200"/>
          </a:xfrm>
          <a:solidFill>
            <a:srgbClr val="E4BDBA"/>
          </a:solidFill>
        </p:spPr>
        <p:txBody>
          <a:bodyPr/>
          <a:lstStyle/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Dominant</a:t>
            </a:r>
            <a:r>
              <a:rPr kumimoji="1"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</a:t>
            </a:r>
            <a:r>
              <a:rPr kumimoji="1"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allele that is expressed.</a:t>
            </a:r>
            <a:endParaRPr kumimoji="1"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Recessive</a:t>
            </a:r>
            <a:r>
              <a:rPr kumimoji="1"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</a:t>
            </a:r>
            <a:r>
              <a:rPr kumimoji="1"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allele that is hidden.</a:t>
            </a:r>
          </a:p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Dominant alleles are capital letters; recessive are lowercase; use the same letter.</a:t>
            </a:r>
            <a:endParaRPr kumimoji="1" lang="en-US" altLang="en-US" sz="2800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eaLnBrk="1" hangingPunct="1">
              <a:lnSpc>
                <a:spcPct val="90000"/>
              </a:lnSpc>
              <a:defRPr/>
            </a:pPr>
            <a:endParaRPr kumimoji="1" lang="en-US" altLang="en-US" sz="2800" b="1" dirty="0" smtClean="0">
              <a:solidFill>
                <a:srgbClr val="4B32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Genotype -</a:t>
            </a:r>
            <a:r>
              <a:rPr kumimoji="1" lang="en-US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organism’s alleles.</a:t>
            </a:r>
            <a:endParaRPr kumimoji="1" lang="en-US" altLang="en-US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Phenotype –</a:t>
            </a:r>
            <a:r>
              <a:rPr kumimoji="1" lang="en-US" alt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physical appearance.</a:t>
            </a:r>
          </a:p>
          <a:p>
            <a:pPr marL="800100" eaLnBrk="1" hangingPunct="1">
              <a:lnSpc>
                <a:spcPct val="90000"/>
              </a:lnSpc>
              <a:defRPr/>
            </a:pPr>
            <a:endParaRPr kumimoji="1" lang="en-US" altLang="en-US" sz="28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Punnett</a:t>
            </a:r>
            <a:r>
              <a:rPr kumimoji="1" lang="en-US" altLang="en-US" sz="2800" dirty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b="1" dirty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Square-</a:t>
            </a:r>
            <a:r>
              <a:rPr kumimoji="1"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kumimoji="1" lang="en-US" alt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shows how crosses are made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marL="800100" eaLnBrk="1" hangingPunct="1">
              <a:lnSpc>
                <a:spcPct val="90000"/>
              </a:lnSpc>
              <a:defRPr/>
            </a:pPr>
            <a:r>
              <a:rPr kumimoji="1" lang="en-US" altLang="en-US" sz="2800" b="1" dirty="0" smtClean="0">
                <a:solidFill>
                  <a:srgbClr val="4B32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Locus – </a:t>
            </a:r>
            <a:r>
              <a:rPr kumimoji="1" lang="en-US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spot on the chromosome where an allele (gene) is located.</a:t>
            </a:r>
            <a:endParaRPr kumimoji="1" lang="en-US" altLang="en-US" sz="28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00100" eaLnBrk="1" hangingPunct="1">
              <a:lnSpc>
                <a:spcPct val="90000"/>
              </a:lnSpc>
              <a:defRPr/>
            </a:pPr>
            <a:endParaRPr kumimoji="1" lang="en-US" altLang="en-US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185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185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1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1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1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1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76200" y="228600"/>
            <a:ext cx="8915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ctr" eaLnBrk="1" hangingPunct="1"/>
            <a:r>
              <a:rPr lang="en-US" altLang="en-US" sz="3600" b="1" dirty="0" smtClean="0">
                <a:latin typeface="Arial Rounded MT Bold" panose="020F0704030504030204" pitchFamily="34" charset="0"/>
              </a:rPr>
              <a:t>GENOTYPE VERSUS PHENOTYPE </a:t>
            </a:r>
            <a:endParaRPr lang="en-US" altLang="en-US" sz="3600" b="1" dirty="0">
              <a:latin typeface="Arial Rounded MT Bold" panose="020F0704030504030204" pitchFamily="34" charset="0"/>
            </a:endParaRPr>
          </a:p>
        </p:txBody>
      </p:sp>
      <p:pic>
        <p:nvPicPr>
          <p:cNvPr id="28675" name="Picture 3" descr="14-05-GenotypeVPhenotype-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0"/>
          <a:stretch>
            <a:fillRect/>
          </a:stretch>
        </p:blipFill>
        <p:spPr bwMode="auto">
          <a:xfrm>
            <a:off x="76200" y="1098550"/>
            <a:ext cx="6324600" cy="560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461125" y="2133600"/>
            <a:ext cx="2682875" cy="2246769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/>
            <a:r>
              <a:rPr lang="en-US" altLang="en-US" sz="2800" dirty="0">
                <a:latin typeface="Arial Rounded MT Bold" panose="020F0704030504030204" pitchFamily="34" charset="0"/>
              </a:rPr>
              <a:t>How does a genotype ratio differ from the phenotype ratio?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9144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5400" b="1" dirty="0" smtClean="0">
                <a:latin typeface="Arial Rounded MT Bold" panose="020F0704030504030204" pitchFamily="34" charset="0"/>
              </a:rPr>
              <a:t>CHROMOSOMES</a:t>
            </a:r>
            <a:endParaRPr lang="en-US" altLang="en-US" sz="2800" dirty="0" smtClean="0">
              <a:latin typeface="Arial Rounded MT Bold" panose="020F0704030504030204" pitchFamily="34" charset="0"/>
            </a:endParaRPr>
          </a:p>
        </p:txBody>
      </p:sp>
      <p:pic>
        <p:nvPicPr>
          <p:cNvPr id="20483" name="Picture 3" descr="Figure 9-13"/>
          <p:cNvPicPr>
            <a:picLocks noChangeAspect="1" noChangeArrowheads="1"/>
          </p:cNvPicPr>
          <p:nvPr/>
        </p:nvPicPr>
        <p:blipFill>
          <a:blip r:embed="rId2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133600"/>
            <a:ext cx="457200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5" descr="homologallele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lum bright="-4000"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7"/>
          <a:stretch>
            <a:fillRect/>
          </a:stretch>
        </p:blipFill>
        <p:spPr bwMode="auto">
          <a:xfrm>
            <a:off x="457200" y="2971800"/>
            <a:ext cx="3657600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4495800" y="5851525"/>
            <a:ext cx="4114799" cy="396875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/>
            <a:r>
              <a:rPr lang="en-US" altLang="en-US" sz="2000" dirty="0"/>
              <a:t>Sister chromatids are identical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1950" y="1146601"/>
            <a:ext cx="8458200" cy="830997"/>
          </a:xfrm>
          <a:prstGeom prst="rect">
            <a:avLst/>
          </a:prstGeom>
          <a:solidFill>
            <a:srgbClr val="E4BDBA"/>
          </a:solidFill>
        </p:spPr>
        <p:txBody>
          <a:bodyPr wrap="square" rtlCol="0">
            <a:spAutoFit/>
          </a:bodyPr>
          <a:lstStyle/>
          <a:p>
            <a:r>
              <a:rPr lang="en-US" altLang="en-US" b="1" dirty="0" smtClean="0"/>
              <a:t>Homologous chromosome</a:t>
            </a:r>
            <a:r>
              <a:rPr lang="en-US" altLang="en-US" dirty="0" smtClean="0"/>
              <a:t>: one of a matching pair of chromosomes, one inherited from each parent.</a:t>
            </a:r>
            <a:r>
              <a:rPr lang="en-US" altLang="en-US" sz="18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" y="1371600"/>
            <a:ext cx="8924925" cy="535305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3412" y="152400"/>
            <a:ext cx="7772400" cy="1143000"/>
          </a:xfrm>
        </p:spPr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CHROMOSOMES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28600" y="990600"/>
            <a:ext cx="8686800" cy="1219200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/>
              <a:t>Alleles:</a:t>
            </a:r>
            <a:r>
              <a:rPr lang="en-US" altLang="en-US" sz="2000" b="1" dirty="0"/>
              <a:t> alternative versions of a gene</a:t>
            </a:r>
            <a:r>
              <a:rPr lang="en-US" altLang="en-US" sz="2000" dirty="0"/>
              <a:t>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The gene for a particular inherited character resides at a specific locus (position) on homologous chromosome. </a:t>
            </a:r>
          </a:p>
        </p:txBody>
      </p:sp>
      <p:pic>
        <p:nvPicPr>
          <p:cNvPr id="25603" name="Picture 3" descr="14-03-Alleles-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0"/>
          <a:stretch>
            <a:fillRect/>
          </a:stretch>
        </p:blipFill>
        <p:spPr bwMode="auto">
          <a:xfrm>
            <a:off x="533400" y="2514600"/>
            <a:ext cx="4267200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 descr="alleles"/>
          <p:cNvPicPr>
            <a:picLocks noChangeAspect="1" noChangeArrowheads="1"/>
          </p:cNvPicPr>
          <p:nvPr/>
        </p:nvPicPr>
        <p:blipFill>
          <a:blip r:embed="rId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080188"/>
            <a:ext cx="3927475" cy="47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228600" y="5715000"/>
            <a:ext cx="4724400" cy="1006475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For each character, an organism inherits two alleles, one from each parent 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85800" y="0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r>
              <a:rPr lang="en-US" sz="5400" b="1" dirty="0" smtClean="0">
                <a:latin typeface="Arial Rounded MT Bold" panose="020F0704030504030204" pitchFamily="34" charset="0"/>
              </a:rPr>
              <a:t>CHROMOSOMES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genetest15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001196"/>
            <a:ext cx="2952750" cy="4148138"/>
          </a:xfrm>
          <a:prstGeom prst="rect">
            <a:avLst/>
          </a:prstGeom>
          <a:solidFill>
            <a:srgbClr val="C1BC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33400" y="5149334"/>
            <a:ext cx="8077200" cy="1631216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marL="457200" indent="-457200" eaLnBrk="1" hangingPunct="1"/>
            <a:r>
              <a:rPr lang="en-US" altLang="en-US" sz="2000" b="1" dirty="0"/>
              <a:t>Dominant</a:t>
            </a:r>
            <a:r>
              <a:rPr lang="en-US" altLang="en-US" sz="2000" dirty="0"/>
              <a:t> - </a:t>
            </a:r>
            <a:r>
              <a:rPr lang="en-US" altLang="en-US" sz="2000" dirty="0" smtClean="0"/>
              <a:t>the </a:t>
            </a:r>
            <a:r>
              <a:rPr lang="en-US" altLang="en-US" sz="2000" dirty="0"/>
              <a:t>trait (allele) that is expressed </a:t>
            </a:r>
            <a:r>
              <a:rPr lang="en-US" altLang="en-US" sz="2000" dirty="0" smtClean="0"/>
              <a:t>regardless </a:t>
            </a:r>
            <a:r>
              <a:rPr lang="en-US" altLang="en-US" sz="2000" dirty="0"/>
              <a:t>of the second allele. </a:t>
            </a:r>
          </a:p>
          <a:p>
            <a:pPr marL="457200" indent="-457200" eaLnBrk="1" hangingPunct="1"/>
            <a:r>
              <a:rPr lang="en-US" altLang="en-US" sz="2000" b="1" dirty="0"/>
              <a:t>Recessive</a:t>
            </a:r>
            <a:r>
              <a:rPr lang="en-US" altLang="en-US" sz="2000" dirty="0"/>
              <a:t> </a:t>
            </a:r>
            <a:r>
              <a:rPr lang="en-US" altLang="en-US" sz="2000" dirty="0" smtClean="0"/>
              <a:t>– the trait </a:t>
            </a:r>
            <a:r>
              <a:rPr lang="en-US" altLang="en-US" sz="2000" dirty="0"/>
              <a:t>that is only expressed when the second allele is the same (e.g. short plants are homozygous for the recessive allele).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4572000" y="1847671"/>
            <a:ext cx="1428750" cy="1200329"/>
          </a:xfrm>
          <a:prstGeom prst="rect">
            <a:avLst/>
          </a:prstGeom>
          <a:solidFill>
            <a:srgbClr val="C1BC8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/>
              <a:t>Dominant allele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b="1" dirty="0"/>
              <a:t>Recessive allele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2133600" y="3998893"/>
            <a:ext cx="1828800" cy="954107"/>
          </a:xfrm>
          <a:prstGeom prst="rect">
            <a:avLst/>
          </a:prstGeom>
          <a:solidFill>
            <a:srgbClr val="C1BC8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/>
              <a:t>Recessive allele</a:t>
            </a:r>
          </a:p>
          <a:p>
            <a:pPr eaLnBrk="1" hangingPunct="1">
              <a:spcBef>
                <a:spcPct val="50000"/>
              </a:spcBef>
            </a:pPr>
            <a:endParaRPr lang="en-US" altLang="en-US" sz="1600" b="1" dirty="0"/>
          </a:p>
          <a:p>
            <a:pPr eaLnBrk="1" hangingPunct="1"/>
            <a:r>
              <a:rPr lang="en-US" altLang="en-US" sz="1600" b="1" dirty="0"/>
              <a:t>Recessive allele</a:t>
            </a: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685800" y="0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r>
              <a:rPr lang="en-US" sz="5400" b="1" dirty="0" smtClean="0">
                <a:latin typeface="Arial Rounded MT Bold" panose="020F0704030504030204" pitchFamily="34" charset="0"/>
              </a:rPr>
              <a:t>CHROMOSOMES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944" y="76200"/>
            <a:ext cx="7772400" cy="1143000"/>
          </a:xfrm>
        </p:spPr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TO DO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944" y="1219200"/>
            <a:ext cx="7772400" cy="5486400"/>
          </a:xfrm>
          <a:solidFill>
            <a:srgbClr val="E4BDBA"/>
          </a:solidFill>
        </p:spPr>
        <p:txBody>
          <a:bodyPr/>
          <a:lstStyle/>
          <a:p>
            <a:r>
              <a:rPr lang="en-US" dirty="0">
                <a:latin typeface="Arial Rounded MT Bold" panose="020F0704030504030204" pitchFamily="34" charset="0"/>
                <a:hlinkClick r:id="rId2"/>
              </a:rPr>
              <a:t>Mendel</a:t>
            </a:r>
            <a:endParaRPr lang="en-US" dirty="0">
              <a:latin typeface="Arial Rounded MT Bold" panose="020F0704030504030204" pitchFamily="34" charset="0"/>
            </a:endParaRPr>
          </a:p>
          <a:p>
            <a:r>
              <a:rPr lang="en-US" dirty="0" smtClean="0">
                <a:latin typeface="Arial Rounded MT Bold" panose="020F0704030504030204" pitchFamily="34" charset="0"/>
              </a:rPr>
              <a:t>Do Section A.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Make flashcards of ten vocabulary words: gene, allele, homozygous, heterozygous, dominant, recessive, genotype, phenotype, Punnett square, locus</a:t>
            </a:r>
          </a:p>
          <a:p>
            <a:endParaRPr lang="en-US" dirty="0">
              <a:latin typeface="Arial Rounded MT Bold" panose="020F0704030504030204" pitchFamily="34" charset="0"/>
            </a:endParaRPr>
          </a:p>
          <a:p>
            <a:r>
              <a:rPr lang="en-US" dirty="0" smtClean="0">
                <a:latin typeface="Arial Rounded MT Bold" panose="020F0704030504030204" pitchFamily="34" charset="0"/>
              </a:rPr>
              <a:t>Good review: </a:t>
            </a:r>
            <a:r>
              <a:rPr lang="en-US" dirty="0" smtClean="0">
                <a:latin typeface="Arial Rounded MT Bold" panose="020F0704030504030204" pitchFamily="34" charset="0"/>
                <a:hlinkClick r:id="rId3"/>
              </a:rPr>
              <a:t>Basic Principles of Genetics</a:t>
            </a:r>
            <a:endParaRPr 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4706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406</TotalTime>
  <Words>810</Words>
  <Application>Microsoft Office PowerPoint</Application>
  <PresentationFormat>On-screen Show (4:3)</PresentationFormat>
  <Paragraphs>93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Arial Rounded MT Bold</vt:lpstr>
      <vt:lpstr>Osaka</vt:lpstr>
      <vt:lpstr>ヒラギノ角ゴ Pro W3</vt:lpstr>
      <vt:lpstr>Blank Presentation</vt:lpstr>
      <vt:lpstr>SAT VOCABULARY</vt:lpstr>
      <vt:lpstr>SAT VOCABULARY</vt:lpstr>
      <vt:lpstr>GENETICS AND HEREDITY</vt:lpstr>
      <vt:lpstr>HISTORY</vt:lpstr>
      <vt:lpstr>GREGOR MENDEL</vt:lpstr>
      <vt:lpstr>PowerPoint Presentation</vt:lpstr>
      <vt:lpstr>MENDELIAN GENETICS</vt:lpstr>
      <vt:lpstr>PowerPoint Presentation</vt:lpstr>
      <vt:lpstr>MENDEL’S EXPERIMENT</vt:lpstr>
      <vt:lpstr>PowerPoint Presentation</vt:lpstr>
      <vt:lpstr>PowerPoint Presentation</vt:lpstr>
      <vt:lpstr>PowerPoint Presentation</vt:lpstr>
      <vt:lpstr>PowerPoint Presentation</vt:lpstr>
      <vt:lpstr>VOCABULARY</vt:lpstr>
      <vt:lpstr>VOCABULARY</vt:lpstr>
      <vt:lpstr>PowerPoint Presentation</vt:lpstr>
      <vt:lpstr>PowerPoint Presentation</vt:lpstr>
      <vt:lpstr>CHROMOSOMES</vt:lpstr>
      <vt:lpstr>PowerPoint Presentation</vt:lpstr>
      <vt:lpstr>PowerPoint Presentation</vt:lpstr>
      <vt:lpstr>TO DO</vt:lpstr>
    </vt:vector>
  </TitlesOfParts>
  <Company>Marian Weber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Genetics and Heredity</dc:title>
  <dc:creator>Marian Weber</dc:creator>
  <cp:lastModifiedBy>Nancy Brim</cp:lastModifiedBy>
  <cp:revision>40</cp:revision>
  <dcterms:created xsi:type="dcterms:W3CDTF">2009-04-16T00:51:05Z</dcterms:created>
  <dcterms:modified xsi:type="dcterms:W3CDTF">2015-12-01T01:12:00Z</dcterms:modified>
</cp:coreProperties>
</file>