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3" r:id="rId1"/>
  </p:sldMasterIdLst>
  <p:notesMasterIdLst>
    <p:notesMasterId r:id="rId24"/>
  </p:notesMasterIdLst>
  <p:sldIdLst>
    <p:sldId id="256" r:id="rId2"/>
    <p:sldId id="304" r:id="rId3"/>
    <p:sldId id="303" r:id="rId4"/>
    <p:sldId id="261" r:id="rId5"/>
    <p:sldId id="301" r:id="rId6"/>
    <p:sldId id="353" r:id="rId7"/>
    <p:sldId id="262" r:id="rId8"/>
    <p:sldId id="357" r:id="rId9"/>
    <p:sldId id="365" r:id="rId10"/>
    <p:sldId id="358" r:id="rId11"/>
    <p:sldId id="359" r:id="rId12"/>
    <p:sldId id="360" r:id="rId13"/>
    <p:sldId id="361" r:id="rId14"/>
    <p:sldId id="362" r:id="rId15"/>
    <p:sldId id="363" r:id="rId16"/>
    <p:sldId id="354" r:id="rId17"/>
    <p:sldId id="364" r:id="rId18"/>
    <p:sldId id="366" r:id="rId19"/>
    <p:sldId id="367" r:id="rId20"/>
    <p:sldId id="368" r:id="rId21"/>
    <p:sldId id="370" r:id="rId22"/>
    <p:sldId id="369" r:id="rId2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4"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84"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84"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84"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8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BDBA"/>
    <a:srgbClr val="FF9999"/>
    <a:srgbClr val="FF4B11"/>
    <a:srgbClr val="1E3DFF"/>
    <a:srgbClr val="B2FF34"/>
    <a:srgbClr val="4B32FF"/>
    <a:srgbClr val="FF10C6"/>
    <a:srgbClr val="17FF26"/>
    <a:srgbClr val="B6FF18"/>
    <a:srgbClr val="FF87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540" autoAdjust="0"/>
    <p:restoredTop sz="90929"/>
  </p:normalViewPr>
  <p:slideViewPr>
    <p:cSldViewPr>
      <p:cViewPr varScale="1">
        <p:scale>
          <a:sx n="63" d="100"/>
          <a:sy n="63" d="100"/>
        </p:scale>
        <p:origin x="-135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FCECE55-40D6-45B7-801D-77A4B6728AE0}" type="slidenum">
              <a:rPr lang="en-US" altLang="en-US"/>
              <a:pPr>
                <a:defRPr/>
              </a:pPr>
              <a:t>‹#›</a:t>
            </a:fld>
            <a:endParaRPr lang="en-US" altLang="en-US"/>
          </a:p>
        </p:txBody>
      </p:sp>
    </p:spTree>
    <p:extLst>
      <p:ext uri="{BB962C8B-B14F-4D97-AF65-F5344CB8AC3E}">
        <p14:creationId xmlns:p14="http://schemas.microsoft.com/office/powerpoint/2010/main" val="35873472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ヒラギノ角ゴ Pro W3" pitchFamily="84" charset="-128"/>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ヒラギノ角ゴ Pro W3" pitchFamily="84" charset="-128"/>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ヒラギノ角ゴ Pro W3" pitchFamily="84" charset="-128"/>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ヒラギノ角ゴ Pro W3" pitchFamily="84" charset="-128"/>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ヒラギノ角ゴ Pro W3" pitchFamily="8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F74F7F6E-ACBF-43D0-B7E6-58126D16FD68}" type="slidenum">
              <a:rPr lang="en-US" altLang="en-US" sz="1200"/>
              <a:pPr/>
              <a:t>1</a:t>
            </a:fld>
            <a:endParaRPr lang="en-US" altLang="en-US" sz="120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739573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317A6D95-EB53-4DF3-A12B-C8C4509A2974}" type="slidenum">
              <a:rPr lang="en-US" altLang="en-US" sz="1200"/>
              <a:pPr/>
              <a:t>4</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75297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7</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642972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8</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967806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9</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974640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10</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146408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11</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23751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12</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76512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13</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403055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14</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624785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15</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193130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17</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276843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18</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809535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19</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19693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20</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652657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21</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136558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fld id="{BD7BD16A-B197-4BE1-85C6-EC6E608ED4DA}" type="slidenum">
              <a:rPr lang="en-US" altLang="en-US" sz="1200"/>
              <a:pPr/>
              <a:t>22</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858767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1074" name="Rectangle 2"/>
          <p:cNvSpPr>
            <a:spLocks noGrp="1" noChangeArrowheads="1"/>
          </p:cNvSpPr>
          <p:nvPr>
            <p:ph type="ctrTitle"/>
          </p:nvPr>
        </p:nvSpPr>
        <p:spPr>
          <a:xfrm>
            <a:off x="685800" y="2286000"/>
            <a:ext cx="7772400" cy="1143000"/>
          </a:xfrm>
        </p:spPr>
        <p:txBody>
          <a:bodyPr/>
          <a:lstStyle>
            <a:lvl1pPr>
              <a:defRPr/>
            </a:lvl1pPr>
          </a:lstStyle>
          <a:p>
            <a:pPr lvl="0"/>
            <a:r>
              <a:rPr lang="en-US" altLang="en-US" noProof="0" smtClean="0"/>
              <a:t>Click to edit Master title style</a:t>
            </a:r>
          </a:p>
        </p:txBody>
      </p:sp>
      <p:sp>
        <p:nvSpPr>
          <p:cNvPr id="131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altLang="en-US" noProof="0" smtClean="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DAF90EC-05E0-4EF7-940B-DBF5346C19BA}" type="slidenum">
              <a:rPr lang="en-US" altLang="en-US"/>
              <a:pPr>
                <a:defRPr/>
              </a:pPr>
              <a:t>‹#›</a:t>
            </a:fld>
            <a:endParaRPr lang="en-US" altLang="en-US"/>
          </a:p>
        </p:txBody>
      </p:sp>
    </p:spTree>
    <p:extLst>
      <p:ext uri="{BB962C8B-B14F-4D97-AF65-F5344CB8AC3E}">
        <p14:creationId xmlns:p14="http://schemas.microsoft.com/office/powerpoint/2010/main" val="1719419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2804E5D-EE81-4846-8A67-9A74226174ED}" type="slidenum">
              <a:rPr lang="en-US" altLang="en-US"/>
              <a:pPr>
                <a:defRPr/>
              </a:pPr>
              <a:t>‹#›</a:t>
            </a:fld>
            <a:endParaRPr lang="en-US" altLang="en-US"/>
          </a:p>
        </p:txBody>
      </p:sp>
    </p:spTree>
    <p:extLst>
      <p:ext uri="{BB962C8B-B14F-4D97-AF65-F5344CB8AC3E}">
        <p14:creationId xmlns:p14="http://schemas.microsoft.com/office/powerpoint/2010/main" val="975421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30AACAF-3E7D-4115-8111-521C241D089D}" type="slidenum">
              <a:rPr lang="en-US" altLang="en-US"/>
              <a:pPr>
                <a:defRPr/>
              </a:pPr>
              <a:t>‹#›</a:t>
            </a:fld>
            <a:endParaRPr lang="en-US" altLang="en-US"/>
          </a:p>
        </p:txBody>
      </p:sp>
    </p:spTree>
    <p:extLst>
      <p:ext uri="{BB962C8B-B14F-4D97-AF65-F5344CB8AC3E}">
        <p14:creationId xmlns:p14="http://schemas.microsoft.com/office/powerpoint/2010/main" val="70233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885BC56-A6D8-482D-924A-65DEED8E1BDA}" type="slidenum">
              <a:rPr lang="en-US" altLang="en-US"/>
              <a:pPr>
                <a:defRPr/>
              </a:pPr>
              <a:t>‹#›</a:t>
            </a:fld>
            <a:endParaRPr lang="en-US" altLang="en-US"/>
          </a:p>
        </p:txBody>
      </p:sp>
    </p:spTree>
    <p:extLst>
      <p:ext uri="{BB962C8B-B14F-4D97-AF65-F5344CB8AC3E}">
        <p14:creationId xmlns:p14="http://schemas.microsoft.com/office/powerpoint/2010/main" val="425563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27594208-341C-4BFD-8D0F-0B07EA226400}" type="slidenum">
              <a:rPr lang="en-US" altLang="en-US"/>
              <a:pPr>
                <a:defRPr/>
              </a:pPr>
              <a:t>‹#›</a:t>
            </a:fld>
            <a:endParaRPr lang="en-US" altLang="en-US"/>
          </a:p>
        </p:txBody>
      </p:sp>
    </p:spTree>
    <p:extLst>
      <p:ext uri="{BB962C8B-B14F-4D97-AF65-F5344CB8AC3E}">
        <p14:creationId xmlns:p14="http://schemas.microsoft.com/office/powerpoint/2010/main" val="4279130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B2F069D0-44EA-44E0-A2DE-6E79A73CE397}" type="slidenum">
              <a:rPr lang="en-US" altLang="en-US"/>
              <a:pPr>
                <a:defRPr/>
              </a:pPr>
              <a:t>‹#›</a:t>
            </a:fld>
            <a:endParaRPr lang="en-US" altLang="en-US"/>
          </a:p>
        </p:txBody>
      </p:sp>
    </p:spTree>
    <p:extLst>
      <p:ext uri="{BB962C8B-B14F-4D97-AF65-F5344CB8AC3E}">
        <p14:creationId xmlns:p14="http://schemas.microsoft.com/office/powerpoint/2010/main" val="1796555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7320C361-BE5C-451E-A68D-8C880BC96DEE}" type="slidenum">
              <a:rPr lang="en-US" altLang="en-US"/>
              <a:pPr>
                <a:defRPr/>
              </a:pPr>
              <a:t>‹#›</a:t>
            </a:fld>
            <a:endParaRPr lang="en-US" altLang="en-US"/>
          </a:p>
        </p:txBody>
      </p:sp>
    </p:spTree>
    <p:extLst>
      <p:ext uri="{BB962C8B-B14F-4D97-AF65-F5344CB8AC3E}">
        <p14:creationId xmlns:p14="http://schemas.microsoft.com/office/powerpoint/2010/main" val="318737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A0F83C1-AF15-4F1B-B55D-AD4DBB35CA43}" type="slidenum">
              <a:rPr lang="en-US" altLang="en-US"/>
              <a:pPr>
                <a:defRPr/>
              </a:pPr>
              <a:t>‹#›</a:t>
            </a:fld>
            <a:endParaRPr lang="en-US" altLang="en-US"/>
          </a:p>
        </p:txBody>
      </p:sp>
    </p:spTree>
    <p:extLst>
      <p:ext uri="{BB962C8B-B14F-4D97-AF65-F5344CB8AC3E}">
        <p14:creationId xmlns:p14="http://schemas.microsoft.com/office/powerpoint/2010/main" val="89309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B23409F-CDEE-49BA-9F5E-E526DA645A87}" type="slidenum">
              <a:rPr lang="en-US" altLang="en-US"/>
              <a:pPr>
                <a:defRPr/>
              </a:pPr>
              <a:t>‹#›</a:t>
            </a:fld>
            <a:endParaRPr lang="en-US" altLang="en-US"/>
          </a:p>
        </p:txBody>
      </p:sp>
    </p:spTree>
    <p:extLst>
      <p:ext uri="{BB962C8B-B14F-4D97-AF65-F5344CB8AC3E}">
        <p14:creationId xmlns:p14="http://schemas.microsoft.com/office/powerpoint/2010/main" val="1785640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E8E2D8B-E1F9-4A22-B45B-B59DA49389F9}" type="slidenum">
              <a:rPr lang="en-US" altLang="en-US"/>
              <a:pPr>
                <a:defRPr/>
              </a:pPr>
              <a:t>‹#›</a:t>
            </a:fld>
            <a:endParaRPr lang="en-US" altLang="en-US"/>
          </a:p>
        </p:txBody>
      </p:sp>
    </p:spTree>
    <p:extLst>
      <p:ext uri="{BB962C8B-B14F-4D97-AF65-F5344CB8AC3E}">
        <p14:creationId xmlns:p14="http://schemas.microsoft.com/office/powerpoint/2010/main" val="196828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CDCA3BB-4B00-4346-8D1E-F75AE8DC27DC}" type="slidenum">
              <a:rPr lang="en-US" altLang="en-US"/>
              <a:pPr>
                <a:defRPr/>
              </a:pPr>
              <a:t>‹#›</a:t>
            </a:fld>
            <a:endParaRPr lang="en-US" altLang="en-US"/>
          </a:p>
        </p:txBody>
      </p:sp>
    </p:spTree>
    <p:extLst>
      <p:ext uri="{BB962C8B-B14F-4D97-AF65-F5344CB8AC3E}">
        <p14:creationId xmlns:p14="http://schemas.microsoft.com/office/powerpoint/2010/main" val="1053903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2FB07E0-691D-4989-95F6-B22950B8A2FE}" type="slidenum">
              <a:rPr lang="en-US" altLang="en-US"/>
              <a:pPr>
                <a:defRPr/>
              </a:pPr>
              <a:t>‹#›</a:t>
            </a:fld>
            <a:endParaRPr lang="en-US" altLang="en-US"/>
          </a:p>
        </p:txBody>
      </p:sp>
    </p:spTree>
    <p:extLst>
      <p:ext uri="{BB962C8B-B14F-4D97-AF65-F5344CB8AC3E}">
        <p14:creationId xmlns:p14="http://schemas.microsoft.com/office/powerpoint/2010/main" val="794443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F3858B0-A57E-473D-95C7-FCFBF28D7F89}" type="slidenum">
              <a:rPr lang="en-US" altLang="en-US"/>
              <a:pPr>
                <a:defRPr/>
              </a:pPr>
              <a:t>‹#›</a:t>
            </a:fld>
            <a:endParaRPr lang="en-US" altLang="en-US"/>
          </a:p>
        </p:txBody>
      </p:sp>
    </p:spTree>
    <p:extLst>
      <p:ext uri="{BB962C8B-B14F-4D97-AF65-F5344CB8AC3E}">
        <p14:creationId xmlns:p14="http://schemas.microsoft.com/office/powerpoint/2010/main" val="8803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alphaModFix amt="55000"/>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0052"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ea typeface="+mn-ea"/>
              </a:defRPr>
            </a:lvl1pPr>
          </a:lstStyle>
          <a:p>
            <a:pPr>
              <a:defRPr/>
            </a:pPr>
            <a:endParaRPr lang="en-US" altLang="en-US"/>
          </a:p>
        </p:txBody>
      </p:sp>
      <p:sp>
        <p:nvSpPr>
          <p:cNvPr id="130053"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ea typeface="+mn-ea"/>
              </a:defRPr>
            </a:lvl1pPr>
          </a:lstStyle>
          <a:p>
            <a:pPr>
              <a:defRPr/>
            </a:pPr>
            <a:endParaRPr lang="en-US" altLang="en-US"/>
          </a:p>
        </p:txBody>
      </p:sp>
      <p:sp>
        <p:nvSpPr>
          <p:cNvPr id="130054"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ea typeface="+mn-ea"/>
              </a:defRPr>
            </a:lvl1pPr>
          </a:lstStyle>
          <a:p>
            <a:pPr>
              <a:defRPr/>
            </a:pPr>
            <a:fld id="{4F83DACA-F51A-421C-BBEF-5F6E955E798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Osaka" pitchFamily="84" charset="-128"/>
        </a:defRPr>
      </a:lvl5pPr>
      <a:lvl6pPr marL="457200" algn="ctr" rtl="0" fontAlgn="base">
        <a:spcBef>
          <a:spcPct val="0"/>
        </a:spcBef>
        <a:spcAft>
          <a:spcPct val="0"/>
        </a:spcAft>
        <a:defRPr sz="4400">
          <a:solidFill>
            <a:schemeClr val="tx2"/>
          </a:solidFill>
          <a:latin typeface="Arial" panose="020B0604020202020204" pitchFamily="34" charset="0"/>
          <a:ea typeface="Osaka" pitchFamily="84" charset="-128"/>
        </a:defRPr>
      </a:lvl6pPr>
      <a:lvl7pPr marL="914400" algn="ctr" rtl="0" fontAlgn="base">
        <a:spcBef>
          <a:spcPct val="0"/>
        </a:spcBef>
        <a:spcAft>
          <a:spcPct val="0"/>
        </a:spcAft>
        <a:defRPr sz="4400">
          <a:solidFill>
            <a:schemeClr val="tx2"/>
          </a:solidFill>
          <a:latin typeface="Arial" panose="020B0604020202020204" pitchFamily="34" charset="0"/>
          <a:ea typeface="Osaka" pitchFamily="84" charset="-128"/>
        </a:defRPr>
      </a:lvl7pPr>
      <a:lvl8pPr marL="1371600" algn="ctr" rtl="0" fontAlgn="base">
        <a:spcBef>
          <a:spcPct val="0"/>
        </a:spcBef>
        <a:spcAft>
          <a:spcPct val="0"/>
        </a:spcAft>
        <a:defRPr sz="4400">
          <a:solidFill>
            <a:schemeClr val="tx2"/>
          </a:solidFill>
          <a:latin typeface="Arial" panose="020B0604020202020204" pitchFamily="34" charset="0"/>
          <a:ea typeface="Osaka" pitchFamily="84" charset="-128"/>
        </a:defRPr>
      </a:lvl8pPr>
      <a:lvl9pPr marL="1828800" algn="ctr" rtl="0" fontAlgn="base">
        <a:spcBef>
          <a:spcPct val="0"/>
        </a:spcBef>
        <a:spcAft>
          <a:spcPct val="0"/>
        </a:spcAft>
        <a:defRPr sz="4400">
          <a:solidFill>
            <a:schemeClr val="tx2"/>
          </a:solidFill>
          <a:latin typeface="Arial" panose="020B0604020202020204" pitchFamily="34" charset="0"/>
          <a:ea typeface="Osaka" pitchFamily="84" charset="-128"/>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sumanasinc.com/webcontent/animations/content/mendel/mendel.html" TargetMode="External"/><Relationship Id="rId4" Type="http://schemas.openxmlformats.org/officeDocument/2006/relationships/hyperlink" Target="https://www.youtube.com/watch?v=Y1PCwxUDTl8"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biology.arizona.edu/mendelian_genetics/mendelian_genetics.html" TargetMode="External"/><Relationship Id="rId2" Type="http://schemas.openxmlformats.org/officeDocument/2006/relationships/hyperlink" Target="http://www2.edc.org/weblabs/Punnett/punnettsquares.html" TargetMode="External"/><Relationship Id="rId1" Type="http://schemas.openxmlformats.org/officeDocument/2006/relationships/slideLayout" Target="../slideLayouts/slideLayout2.xml"/><Relationship Id="rId4" Type="http://schemas.openxmlformats.org/officeDocument/2006/relationships/hyperlink" Target="http://biology.clc.uc.edu/courses/bio105/geneprob.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2286000"/>
            <a:ext cx="7924800" cy="2667000"/>
          </a:xfrm>
        </p:spPr>
        <p:txBody>
          <a:bodyPr/>
          <a:lstStyle/>
          <a:p>
            <a:pPr eaLnBrk="1" hangingPunct="1">
              <a:defRPr/>
            </a:pPr>
            <a:r>
              <a:rPr lang="en-US" altLang="en-US" sz="8000" dirty="0" smtClean="0">
                <a:solidFill>
                  <a:schemeClr val="tx1"/>
                </a:solidFill>
                <a:effectLst>
                  <a:outerShdw blurRad="38100" dist="38100" dir="2700000" algn="tl">
                    <a:srgbClr val="C0C0C0"/>
                  </a:outerShdw>
                </a:effectLst>
                <a:latin typeface="Arial Rounded MT Bold" panose="020F0704030504030204" pitchFamily="34" charset="0"/>
              </a:rPr>
              <a:t>GENETICS AND HEREDITY</a:t>
            </a:r>
            <a:endParaRPr lang="en-US" alt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52400" y="76200"/>
            <a:ext cx="8763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algn="ctr" eaLnBrk="1" hangingPunct="1">
              <a:spcBef>
                <a:spcPct val="50000"/>
              </a:spcBef>
            </a:pPr>
            <a:r>
              <a:rPr lang="en-US" altLang="en-US" sz="4400" b="1" dirty="0" smtClean="0">
                <a:latin typeface="Arial Rounded MT Bold" panose="020F0704030504030204" pitchFamily="34" charset="0"/>
              </a:rPr>
              <a:t>TEST CROSS</a:t>
            </a:r>
            <a:endParaRPr lang="en-US" altLang="en-US" sz="4400" b="1" dirty="0">
              <a:latin typeface="Arial Rounded MT Bold" panose="020F0704030504030204" pitchFamily="34" charset="0"/>
            </a:endParaRPr>
          </a:p>
        </p:txBody>
      </p:sp>
      <p:sp>
        <p:nvSpPr>
          <p:cNvPr id="30723" name="Text Box 3"/>
          <p:cNvSpPr txBox="1">
            <a:spLocks noChangeArrowheads="1"/>
          </p:cNvSpPr>
          <p:nvPr/>
        </p:nvSpPr>
        <p:spPr bwMode="auto">
          <a:xfrm>
            <a:off x="228600" y="1074241"/>
            <a:ext cx="8686800" cy="707886"/>
          </a:xfrm>
          <a:prstGeom prst="rect">
            <a:avLst/>
          </a:prstGeom>
          <a:solidFill>
            <a:srgbClr val="E4BDBA"/>
          </a:solidFill>
          <a:ln>
            <a:noFill/>
          </a:ln>
          <a:effectLst/>
        </p:spPr>
        <p:txBody>
          <a:bodyPr wrap="square">
            <a:spAutoFit/>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eaLnBrk="1" hangingPunct="1">
              <a:spcBef>
                <a:spcPct val="50000"/>
              </a:spcBef>
            </a:pPr>
            <a:r>
              <a:rPr lang="en-US" altLang="en-US" sz="2000" dirty="0" smtClean="0">
                <a:latin typeface="Arial Rounded MT Bold" panose="020F0704030504030204" pitchFamily="34" charset="0"/>
              </a:rPr>
              <a:t>is </a:t>
            </a:r>
            <a:r>
              <a:rPr lang="en-US" altLang="en-US" sz="2000" dirty="0">
                <a:latin typeface="Arial Rounded MT Bold" panose="020F0704030504030204" pitchFamily="34" charset="0"/>
              </a:rPr>
              <a:t>designed to reveal whether an organism that displays the dominant phenotype is homozygous or </a:t>
            </a:r>
            <a:r>
              <a:rPr lang="en-US" altLang="en-US" sz="2000" dirty="0" smtClean="0">
                <a:latin typeface="Arial Rounded MT Bold" panose="020F0704030504030204" pitchFamily="34" charset="0"/>
              </a:rPr>
              <a:t>heterozygous for that trait.</a:t>
            </a:r>
            <a:endParaRPr lang="en-US" altLang="en-US" sz="2000" dirty="0">
              <a:latin typeface="Arial Rounded MT Bold" panose="020F0704030504030204" pitchFamily="34" charset="0"/>
            </a:endParaRPr>
          </a:p>
        </p:txBody>
      </p:sp>
      <p:pic>
        <p:nvPicPr>
          <p:cNvPr id="30724" name="Picture 4" descr="Figure 10-6"/>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1371600" y="1946868"/>
            <a:ext cx="6477000" cy="4911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ono2"/>
          <p:cNvPicPr>
            <a:picLocks noChangeAspect="1" noChangeArrowheads="1"/>
          </p:cNvPicPr>
          <p:nvPr/>
        </p:nvPicPr>
        <p:blipFill>
          <a:blip r:embed="rId2">
            <a:lum bright="-4000" contrast="4000"/>
            <a:extLst>
              <a:ext uri="{28A0092B-C50C-407E-A947-70E740481C1C}">
                <a14:useLocalDpi xmlns:a14="http://schemas.microsoft.com/office/drawing/2010/main" val="0"/>
              </a:ext>
            </a:extLst>
          </a:blip>
          <a:srcRect/>
          <a:stretch>
            <a:fillRect/>
          </a:stretch>
        </p:blipFill>
        <p:spPr bwMode="auto">
          <a:xfrm>
            <a:off x="1981200" y="2667000"/>
            <a:ext cx="5410200"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381000" y="1171903"/>
            <a:ext cx="8474075" cy="830997"/>
          </a:xfrm>
          <a:prstGeom prst="rect">
            <a:avLst/>
          </a:prstGeom>
          <a:solidFill>
            <a:srgbClr val="E4BDBA"/>
          </a:solidFill>
          <a:ln>
            <a:noFill/>
          </a:ln>
          <a:effectLst/>
        </p:spPr>
        <p:txBody>
          <a:bodyPr wrap="square">
            <a:spAutoFit/>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algn="ctr" eaLnBrk="1" hangingPunct="1"/>
            <a:r>
              <a:rPr lang="en-US" altLang="en-US" dirty="0" smtClean="0">
                <a:latin typeface="Arial Rounded MT Bold" panose="020F0704030504030204" pitchFamily="34" charset="0"/>
              </a:rPr>
              <a:t>probability </a:t>
            </a:r>
            <a:r>
              <a:rPr lang="en-US" altLang="en-US" dirty="0">
                <a:latin typeface="Arial Rounded MT Bold" panose="020F0704030504030204" pitchFamily="34" charset="0"/>
              </a:rPr>
              <a:t>diagram illustrating the possible offspring of a mating. </a:t>
            </a:r>
          </a:p>
        </p:txBody>
      </p:sp>
      <p:sp>
        <p:nvSpPr>
          <p:cNvPr id="29700" name="Text Box 4"/>
          <p:cNvSpPr txBox="1">
            <a:spLocks noChangeArrowheads="1"/>
          </p:cNvSpPr>
          <p:nvPr/>
        </p:nvSpPr>
        <p:spPr bwMode="auto">
          <a:xfrm>
            <a:off x="3590925" y="2143780"/>
            <a:ext cx="1500732" cy="523220"/>
          </a:xfrm>
          <a:prstGeom prst="rect">
            <a:avLst/>
          </a:prstGeom>
          <a:solidFill>
            <a:srgbClr val="E4BDBA"/>
          </a:solidFill>
          <a:ln>
            <a:noFill/>
          </a:ln>
          <a:effectLst/>
        </p:spPr>
        <p:txBody>
          <a:bodyPr wrap="none">
            <a:spAutoFit/>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eaLnBrk="1" hangingPunct="1"/>
            <a:r>
              <a:rPr lang="en-US" altLang="en-US" sz="2800" b="1" dirty="0" err="1"/>
              <a:t>Ss</a:t>
            </a:r>
            <a:r>
              <a:rPr lang="en-US" altLang="en-US" sz="2800" b="1" dirty="0"/>
              <a:t> X </a:t>
            </a:r>
            <a:r>
              <a:rPr lang="en-US" altLang="en-US" sz="2800" b="1" dirty="0" err="1"/>
              <a:t>Ss</a:t>
            </a:r>
            <a:endParaRPr lang="en-US" altLang="en-US" sz="2800" b="1" dirty="0"/>
          </a:p>
        </p:txBody>
      </p:sp>
      <p:sp>
        <p:nvSpPr>
          <p:cNvPr id="29701" name="Text Box 5"/>
          <p:cNvSpPr txBox="1">
            <a:spLocks noChangeArrowheads="1"/>
          </p:cNvSpPr>
          <p:nvPr/>
        </p:nvSpPr>
        <p:spPr bwMode="auto">
          <a:xfrm>
            <a:off x="1981200" y="4433887"/>
            <a:ext cx="1060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eaLnBrk="1" hangingPunct="1"/>
            <a:r>
              <a:rPr lang="en-US" altLang="en-US" sz="1800" u="sng" dirty="0"/>
              <a:t>gametes</a:t>
            </a:r>
          </a:p>
        </p:txBody>
      </p:sp>
      <p:sp>
        <p:nvSpPr>
          <p:cNvPr id="29702" name="Line 6"/>
          <p:cNvSpPr>
            <a:spLocks noChangeShapeType="1"/>
          </p:cNvSpPr>
          <p:nvPr/>
        </p:nvSpPr>
        <p:spPr bwMode="auto">
          <a:xfrm>
            <a:off x="2419350" y="4830762"/>
            <a:ext cx="11430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703" name="Line 7"/>
          <p:cNvSpPr>
            <a:spLocks noChangeShapeType="1"/>
          </p:cNvSpPr>
          <p:nvPr/>
        </p:nvSpPr>
        <p:spPr bwMode="auto">
          <a:xfrm flipV="1">
            <a:off x="2511425" y="4085431"/>
            <a:ext cx="1143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380999" y="221050"/>
            <a:ext cx="8474075" cy="830997"/>
          </a:xfrm>
          <a:prstGeom prst="rect">
            <a:avLst/>
          </a:prstGeom>
          <a:noFill/>
        </p:spPr>
        <p:txBody>
          <a:bodyPr wrap="square" rtlCol="0">
            <a:spAutoFit/>
          </a:bodyPr>
          <a:lstStyle/>
          <a:p>
            <a:pPr algn="ctr"/>
            <a:r>
              <a:rPr lang="en-US" sz="4800" b="1" dirty="0" smtClean="0">
                <a:latin typeface="Arial Rounded MT Bold" panose="020F0704030504030204" pitchFamily="34" charset="0"/>
              </a:rPr>
              <a:t>PUNNETT SQUARE</a:t>
            </a:r>
            <a:endParaRPr lang="en-US" sz="4800" b="1" dirty="0">
              <a:latin typeface="Arial Rounded MT Bold" panose="020F07040305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85800" y="304800"/>
            <a:ext cx="7772400" cy="1524000"/>
          </a:xfrm>
        </p:spPr>
        <p:txBody>
          <a:bodyPr/>
          <a:lstStyle/>
          <a:p>
            <a:r>
              <a:rPr lang="en-US" sz="6000" b="1" dirty="0" smtClean="0">
                <a:latin typeface="Arial Rounded MT Bold" panose="020F0704030504030204" pitchFamily="34" charset="0"/>
              </a:rPr>
              <a:t>PUNNETT SQUARE</a:t>
            </a:r>
            <a:endParaRPr lang="en-US" sz="6000" b="1" dirty="0">
              <a:latin typeface="Arial Rounded MT Bold" panose="020F0704030504030204" pitchFamily="34" charset="0"/>
            </a:endParaRPr>
          </a:p>
        </p:txBody>
      </p:sp>
      <p:pic>
        <p:nvPicPr>
          <p:cNvPr id="2" name="Picture 1"/>
          <p:cNvPicPr>
            <a:picLocks noChangeAspect="1"/>
          </p:cNvPicPr>
          <p:nvPr/>
        </p:nvPicPr>
        <p:blipFill>
          <a:blip r:embed="rId3"/>
          <a:stretch>
            <a:fillRect/>
          </a:stretch>
        </p:blipFill>
        <p:spPr>
          <a:xfrm>
            <a:off x="4419600" y="2286000"/>
            <a:ext cx="4495800" cy="4191000"/>
          </a:xfrm>
          <a:prstGeom prst="rect">
            <a:avLst/>
          </a:prstGeom>
        </p:spPr>
      </p:pic>
      <p:sp>
        <p:nvSpPr>
          <p:cNvPr id="3" name="TextBox 2"/>
          <p:cNvSpPr txBox="1"/>
          <p:nvPr/>
        </p:nvSpPr>
        <p:spPr>
          <a:xfrm>
            <a:off x="914400" y="3657600"/>
            <a:ext cx="3124200" cy="2308324"/>
          </a:xfrm>
          <a:prstGeom prst="rect">
            <a:avLst/>
          </a:prstGeom>
          <a:solidFill>
            <a:srgbClr val="E4BDBA"/>
          </a:solidFill>
        </p:spPr>
        <p:txBody>
          <a:bodyPr wrap="square" rtlCol="0">
            <a:spAutoFit/>
          </a:bodyPr>
          <a:lstStyle/>
          <a:p>
            <a:r>
              <a:rPr lang="en-US" sz="3600" dirty="0" smtClean="0"/>
              <a:t>Mother: </a:t>
            </a:r>
            <a:r>
              <a:rPr lang="en-US" sz="3600" b="1" dirty="0" smtClean="0">
                <a:solidFill>
                  <a:srgbClr val="00B050"/>
                </a:solidFill>
              </a:rPr>
              <a:t>bb</a:t>
            </a:r>
          </a:p>
          <a:p>
            <a:r>
              <a:rPr lang="en-US" sz="3600" dirty="0" smtClean="0"/>
              <a:t>Father: </a:t>
            </a:r>
            <a:r>
              <a:rPr lang="en-US" sz="3600" b="1" dirty="0" smtClean="0">
                <a:solidFill>
                  <a:srgbClr val="C00000"/>
                </a:solidFill>
              </a:rPr>
              <a:t>B</a:t>
            </a:r>
            <a:r>
              <a:rPr lang="en-US" sz="3600" b="1" dirty="0" smtClean="0">
                <a:solidFill>
                  <a:srgbClr val="00B050"/>
                </a:solidFill>
              </a:rPr>
              <a:t>b</a:t>
            </a:r>
          </a:p>
          <a:p>
            <a:endParaRPr lang="en-US" sz="3600" b="1" dirty="0">
              <a:solidFill>
                <a:srgbClr val="00B050"/>
              </a:solidFill>
            </a:endParaRPr>
          </a:p>
          <a:p>
            <a:r>
              <a:rPr lang="en-US" sz="3600" b="1" dirty="0" smtClean="0">
                <a:solidFill>
                  <a:srgbClr val="00B050"/>
                </a:solidFill>
                <a:hlinkClick r:id="rId4"/>
              </a:rPr>
              <a:t>Punnett Sq.</a:t>
            </a:r>
            <a:endParaRPr lang="en-US" sz="3600" b="1" dirty="0">
              <a:solidFill>
                <a:srgbClr val="00B050"/>
              </a:solidFill>
            </a:endParaRPr>
          </a:p>
        </p:txBody>
      </p:sp>
      <p:sp>
        <p:nvSpPr>
          <p:cNvPr id="4" name="TextBox 3"/>
          <p:cNvSpPr txBox="1"/>
          <p:nvPr/>
        </p:nvSpPr>
        <p:spPr>
          <a:xfrm>
            <a:off x="1524000" y="2736503"/>
            <a:ext cx="1600200" cy="461665"/>
          </a:xfrm>
          <a:prstGeom prst="rect">
            <a:avLst/>
          </a:prstGeom>
          <a:solidFill>
            <a:srgbClr val="E4BDBA"/>
          </a:solidFill>
        </p:spPr>
        <p:txBody>
          <a:bodyPr wrap="square" rtlCol="0">
            <a:spAutoFit/>
          </a:bodyPr>
          <a:lstStyle/>
          <a:p>
            <a:r>
              <a:rPr lang="en-US" dirty="0" smtClean="0">
                <a:hlinkClick r:id="rId5"/>
              </a:rPr>
              <a:t>Animation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152400" y="1074599"/>
            <a:ext cx="8839200" cy="1754326"/>
          </a:xfrm>
          <a:prstGeom prst="rect">
            <a:avLst/>
          </a:prstGeom>
          <a:solidFill>
            <a:srgbClr val="E4BDBA"/>
          </a:solidFill>
          <a:ln>
            <a:noFill/>
          </a:ln>
          <a:effectLst/>
        </p:spPr>
        <p:txBody>
          <a:bodyPr wrap="square">
            <a:spAutoFit/>
          </a:bodyPr>
          <a:lstStyle>
            <a:lvl1pPr>
              <a:defRPr sz="2400">
                <a:solidFill>
                  <a:schemeClr val="tx1"/>
                </a:solidFill>
                <a:latin typeface="Arial" panose="020B0604020202020204" pitchFamily="34" charset="0"/>
                <a:ea typeface="ヒラギノ角ゴ Pro W3" pitchFamily="84" charset="-128"/>
              </a:defRPr>
            </a:lvl1pPr>
            <a:lvl2pPr marL="742950" indent="-285750">
              <a:defRPr sz="2400">
                <a:solidFill>
                  <a:schemeClr val="tx1"/>
                </a:solidFill>
                <a:latin typeface="Arial" panose="020B0604020202020204" pitchFamily="34" charset="0"/>
                <a:ea typeface="ヒラギノ角ゴ Pro W3" pitchFamily="84" charset="-128"/>
              </a:defRPr>
            </a:lvl2pPr>
            <a:lvl3pPr marL="1143000" indent="-228600">
              <a:defRPr sz="2400">
                <a:solidFill>
                  <a:schemeClr val="tx1"/>
                </a:solidFill>
                <a:latin typeface="Arial" panose="020B0604020202020204" pitchFamily="34" charset="0"/>
                <a:ea typeface="ヒラギノ角ゴ Pro W3" pitchFamily="84" charset="-128"/>
              </a:defRPr>
            </a:lvl3pPr>
            <a:lvl4pPr marL="1600200" indent="-228600">
              <a:defRPr sz="2400">
                <a:solidFill>
                  <a:schemeClr val="tx1"/>
                </a:solidFill>
                <a:latin typeface="Arial" panose="020B0604020202020204" pitchFamily="34" charset="0"/>
                <a:ea typeface="ヒラギノ角ゴ Pro W3" pitchFamily="84" charset="-128"/>
              </a:defRPr>
            </a:lvl4pPr>
            <a:lvl5pPr marL="2057400" indent="-228600">
              <a:defRPr sz="2400">
                <a:solidFill>
                  <a:schemeClr val="tx1"/>
                </a:solidFill>
                <a:latin typeface="Arial" panose="020B0604020202020204" pitchFamily="34" charset="0"/>
                <a:ea typeface="ヒラギノ角ゴ Pro W3" pitchFamily="8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marL="342900" indent="-342900" eaLnBrk="1" hangingPunct="1">
              <a:spcBef>
                <a:spcPct val="50000"/>
              </a:spcBef>
              <a:buFont typeface="Wingdings" panose="05000000000000000000" pitchFamily="2" charset="2"/>
              <a:buChar char="v"/>
            </a:pPr>
            <a:r>
              <a:rPr lang="en-US" altLang="en-US" dirty="0" smtClean="0">
                <a:latin typeface="Arial Rounded MT Bold" panose="020F0704030504030204" pitchFamily="34" charset="0"/>
              </a:rPr>
              <a:t>shows how gametes separate and come together during fertilization.</a:t>
            </a:r>
          </a:p>
          <a:p>
            <a:pPr marL="342900" indent="-342900" eaLnBrk="1" hangingPunct="1">
              <a:spcBef>
                <a:spcPct val="50000"/>
              </a:spcBef>
              <a:buFont typeface="Wingdings" panose="05000000000000000000" pitchFamily="2" charset="2"/>
              <a:buChar char="v"/>
            </a:pPr>
            <a:r>
              <a:rPr lang="en-US" altLang="en-US" dirty="0" smtClean="0">
                <a:latin typeface="Arial Rounded MT Bold" panose="020F0704030504030204" pitchFamily="34" charset="0"/>
              </a:rPr>
              <a:t>diagram </a:t>
            </a:r>
            <a:r>
              <a:rPr lang="en-US" altLang="en-US" dirty="0">
                <a:latin typeface="Arial Rounded MT Bold" panose="020F0704030504030204" pitchFamily="34" charset="0"/>
              </a:rPr>
              <a:t>showing the probabilities of the possible outcomes of a genetic </a:t>
            </a:r>
            <a:r>
              <a:rPr lang="en-US" altLang="en-US" dirty="0" smtClean="0">
                <a:latin typeface="Arial Rounded MT Bold" panose="020F0704030504030204" pitchFamily="34" charset="0"/>
              </a:rPr>
              <a:t>cross. </a:t>
            </a:r>
            <a:endParaRPr lang="en-US" altLang="en-US" dirty="0">
              <a:latin typeface="Arial Rounded MT Bold" panose="020F0704030504030204" pitchFamily="34" charset="0"/>
            </a:endParaRPr>
          </a:p>
        </p:txBody>
      </p:sp>
      <p:pic>
        <p:nvPicPr>
          <p:cNvPr id="27651" name="Picture 3" descr="Figure 10-5"/>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a:stretch>
            <a:fillRect/>
          </a:stretch>
        </p:blipFill>
        <p:spPr bwMode="auto">
          <a:xfrm>
            <a:off x="0" y="2819400"/>
            <a:ext cx="91440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333500" y="76200"/>
            <a:ext cx="6781800" cy="830997"/>
          </a:xfrm>
          <a:prstGeom prst="rect">
            <a:avLst/>
          </a:prstGeom>
          <a:noFill/>
        </p:spPr>
        <p:txBody>
          <a:bodyPr wrap="square" rtlCol="0">
            <a:spAutoFit/>
          </a:bodyPr>
          <a:lstStyle/>
          <a:p>
            <a:pPr algn="ctr"/>
            <a:r>
              <a:rPr lang="en-US" sz="4800" b="1" dirty="0" smtClean="0">
                <a:latin typeface="Arial Rounded MT Bold" panose="020F0704030504030204" pitchFamily="34" charset="0"/>
              </a:rPr>
              <a:t>PUNNETT SQUARE</a:t>
            </a:r>
            <a:endParaRPr lang="en-US" sz="4800" b="1" dirty="0">
              <a:latin typeface="Arial Rounded MT Bold" panose="020F07040305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Arial Rounded MT Bold" panose="020F0704030504030204" pitchFamily="34" charset="0"/>
              </a:rPr>
              <a:t>DO NOW</a:t>
            </a:r>
            <a:endParaRPr lang="en-US" sz="6000" b="1" dirty="0">
              <a:latin typeface="Arial Rounded MT Bold" panose="020F0704030504030204" pitchFamily="34" charset="0"/>
            </a:endParaRPr>
          </a:p>
        </p:txBody>
      </p:sp>
      <p:sp>
        <p:nvSpPr>
          <p:cNvPr id="3" name="Content Placeholder 2"/>
          <p:cNvSpPr>
            <a:spLocks noGrp="1"/>
          </p:cNvSpPr>
          <p:nvPr>
            <p:ph idx="1"/>
          </p:nvPr>
        </p:nvSpPr>
        <p:spPr>
          <a:solidFill>
            <a:srgbClr val="E4BDBA"/>
          </a:solidFill>
        </p:spPr>
        <p:txBody>
          <a:bodyPr/>
          <a:lstStyle/>
          <a:p>
            <a:r>
              <a:rPr lang="en-US" dirty="0" smtClean="0"/>
              <a:t>Work on Section B.</a:t>
            </a:r>
          </a:p>
          <a:p>
            <a:endParaRPr lang="en-US" dirty="0"/>
          </a:p>
          <a:p>
            <a:pPr marL="0" indent="0">
              <a:buNone/>
            </a:pPr>
            <a:r>
              <a:rPr lang="en-US" dirty="0" smtClean="0"/>
              <a:t>PRACTICE:</a:t>
            </a:r>
          </a:p>
          <a:p>
            <a:r>
              <a:rPr lang="en-US" dirty="0" smtClean="0">
                <a:hlinkClick r:id="rId2"/>
              </a:rPr>
              <a:t>Punnett Squares</a:t>
            </a:r>
            <a:endParaRPr lang="en-US" dirty="0" smtClean="0">
              <a:hlinkClick r:id="rId3"/>
            </a:endParaRPr>
          </a:p>
          <a:p>
            <a:r>
              <a:rPr lang="en-US" dirty="0" smtClean="0">
                <a:hlinkClick r:id="rId3"/>
              </a:rPr>
              <a:t>Practice Crosses</a:t>
            </a:r>
            <a:endParaRPr lang="en-US" dirty="0" smtClean="0"/>
          </a:p>
          <a:p>
            <a:r>
              <a:rPr lang="en-US" dirty="0" smtClean="0">
                <a:hlinkClick r:id="rId4"/>
              </a:rPr>
              <a:t>Practice Problems</a:t>
            </a:r>
            <a:endParaRPr lang="en-US" dirty="0"/>
          </a:p>
        </p:txBody>
      </p:sp>
    </p:spTree>
    <p:extLst>
      <p:ext uri="{BB962C8B-B14F-4D97-AF65-F5344CB8AC3E}">
        <p14:creationId xmlns:p14="http://schemas.microsoft.com/office/powerpoint/2010/main" val="2380298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3" name="TextBox 2"/>
          <p:cNvSpPr txBox="1"/>
          <p:nvPr/>
        </p:nvSpPr>
        <p:spPr>
          <a:xfrm>
            <a:off x="152400" y="1724085"/>
            <a:ext cx="4648200" cy="4524315"/>
          </a:xfrm>
          <a:prstGeom prst="rect">
            <a:avLst/>
          </a:prstGeom>
          <a:solidFill>
            <a:srgbClr val="E4BDBA"/>
          </a:solidFill>
        </p:spPr>
        <p:txBody>
          <a:bodyPr wrap="square" rtlCol="0">
            <a:spAutoFit/>
          </a:bodyPr>
          <a:lstStyle/>
          <a:p>
            <a:pPr marL="457200" indent="-457200">
              <a:buAutoNum type="arabicPeriod"/>
            </a:pPr>
            <a:r>
              <a:rPr lang="en-US" dirty="0" smtClean="0"/>
              <a:t>Round seeds (R) are dominant to wrinkled (r) seeds. Cross a homozygous dominant seed with a heterozygote. </a:t>
            </a:r>
          </a:p>
          <a:p>
            <a:endParaRPr lang="en-US" dirty="0"/>
          </a:p>
          <a:p>
            <a:r>
              <a:rPr lang="en-US" dirty="0" smtClean="0"/>
              <a:t>Genotype: 	_____% RR</a:t>
            </a:r>
          </a:p>
          <a:p>
            <a:r>
              <a:rPr lang="en-US" dirty="0"/>
              <a:t>	</a:t>
            </a:r>
            <a:r>
              <a:rPr lang="en-US" dirty="0" smtClean="0"/>
              <a:t>	_____% Rr</a:t>
            </a:r>
          </a:p>
          <a:p>
            <a:r>
              <a:rPr lang="en-US" dirty="0"/>
              <a:t>	</a:t>
            </a:r>
            <a:r>
              <a:rPr lang="en-US" dirty="0" smtClean="0"/>
              <a:t>	_____% </a:t>
            </a:r>
            <a:r>
              <a:rPr lang="en-US" dirty="0" err="1" smtClean="0"/>
              <a:t>rr</a:t>
            </a:r>
            <a:endParaRPr lang="en-US" dirty="0" smtClean="0"/>
          </a:p>
          <a:p>
            <a:r>
              <a:rPr lang="en-US" dirty="0" smtClean="0"/>
              <a:t>Phenotype:	_____% round</a:t>
            </a:r>
          </a:p>
          <a:p>
            <a:r>
              <a:rPr lang="en-US" dirty="0"/>
              <a:t>	</a:t>
            </a:r>
            <a:r>
              <a:rPr lang="en-US" dirty="0" smtClean="0"/>
              <a:t>	_____% </a:t>
            </a:r>
            <a:r>
              <a:rPr lang="en-US" dirty="0" err="1" smtClean="0"/>
              <a:t>wrink</a:t>
            </a:r>
            <a:endParaRPr lang="en-US" dirty="0" smtClean="0"/>
          </a:p>
          <a:p>
            <a:endParaRPr lang="en-US" dirty="0"/>
          </a:p>
        </p:txBody>
      </p:sp>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B-1</a:t>
            </a:r>
            <a:endParaRPr lang="en-US" sz="5400" b="1" dirty="0">
              <a:latin typeface="Arial Rounded MT Bold" panose="020F070403050403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B-2</a:t>
            </a:r>
            <a:endParaRPr lang="en-US" sz="5400" b="1" dirty="0">
              <a:latin typeface="Arial Rounded MT Bold" panose="020F0704030504030204" pitchFamily="34" charset="0"/>
            </a:endParaRPr>
          </a:p>
        </p:txBody>
      </p:sp>
      <p:sp>
        <p:nvSpPr>
          <p:cNvPr id="5" name="TextBox 4"/>
          <p:cNvSpPr txBox="1"/>
          <p:nvPr/>
        </p:nvSpPr>
        <p:spPr>
          <a:xfrm>
            <a:off x="152400" y="1724085"/>
            <a:ext cx="4648200" cy="4524315"/>
          </a:xfrm>
          <a:prstGeom prst="rect">
            <a:avLst/>
          </a:prstGeom>
          <a:solidFill>
            <a:srgbClr val="E4BDBA"/>
          </a:solidFill>
        </p:spPr>
        <p:txBody>
          <a:bodyPr wrap="square" rtlCol="0">
            <a:spAutoFit/>
          </a:bodyPr>
          <a:lstStyle/>
          <a:p>
            <a:pPr marL="339725" indent="-339725"/>
            <a:r>
              <a:rPr lang="en-US" dirty="0" smtClean="0"/>
              <a:t>2. In horses, straight manes are dominant to curly manes.  A curly manned horse is mated to a hybrid horse.</a:t>
            </a:r>
          </a:p>
          <a:p>
            <a:r>
              <a:rPr lang="en-US" dirty="0" smtClean="0"/>
              <a:t>Parents: _____ x _____</a:t>
            </a:r>
            <a:endParaRPr lang="en-US" dirty="0"/>
          </a:p>
          <a:p>
            <a:endParaRPr lang="en-US" dirty="0" smtClean="0"/>
          </a:p>
          <a:p>
            <a:r>
              <a:rPr lang="en-US" dirty="0" smtClean="0"/>
              <a:t>Genotype: 	_____% MM</a:t>
            </a:r>
          </a:p>
          <a:p>
            <a:r>
              <a:rPr lang="en-US" dirty="0"/>
              <a:t>	</a:t>
            </a:r>
            <a:r>
              <a:rPr lang="en-US" dirty="0" smtClean="0"/>
              <a:t>	_____% Mm</a:t>
            </a:r>
          </a:p>
          <a:p>
            <a:r>
              <a:rPr lang="en-US" dirty="0"/>
              <a:t>	</a:t>
            </a:r>
            <a:r>
              <a:rPr lang="en-US" dirty="0" smtClean="0"/>
              <a:t>	_____% mm</a:t>
            </a:r>
          </a:p>
          <a:p>
            <a:r>
              <a:rPr lang="en-US" dirty="0" smtClean="0"/>
              <a:t>Phenotype:	_____% </a:t>
            </a:r>
            <a:r>
              <a:rPr lang="en-US" dirty="0" err="1" smtClean="0"/>
              <a:t>straig</a:t>
            </a:r>
            <a:endParaRPr lang="en-US" dirty="0" smtClean="0"/>
          </a:p>
          <a:p>
            <a:r>
              <a:rPr lang="en-US" dirty="0"/>
              <a:t>	</a:t>
            </a:r>
            <a:r>
              <a:rPr lang="en-US" dirty="0" smtClean="0"/>
              <a:t>	_____% curl</a:t>
            </a:r>
          </a:p>
          <a:p>
            <a:endParaRPr lang="en-US" dirty="0"/>
          </a:p>
        </p:txBody>
      </p:sp>
    </p:spTree>
    <p:extLst>
      <p:ext uri="{BB962C8B-B14F-4D97-AF65-F5344CB8AC3E}">
        <p14:creationId xmlns:p14="http://schemas.microsoft.com/office/powerpoint/2010/main" val="30040796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B-3</a:t>
            </a:r>
            <a:endParaRPr lang="en-US" sz="5400" b="1" dirty="0">
              <a:latin typeface="Arial Rounded MT Bold" panose="020F0704030504030204" pitchFamily="34" charset="0"/>
            </a:endParaRPr>
          </a:p>
        </p:txBody>
      </p:sp>
      <p:sp>
        <p:nvSpPr>
          <p:cNvPr id="5" name="TextBox 4"/>
          <p:cNvSpPr txBox="1"/>
          <p:nvPr/>
        </p:nvSpPr>
        <p:spPr>
          <a:xfrm>
            <a:off x="152400" y="1724085"/>
            <a:ext cx="4648200" cy="4893647"/>
          </a:xfrm>
          <a:prstGeom prst="rect">
            <a:avLst/>
          </a:prstGeom>
          <a:solidFill>
            <a:srgbClr val="E4BDBA"/>
          </a:solidFill>
        </p:spPr>
        <p:txBody>
          <a:bodyPr wrap="square" rtlCol="0">
            <a:spAutoFit/>
          </a:bodyPr>
          <a:lstStyle/>
          <a:p>
            <a:pPr marL="339725" lvl="0" indent="-339725"/>
            <a:r>
              <a:rPr lang="en-US" dirty="0"/>
              <a:t>3</a:t>
            </a:r>
            <a:r>
              <a:rPr lang="en-US" dirty="0" smtClean="0"/>
              <a:t>. </a:t>
            </a:r>
            <a:r>
              <a:rPr lang="en-US" dirty="0"/>
              <a:t>A black coat is dominant over brown coats in guinea pigs. Cross two heterozygous guinea pigs to see the possibilities of their offspring. </a:t>
            </a:r>
          </a:p>
          <a:p>
            <a:endParaRPr lang="en-US" dirty="0" smtClean="0"/>
          </a:p>
          <a:p>
            <a:r>
              <a:rPr lang="en-US" dirty="0" smtClean="0"/>
              <a:t>Parents: _____ x _____</a:t>
            </a:r>
            <a:endParaRPr lang="en-US" dirty="0"/>
          </a:p>
          <a:p>
            <a:endParaRPr lang="en-US" dirty="0" smtClean="0"/>
          </a:p>
          <a:p>
            <a:r>
              <a:rPr lang="en-US" dirty="0" smtClean="0"/>
              <a:t>Genotype: 	_____% BB</a:t>
            </a:r>
          </a:p>
          <a:p>
            <a:r>
              <a:rPr lang="en-US" dirty="0"/>
              <a:t>	</a:t>
            </a:r>
            <a:r>
              <a:rPr lang="en-US" dirty="0" smtClean="0"/>
              <a:t>	_____% Bb</a:t>
            </a:r>
          </a:p>
          <a:p>
            <a:r>
              <a:rPr lang="en-US" dirty="0"/>
              <a:t>	</a:t>
            </a:r>
            <a:r>
              <a:rPr lang="en-US" dirty="0" smtClean="0"/>
              <a:t>	_____% bb</a:t>
            </a:r>
          </a:p>
          <a:p>
            <a:r>
              <a:rPr lang="en-US" dirty="0" smtClean="0"/>
              <a:t>Phenotype:	_____% black</a:t>
            </a:r>
          </a:p>
          <a:p>
            <a:r>
              <a:rPr lang="en-US" dirty="0"/>
              <a:t>	</a:t>
            </a:r>
            <a:r>
              <a:rPr lang="en-US" dirty="0" smtClean="0"/>
              <a:t>	_____% brown</a:t>
            </a:r>
          </a:p>
        </p:txBody>
      </p:sp>
    </p:spTree>
    <p:extLst>
      <p:ext uri="{BB962C8B-B14F-4D97-AF65-F5344CB8AC3E}">
        <p14:creationId xmlns:p14="http://schemas.microsoft.com/office/powerpoint/2010/main" val="26322430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B-4</a:t>
            </a:r>
            <a:endParaRPr lang="en-US" sz="5400" b="1" dirty="0">
              <a:latin typeface="Arial Rounded MT Bold" panose="020F0704030504030204" pitchFamily="34" charset="0"/>
            </a:endParaRPr>
          </a:p>
        </p:txBody>
      </p:sp>
      <p:sp>
        <p:nvSpPr>
          <p:cNvPr id="5" name="TextBox 4"/>
          <p:cNvSpPr txBox="1"/>
          <p:nvPr/>
        </p:nvSpPr>
        <p:spPr>
          <a:xfrm>
            <a:off x="152400" y="1724085"/>
            <a:ext cx="4648200" cy="5262979"/>
          </a:xfrm>
          <a:prstGeom prst="rect">
            <a:avLst/>
          </a:prstGeom>
          <a:solidFill>
            <a:srgbClr val="E4BDBA"/>
          </a:solidFill>
        </p:spPr>
        <p:txBody>
          <a:bodyPr wrap="square" rtlCol="0">
            <a:spAutoFit/>
          </a:bodyPr>
          <a:lstStyle/>
          <a:p>
            <a:pPr marL="339725" indent="-339725"/>
            <a:r>
              <a:rPr lang="en-US" dirty="0" smtClean="0"/>
              <a:t>4. </a:t>
            </a:r>
            <a:r>
              <a:rPr lang="en-US" dirty="0"/>
              <a:t>Oompa </a:t>
            </a:r>
            <a:r>
              <a:rPr lang="en-US" dirty="0" err="1"/>
              <a:t>Loompas</a:t>
            </a:r>
            <a:r>
              <a:rPr lang="en-US" dirty="0"/>
              <a:t> generally have gray faces (G) which is dominant. The recessive allele results in an orange face (g). Two heterozygous Oompa’s mate and have babies. </a:t>
            </a:r>
            <a:endParaRPr lang="en-US" dirty="0" smtClean="0"/>
          </a:p>
          <a:p>
            <a:r>
              <a:rPr lang="en-US" dirty="0" smtClean="0"/>
              <a:t>Parents: _____ x _____</a:t>
            </a:r>
            <a:endParaRPr lang="en-US" dirty="0"/>
          </a:p>
          <a:p>
            <a:endParaRPr lang="en-US" dirty="0" smtClean="0"/>
          </a:p>
          <a:p>
            <a:r>
              <a:rPr lang="en-US" dirty="0" smtClean="0"/>
              <a:t>Genotype: 	_____% GG</a:t>
            </a:r>
          </a:p>
          <a:p>
            <a:r>
              <a:rPr lang="en-US" dirty="0"/>
              <a:t>	</a:t>
            </a:r>
            <a:r>
              <a:rPr lang="en-US" dirty="0" smtClean="0"/>
              <a:t>	_____% Gg</a:t>
            </a:r>
          </a:p>
          <a:p>
            <a:r>
              <a:rPr lang="en-US" dirty="0"/>
              <a:t>	</a:t>
            </a:r>
            <a:r>
              <a:rPr lang="en-US" dirty="0" smtClean="0"/>
              <a:t>	_____% gg</a:t>
            </a:r>
          </a:p>
          <a:p>
            <a:r>
              <a:rPr lang="en-US" dirty="0" smtClean="0"/>
              <a:t>Phenotype:	_____% gray</a:t>
            </a:r>
          </a:p>
          <a:p>
            <a:r>
              <a:rPr lang="en-US" dirty="0"/>
              <a:t>	</a:t>
            </a:r>
            <a:r>
              <a:rPr lang="en-US" dirty="0" smtClean="0"/>
              <a:t>	_____% orange</a:t>
            </a:r>
          </a:p>
          <a:p>
            <a:endParaRPr lang="en-US" dirty="0"/>
          </a:p>
        </p:txBody>
      </p:sp>
    </p:spTree>
    <p:extLst>
      <p:ext uri="{BB962C8B-B14F-4D97-AF65-F5344CB8AC3E}">
        <p14:creationId xmlns:p14="http://schemas.microsoft.com/office/powerpoint/2010/main" val="1328933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B-5</a:t>
            </a:r>
            <a:endParaRPr lang="en-US" sz="5400" b="1" dirty="0">
              <a:latin typeface="Arial Rounded MT Bold" panose="020F0704030504030204" pitchFamily="34" charset="0"/>
            </a:endParaRPr>
          </a:p>
        </p:txBody>
      </p:sp>
      <p:sp>
        <p:nvSpPr>
          <p:cNvPr id="5" name="TextBox 4"/>
          <p:cNvSpPr txBox="1"/>
          <p:nvPr/>
        </p:nvSpPr>
        <p:spPr>
          <a:xfrm>
            <a:off x="152400" y="1219200"/>
            <a:ext cx="4648200" cy="5632311"/>
          </a:xfrm>
          <a:prstGeom prst="rect">
            <a:avLst/>
          </a:prstGeom>
          <a:solidFill>
            <a:srgbClr val="E4BDBA"/>
          </a:solidFill>
        </p:spPr>
        <p:txBody>
          <a:bodyPr wrap="square" rtlCol="0">
            <a:spAutoFit/>
          </a:bodyPr>
          <a:lstStyle/>
          <a:p>
            <a:pPr marL="339725" indent="-339725"/>
            <a:r>
              <a:rPr lang="en-US" dirty="0" smtClean="0"/>
              <a:t>5. </a:t>
            </a:r>
            <a:r>
              <a:rPr lang="en-US" dirty="0"/>
              <a:t>Odie Oompa has a gray face, in fact everyone in Odie’s family has a gray face. The family likes to brag that they are ‘pure’ line. Much to the family’s horror, he married </a:t>
            </a:r>
            <a:r>
              <a:rPr lang="en-US" dirty="0" err="1"/>
              <a:t>Ondi</a:t>
            </a:r>
            <a:r>
              <a:rPr lang="en-US" dirty="0"/>
              <a:t> Oompa who has an orange face. </a:t>
            </a:r>
            <a:endParaRPr lang="en-US" dirty="0" smtClean="0"/>
          </a:p>
          <a:p>
            <a:r>
              <a:rPr lang="en-US" dirty="0" smtClean="0"/>
              <a:t>Parents: _____ x _____</a:t>
            </a:r>
          </a:p>
          <a:p>
            <a:r>
              <a:rPr lang="en-US" dirty="0" smtClean="0"/>
              <a:t>Genotype: 	_____% GG</a:t>
            </a:r>
          </a:p>
          <a:p>
            <a:r>
              <a:rPr lang="en-US" dirty="0"/>
              <a:t>	</a:t>
            </a:r>
            <a:r>
              <a:rPr lang="en-US" dirty="0" smtClean="0"/>
              <a:t>	_____% Gg</a:t>
            </a:r>
          </a:p>
          <a:p>
            <a:r>
              <a:rPr lang="en-US" dirty="0"/>
              <a:t>	</a:t>
            </a:r>
            <a:r>
              <a:rPr lang="en-US" dirty="0" smtClean="0"/>
              <a:t>	_____% gg</a:t>
            </a:r>
          </a:p>
          <a:p>
            <a:r>
              <a:rPr lang="en-US" dirty="0" smtClean="0"/>
              <a:t>Phenotype:	_____% gray</a:t>
            </a:r>
          </a:p>
          <a:p>
            <a:r>
              <a:rPr lang="en-US" dirty="0"/>
              <a:t>	</a:t>
            </a:r>
            <a:r>
              <a:rPr lang="en-US" dirty="0" smtClean="0"/>
              <a:t>	_____% orange</a:t>
            </a:r>
          </a:p>
          <a:p>
            <a:endParaRPr lang="en-US" dirty="0"/>
          </a:p>
        </p:txBody>
      </p:sp>
    </p:spTree>
    <p:extLst>
      <p:ext uri="{BB962C8B-B14F-4D97-AF65-F5344CB8AC3E}">
        <p14:creationId xmlns:p14="http://schemas.microsoft.com/office/powerpoint/2010/main" val="479091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B-6</a:t>
            </a:r>
            <a:endParaRPr lang="en-US" sz="5400" b="1" dirty="0">
              <a:latin typeface="Arial Rounded MT Bold" panose="020F0704030504030204" pitchFamily="34" charset="0"/>
            </a:endParaRPr>
          </a:p>
        </p:txBody>
      </p:sp>
      <p:sp>
        <p:nvSpPr>
          <p:cNvPr id="5" name="TextBox 4"/>
          <p:cNvSpPr txBox="1"/>
          <p:nvPr/>
        </p:nvSpPr>
        <p:spPr>
          <a:xfrm>
            <a:off x="152400" y="1724085"/>
            <a:ext cx="4648200" cy="4524315"/>
          </a:xfrm>
          <a:prstGeom prst="rect">
            <a:avLst/>
          </a:prstGeom>
          <a:solidFill>
            <a:srgbClr val="E4BDBA"/>
          </a:solidFill>
        </p:spPr>
        <p:txBody>
          <a:bodyPr wrap="square" rtlCol="0">
            <a:spAutoFit/>
          </a:bodyPr>
          <a:lstStyle/>
          <a:p>
            <a:pPr marL="339725" indent="-339725"/>
            <a:r>
              <a:rPr lang="en-US" dirty="0" smtClean="0"/>
              <a:t>6. </a:t>
            </a:r>
            <a:r>
              <a:rPr lang="en-US" dirty="0"/>
              <a:t>A gray faced </a:t>
            </a:r>
            <a:r>
              <a:rPr lang="en-US" dirty="0" err="1"/>
              <a:t>OOmpa</a:t>
            </a:r>
            <a:r>
              <a:rPr lang="en-US" dirty="0"/>
              <a:t> (homozygous) is married to an orange faced Oompa. They have 8 children</a:t>
            </a:r>
            <a:r>
              <a:rPr lang="en-US" dirty="0" smtClean="0"/>
              <a:t>.</a:t>
            </a:r>
          </a:p>
          <a:p>
            <a:r>
              <a:rPr lang="en-US" dirty="0" smtClean="0"/>
              <a:t>Parents: _____ x _____</a:t>
            </a:r>
            <a:endParaRPr lang="en-US" dirty="0"/>
          </a:p>
          <a:p>
            <a:endParaRPr lang="en-US" dirty="0" smtClean="0"/>
          </a:p>
          <a:p>
            <a:r>
              <a:rPr lang="en-US" dirty="0" smtClean="0"/>
              <a:t>How many have gray faces?</a:t>
            </a:r>
          </a:p>
          <a:p>
            <a:endParaRPr lang="en-US" dirty="0" smtClean="0"/>
          </a:p>
          <a:p>
            <a:endParaRPr lang="en-US" dirty="0"/>
          </a:p>
          <a:p>
            <a:r>
              <a:rPr lang="en-US" dirty="0" smtClean="0"/>
              <a:t>How many have orange faces?</a:t>
            </a:r>
          </a:p>
          <a:p>
            <a:endParaRPr lang="en-US" dirty="0"/>
          </a:p>
          <a:p>
            <a:endParaRPr lang="en-US" dirty="0"/>
          </a:p>
        </p:txBody>
      </p:sp>
    </p:spTree>
    <p:extLst>
      <p:ext uri="{BB962C8B-B14F-4D97-AF65-F5344CB8AC3E}">
        <p14:creationId xmlns:p14="http://schemas.microsoft.com/office/powerpoint/2010/main" val="1137023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B-7</a:t>
            </a:r>
            <a:endParaRPr lang="en-US" sz="5400" b="1" dirty="0">
              <a:latin typeface="Arial Rounded MT Bold" panose="020F0704030504030204" pitchFamily="34" charset="0"/>
            </a:endParaRPr>
          </a:p>
        </p:txBody>
      </p:sp>
      <p:sp>
        <p:nvSpPr>
          <p:cNvPr id="5" name="TextBox 4"/>
          <p:cNvSpPr txBox="1"/>
          <p:nvPr/>
        </p:nvSpPr>
        <p:spPr>
          <a:xfrm>
            <a:off x="152400" y="2157948"/>
            <a:ext cx="4648200" cy="3785652"/>
          </a:xfrm>
          <a:prstGeom prst="rect">
            <a:avLst/>
          </a:prstGeom>
          <a:solidFill>
            <a:srgbClr val="E4BDBA"/>
          </a:solidFill>
        </p:spPr>
        <p:txBody>
          <a:bodyPr wrap="square" rtlCol="0">
            <a:spAutoFit/>
          </a:bodyPr>
          <a:lstStyle/>
          <a:p>
            <a:pPr marL="339725" indent="-339725"/>
            <a:r>
              <a:rPr lang="en-US" dirty="0" smtClean="0"/>
              <a:t>7. </a:t>
            </a:r>
            <a:r>
              <a:rPr lang="en-US" dirty="0"/>
              <a:t>Otis Oompa has an orange face and is married to Ona Oompa who has a gray face. They have 60 Oompa children, 30 of their children have orange faces. </a:t>
            </a:r>
            <a:endParaRPr lang="en-US" dirty="0" smtClean="0"/>
          </a:p>
          <a:p>
            <a:endParaRPr lang="en-US" dirty="0"/>
          </a:p>
          <a:p>
            <a:r>
              <a:rPr lang="en-US" dirty="0" smtClean="0"/>
              <a:t>What </a:t>
            </a:r>
            <a:r>
              <a:rPr lang="en-US" dirty="0"/>
              <a:t>is Ona and Otis genotype? </a:t>
            </a:r>
            <a:endParaRPr lang="en-US" dirty="0" smtClean="0"/>
          </a:p>
          <a:p>
            <a:endParaRPr lang="en-US" dirty="0" smtClean="0"/>
          </a:p>
          <a:p>
            <a:endParaRPr lang="en-US" dirty="0"/>
          </a:p>
        </p:txBody>
      </p:sp>
    </p:spTree>
    <p:extLst>
      <p:ext uri="{BB962C8B-B14F-4D97-AF65-F5344CB8AC3E}">
        <p14:creationId xmlns:p14="http://schemas.microsoft.com/office/powerpoint/2010/main" val="26218766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030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B-8</a:t>
            </a:r>
            <a:endParaRPr lang="en-US" sz="5400" b="1" dirty="0">
              <a:latin typeface="Arial Rounded MT Bold" panose="020F0704030504030204" pitchFamily="34" charset="0"/>
            </a:endParaRPr>
          </a:p>
        </p:txBody>
      </p:sp>
      <p:sp>
        <p:nvSpPr>
          <p:cNvPr id="5" name="TextBox 4"/>
          <p:cNvSpPr txBox="1"/>
          <p:nvPr/>
        </p:nvSpPr>
        <p:spPr>
          <a:xfrm>
            <a:off x="152400" y="1225689"/>
            <a:ext cx="4495800" cy="5386090"/>
          </a:xfrm>
          <a:prstGeom prst="rect">
            <a:avLst/>
          </a:prstGeom>
          <a:solidFill>
            <a:srgbClr val="E4BDBA"/>
          </a:solidFill>
        </p:spPr>
        <p:txBody>
          <a:bodyPr wrap="square" rtlCol="0">
            <a:spAutoFit/>
          </a:bodyPr>
          <a:lstStyle/>
          <a:p>
            <a:pPr marL="339725" lvl="0" indent="-339725"/>
            <a:r>
              <a:rPr lang="en-US" dirty="0" smtClean="0"/>
              <a:t>8. </a:t>
            </a:r>
            <a:r>
              <a:rPr lang="en-US" sz="2000" dirty="0"/>
              <a:t>In Squid people, the allele for light blue skin (B) is dominant over the green (b) allele. Everyone in </a:t>
            </a:r>
            <a:r>
              <a:rPr lang="en-US" sz="2000" dirty="0" err="1"/>
              <a:t>Squidward’s</a:t>
            </a:r>
            <a:r>
              <a:rPr lang="en-US" sz="2000" dirty="0"/>
              <a:t> family has light blue skin. </a:t>
            </a:r>
            <a:r>
              <a:rPr lang="en-US" sz="2000" dirty="0" smtClean="0"/>
              <a:t>What </a:t>
            </a:r>
            <a:r>
              <a:rPr lang="en-US" sz="2000" dirty="0"/>
              <a:t>are the possible offspring outcomes? Would the children still be considered ‘purebred’? Why or why not</a:t>
            </a:r>
            <a:r>
              <a:rPr lang="en-US" sz="2000" dirty="0" smtClean="0"/>
              <a:t>?</a:t>
            </a:r>
          </a:p>
          <a:p>
            <a:endParaRPr lang="en-US" sz="2000" dirty="0" smtClean="0"/>
          </a:p>
          <a:p>
            <a:r>
              <a:rPr lang="en-US" sz="2000" dirty="0" smtClean="0"/>
              <a:t>Parents</a:t>
            </a:r>
            <a:r>
              <a:rPr lang="en-US" sz="2000" dirty="0"/>
              <a:t>: _____ x _____</a:t>
            </a:r>
          </a:p>
          <a:p>
            <a:endParaRPr lang="en-US" sz="2000" dirty="0"/>
          </a:p>
          <a:p>
            <a:r>
              <a:rPr lang="en-US" sz="2000" dirty="0"/>
              <a:t>Genotype: 	_____% BB</a:t>
            </a:r>
          </a:p>
          <a:p>
            <a:r>
              <a:rPr lang="en-US" sz="2000" dirty="0"/>
              <a:t>		_____% Bb</a:t>
            </a:r>
          </a:p>
          <a:p>
            <a:r>
              <a:rPr lang="en-US" sz="2000" dirty="0"/>
              <a:t>		_____% bb</a:t>
            </a:r>
          </a:p>
          <a:p>
            <a:r>
              <a:rPr lang="en-US" sz="2000" dirty="0"/>
              <a:t>Phenotype:	_____% </a:t>
            </a:r>
            <a:r>
              <a:rPr lang="en-US" sz="2000" dirty="0" smtClean="0"/>
              <a:t>blue</a:t>
            </a:r>
            <a:endParaRPr lang="en-US" sz="2000" dirty="0"/>
          </a:p>
          <a:p>
            <a:r>
              <a:rPr lang="en-US" sz="2000" dirty="0"/>
              <a:t>		_____% </a:t>
            </a:r>
            <a:r>
              <a:rPr lang="en-US" sz="2000" dirty="0" smtClean="0"/>
              <a:t>green</a:t>
            </a:r>
            <a:endParaRPr lang="en-US" sz="2000" dirty="0"/>
          </a:p>
          <a:p>
            <a:pPr marL="339725" lvl="0" indent="-339725"/>
            <a:endParaRPr lang="en-US" sz="2000" dirty="0"/>
          </a:p>
        </p:txBody>
      </p:sp>
    </p:spTree>
    <p:extLst>
      <p:ext uri="{BB962C8B-B14F-4D97-AF65-F5344CB8AC3E}">
        <p14:creationId xmlns:p14="http://schemas.microsoft.com/office/powerpoint/2010/main" val="1504384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B-9</a:t>
            </a:r>
            <a:endParaRPr lang="en-US" sz="5400" b="1" dirty="0">
              <a:latin typeface="Arial Rounded MT Bold" panose="020F0704030504030204" pitchFamily="34" charset="0"/>
            </a:endParaRPr>
          </a:p>
        </p:txBody>
      </p:sp>
      <p:sp>
        <p:nvSpPr>
          <p:cNvPr id="5" name="TextBox 4"/>
          <p:cNvSpPr txBox="1"/>
          <p:nvPr/>
        </p:nvSpPr>
        <p:spPr>
          <a:xfrm>
            <a:off x="117049" y="1379606"/>
            <a:ext cx="4648200" cy="5632311"/>
          </a:xfrm>
          <a:prstGeom prst="rect">
            <a:avLst/>
          </a:prstGeom>
          <a:solidFill>
            <a:srgbClr val="E4BDBA"/>
          </a:solidFill>
        </p:spPr>
        <p:txBody>
          <a:bodyPr wrap="square" rtlCol="0">
            <a:spAutoFit/>
          </a:bodyPr>
          <a:lstStyle/>
          <a:p>
            <a:pPr marL="339725" lvl="0" indent="-339725"/>
            <a:r>
              <a:rPr lang="en-US" dirty="0" smtClean="0"/>
              <a:t>9. </a:t>
            </a:r>
            <a:r>
              <a:rPr lang="en-US" dirty="0"/>
              <a:t>In goats, a recessive gene causes the goats to ‘faint’ when they are startled. A farmer breeds two goats </a:t>
            </a:r>
            <a:r>
              <a:rPr lang="en-US" dirty="0" smtClean="0"/>
              <a:t>that </a:t>
            </a:r>
            <a:r>
              <a:rPr lang="en-US" dirty="0"/>
              <a:t>have never </a:t>
            </a:r>
            <a:r>
              <a:rPr lang="en-US" dirty="0" smtClean="0"/>
              <a:t>fainted </a:t>
            </a:r>
            <a:r>
              <a:rPr lang="en-US" dirty="0"/>
              <a:t>and their first offspring faints two days after its birth. </a:t>
            </a:r>
            <a:endParaRPr lang="en-US" dirty="0" smtClean="0"/>
          </a:p>
          <a:p>
            <a:r>
              <a:rPr lang="en-US" dirty="0" smtClean="0"/>
              <a:t>Parents: _____ x _____</a:t>
            </a:r>
            <a:endParaRPr lang="en-US" dirty="0"/>
          </a:p>
          <a:p>
            <a:endParaRPr lang="en-US" dirty="0" smtClean="0"/>
          </a:p>
          <a:p>
            <a:r>
              <a:rPr lang="en-US" dirty="0" smtClean="0"/>
              <a:t>Genotype: 	_____% FF</a:t>
            </a:r>
          </a:p>
          <a:p>
            <a:r>
              <a:rPr lang="en-US" dirty="0"/>
              <a:t>	</a:t>
            </a:r>
            <a:r>
              <a:rPr lang="en-US" dirty="0" smtClean="0"/>
              <a:t>	_____% </a:t>
            </a:r>
            <a:r>
              <a:rPr lang="en-US" dirty="0" err="1" smtClean="0"/>
              <a:t>Ff</a:t>
            </a:r>
            <a:endParaRPr lang="en-US" dirty="0" smtClean="0"/>
          </a:p>
          <a:p>
            <a:r>
              <a:rPr lang="en-US" dirty="0"/>
              <a:t>	</a:t>
            </a:r>
            <a:r>
              <a:rPr lang="en-US" dirty="0" smtClean="0"/>
              <a:t>	_____% </a:t>
            </a:r>
            <a:r>
              <a:rPr lang="en-US" dirty="0" err="1" smtClean="0"/>
              <a:t>ff</a:t>
            </a:r>
            <a:endParaRPr lang="en-US" dirty="0" smtClean="0"/>
          </a:p>
          <a:p>
            <a:r>
              <a:rPr lang="en-US" dirty="0" smtClean="0"/>
              <a:t>Phenotype:	_____% no faint</a:t>
            </a:r>
          </a:p>
          <a:p>
            <a:r>
              <a:rPr lang="en-US" dirty="0"/>
              <a:t>	</a:t>
            </a:r>
            <a:r>
              <a:rPr lang="en-US" dirty="0" smtClean="0"/>
              <a:t>	_____% faint</a:t>
            </a:r>
          </a:p>
          <a:p>
            <a:endParaRPr lang="en-US" dirty="0"/>
          </a:p>
        </p:txBody>
      </p:sp>
    </p:spTree>
    <p:extLst>
      <p:ext uri="{BB962C8B-B14F-4D97-AF65-F5344CB8AC3E}">
        <p14:creationId xmlns:p14="http://schemas.microsoft.com/office/powerpoint/2010/main" val="8545869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Arial Rounded MT Bold" panose="020F0704030504030204" pitchFamily="34" charset="0"/>
              </a:rPr>
              <a:t>DO NOW</a:t>
            </a:r>
            <a:endParaRPr lang="en-US" sz="6000" b="1" dirty="0">
              <a:latin typeface="Arial Rounded MT Bold" panose="020F0704030504030204" pitchFamily="34" charset="0"/>
            </a:endParaRPr>
          </a:p>
        </p:txBody>
      </p:sp>
      <p:sp>
        <p:nvSpPr>
          <p:cNvPr id="3" name="Content Placeholder 2"/>
          <p:cNvSpPr>
            <a:spLocks noGrp="1"/>
          </p:cNvSpPr>
          <p:nvPr>
            <p:ph idx="1"/>
          </p:nvPr>
        </p:nvSpPr>
        <p:spPr>
          <a:solidFill>
            <a:srgbClr val="E4BDBA"/>
          </a:solidFill>
        </p:spPr>
        <p:txBody>
          <a:bodyPr/>
          <a:lstStyle/>
          <a:p>
            <a:r>
              <a:rPr lang="en-US" dirty="0" smtClean="0"/>
              <a:t>Get out notes and worksheet</a:t>
            </a:r>
          </a:p>
          <a:p>
            <a:r>
              <a:rPr lang="en-US" dirty="0" smtClean="0"/>
              <a:t>Let’s go over the rest of Section B.</a:t>
            </a:r>
            <a:endParaRPr lang="en-US" dirty="0"/>
          </a:p>
        </p:txBody>
      </p:sp>
    </p:spTree>
    <p:extLst>
      <p:ext uri="{BB962C8B-B14F-4D97-AF65-F5344CB8AC3E}">
        <p14:creationId xmlns:p14="http://schemas.microsoft.com/office/powerpoint/2010/main" val="36249742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B-10</a:t>
            </a:r>
            <a:endParaRPr lang="en-US" sz="5400" b="1" dirty="0">
              <a:latin typeface="Arial Rounded MT Bold" panose="020F0704030504030204" pitchFamily="34" charset="0"/>
            </a:endParaRPr>
          </a:p>
        </p:txBody>
      </p:sp>
      <p:sp>
        <p:nvSpPr>
          <p:cNvPr id="5" name="TextBox 4"/>
          <p:cNvSpPr txBox="1"/>
          <p:nvPr/>
        </p:nvSpPr>
        <p:spPr>
          <a:xfrm>
            <a:off x="152400" y="1724085"/>
            <a:ext cx="4648200" cy="4893647"/>
          </a:xfrm>
          <a:prstGeom prst="rect">
            <a:avLst/>
          </a:prstGeom>
          <a:solidFill>
            <a:srgbClr val="E4BDBA"/>
          </a:solidFill>
        </p:spPr>
        <p:txBody>
          <a:bodyPr wrap="square" rtlCol="0">
            <a:spAutoFit/>
          </a:bodyPr>
          <a:lstStyle/>
          <a:p>
            <a:pPr marL="339725" lvl="0" indent="-339725"/>
            <a:r>
              <a:rPr lang="en-US" dirty="0" smtClean="0"/>
              <a:t>10. </a:t>
            </a:r>
            <a:r>
              <a:rPr lang="en-US" dirty="0"/>
              <a:t>Two short-haired guinea pigs are mated several times. Out of 100 offspring, 25 of them have long hair. </a:t>
            </a:r>
            <a:endParaRPr lang="en-US" dirty="0" smtClean="0"/>
          </a:p>
          <a:p>
            <a:pPr marL="339725" lvl="0" indent="-339725"/>
            <a:endParaRPr lang="en-US" dirty="0" smtClean="0"/>
          </a:p>
          <a:p>
            <a:r>
              <a:rPr lang="en-US" dirty="0" smtClean="0"/>
              <a:t>Parents: _____ x _____</a:t>
            </a:r>
            <a:endParaRPr lang="en-US" dirty="0"/>
          </a:p>
          <a:p>
            <a:endParaRPr lang="en-US" dirty="0" smtClean="0"/>
          </a:p>
          <a:p>
            <a:r>
              <a:rPr lang="en-US" dirty="0" smtClean="0"/>
              <a:t>Genotype: 	_____% HH</a:t>
            </a:r>
          </a:p>
          <a:p>
            <a:r>
              <a:rPr lang="en-US" dirty="0"/>
              <a:t>	</a:t>
            </a:r>
            <a:r>
              <a:rPr lang="en-US" dirty="0" smtClean="0"/>
              <a:t>	_____% </a:t>
            </a:r>
            <a:r>
              <a:rPr lang="en-US" dirty="0" err="1" smtClean="0"/>
              <a:t>Hh</a:t>
            </a:r>
            <a:endParaRPr lang="en-US" dirty="0" smtClean="0"/>
          </a:p>
          <a:p>
            <a:r>
              <a:rPr lang="en-US" dirty="0"/>
              <a:t>	</a:t>
            </a:r>
            <a:r>
              <a:rPr lang="en-US" dirty="0" smtClean="0"/>
              <a:t>	_____% </a:t>
            </a:r>
            <a:r>
              <a:rPr lang="en-US" dirty="0" err="1" smtClean="0"/>
              <a:t>hh</a:t>
            </a:r>
            <a:endParaRPr lang="en-US" dirty="0" smtClean="0"/>
          </a:p>
          <a:p>
            <a:r>
              <a:rPr lang="en-US" dirty="0" smtClean="0"/>
              <a:t>Phenotype:	_____% short</a:t>
            </a:r>
          </a:p>
          <a:p>
            <a:r>
              <a:rPr lang="en-US" dirty="0"/>
              <a:t>	</a:t>
            </a:r>
            <a:r>
              <a:rPr lang="en-US" dirty="0" smtClean="0"/>
              <a:t>	_____% long</a:t>
            </a:r>
          </a:p>
          <a:p>
            <a:endParaRPr lang="en-US" dirty="0"/>
          </a:p>
        </p:txBody>
      </p:sp>
    </p:spTree>
    <p:extLst>
      <p:ext uri="{BB962C8B-B14F-4D97-AF65-F5344CB8AC3E}">
        <p14:creationId xmlns:p14="http://schemas.microsoft.com/office/powerpoint/2010/main" val="28652285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B-11</a:t>
            </a:r>
            <a:endParaRPr lang="en-US" sz="5400" b="1" dirty="0">
              <a:latin typeface="Arial Rounded MT Bold" panose="020F0704030504030204" pitchFamily="34" charset="0"/>
            </a:endParaRPr>
          </a:p>
        </p:txBody>
      </p:sp>
      <p:sp>
        <p:nvSpPr>
          <p:cNvPr id="5" name="TextBox 4"/>
          <p:cNvSpPr txBox="1"/>
          <p:nvPr/>
        </p:nvSpPr>
        <p:spPr>
          <a:xfrm>
            <a:off x="152400" y="1724085"/>
            <a:ext cx="4648200" cy="4893647"/>
          </a:xfrm>
          <a:prstGeom prst="rect">
            <a:avLst/>
          </a:prstGeom>
          <a:solidFill>
            <a:srgbClr val="E4BDBA"/>
          </a:solidFill>
        </p:spPr>
        <p:txBody>
          <a:bodyPr wrap="square" rtlCol="0">
            <a:spAutoFit/>
          </a:bodyPr>
          <a:lstStyle/>
          <a:p>
            <a:pPr marL="339725" indent="-339725"/>
            <a:r>
              <a:rPr lang="en-US" dirty="0" smtClean="0"/>
              <a:t>11. </a:t>
            </a:r>
            <a:r>
              <a:rPr lang="en-US" dirty="0"/>
              <a:t>A tall plant of unknown genotype is test-crossed. Of the offspring, 869 are dwarf and 912 are tall. </a:t>
            </a:r>
            <a:endParaRPr lang="en-US" dirty="0" smtClean="0"/>
          </a:p>
          <a:p>
            <a:pPr marL="339725" indent="-339725"/>
            <a:endParaRPr lang="en-US" dirty="0" smtClean="0"/>
          </a:p>
          <a:p>
            <a:r>
              <a:rPr lang="en-US" dirty="0" smtClean="0"/>
              <a:t>Parent: _____</a:t>
            </a:r>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4623969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B-12</a:t>
            </a:r>
            <a:endParaRPr lang="en-US" sz="5400" b="1" dirty="0">
              <a:latin typeface="Arial Rounded MT Bold" panose="020F0704030504030204" pitchFamily="34" charset="0"/>
            </a:endParaRPr>
          </a:p>
        </p:txBody>
      </p:sp>
      <p:sp>
        <p:nvSpPr>
          <p:cNvPr id="5" name="TextBox 4"/>
          <p:cNvSpPr txBox="1"/>
          <p:nvPr/>
        </p:nvSpPr>
        <p:spPr>
          <a:xfrm>
            <a:off x="76200" y="1724085"/>
            <a:ext cx="4648200" cy="4893647"/>
          </a:xfrm>
          <a:prstGeom prst="rect">
            <a:avLst/>
          </a:prstGeom>
          <a:solidFill>
            <a:srgbClr val="E4BDBA"/>
          </a:solidFill>
        </p:spPr>
        <p:txBody>
          <a:bodyPr wrap="square" rtlCol="0">
            <a:spAutoFit/>
          </a:bodyPr>
          <a:lstStyle/>
          <a:p>
            <a:pPr marL="339725" indent="-339725"/>
            <a:r>
              <a:rPr lang="en-US" dirty="0" smtClean="0"/>
              <a:t>12. </a:t>
            </a:r>
            <a:r>
              <a:rPr lang="en-US" dirty="0"/>
              <a:t>In humans, tongue rolling is a dominant trait. Those with the recessive condition cannot roll their tongues. Bob can roll his tongue, but his mother could not. He is married to Sally, who cannot roll her tongue. </a:t>
            </a:r>
            <a:endParaRPr lang="en-US" dirty="0" smtClean="0"/>
          </a:p>
          <a:p>
            <a:pPr marL="339725" indent="-339725"/>
            <a:r>
              <a:rPr lang="en-US" dirty="0" smtClean="0"/>
              <a:t>What </a:t>
            </a:r>
            <a:r>
              <a:rPr lang="en-US" dirty="0"/>
              <a:t>is the probability that their first born child will not be able to roll his tongue? __________</a:t>
            </a:r>
          </a:p>
          <a:p>
            <a:pPr marL="339725" lvl="0" indent="-339725"/>
            <a:endParaRPr lang="en-US" dirty="0" smtClean="0"/>
          </a:p>
        </p:txBody>
      </p:sp>
    </p:spTree>
    <p:extLst>
      <p:ext uri="{BB962C8B-B14F-4D97-AF65-F5344CB8AC3E}">
        <p14:creationId xmlns:p14="http://schemas.microsoft.com/office/powerpoint/2010/main" val="36888190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B-13</a:t>
            </a:r>
            <a:endParaRPr lang="en-US" sz="5400" b="1" dirty="0">
              <a:latin typeface="Arial Rounded MT Bold" panose="020F0704030504030204" pitchFamily="34" charset="0"/>
            </a:endParaRPr>
          </a:p>
        </p:txBody>
      </p:sp>
      <p:sp>
        <p:nvSpPr>
          <p:cNvPr id="5" name="TextBox 4"/>
          <p:cNvSpPr txBox="1"/>
          <p:nvPr/>
        </p:nvSpPr>
        <p:spPr>
          <a:xfrm>
            <a:off x="152400" y="1600200"/>
            <a:ext cx="4648200" cy="5262979"/>
          </a:xfrm>
          <a:prstGeom prst="rect">
            <a:avLst/>
          </a:prstGeom>
          <a:solidFill>
            <a:srgbClr val="E4BDBA"/>
          </a:solidFill>
        </p:spPr>
        <p:txBody>
          <a:bodyPr wrap="square" rtlCol="0">
            <a:spAutoFit/>
          </a:bodyPr>
          <a:lstStyle/>
          <a:p>
            <a:pPr marL="339725" lvl="0" indent="-339725"/>
            <a:r>
              <a:rPr lang="en-US" dirty="0" smtClean="0"/>
              <a:t>13. If both parents are heterozygous for both traits, what hare the expected phenotypes of their offspring and in what proportion?</a:t>
            </a:r>
          </a:p>
          <a:p>
            <a:pPr marL="339725" lvl="0" indent="-339725"/>
            <a:endParaRPr lang="en-US" dirty="0" smtClean="0"/>
          </a:p>
          <a:p>
            <a:r>
              <a:rPr lang="en-US" dirty="0" smtClean="0"/>
              <a:t>Parents: _____ x _____</a:t>
            </a:r>
            <a:endParaRPr lang="en-US" dirty="0"/>
          </a:p>
          <a:p>
            <a:endParaRPr lang="en-US" dirty="0" smtClean="0"/>
          </a:p>
          <a:p>
            <a:r>
              <a:rPr lang="en-US" dirty="0" smtClean="0"/>
              <a:t>Genotype: 	_____ HH</a:t>
            </a:r>
          </a:p>
          <a:p>
            <a:r>
              <a:rPr lang="en-US" dirty="0"/>
              <a:t>	</a:t>
            </a:r>
            <a:r>
              <a:rPr lang="en-US" dirty="0" smtClean="0"/>
              <a:t>	_____ </a:t>
            </a:r>
            <a:r>
              <a:rPr lang="en-US" dirty="0" err="1" smtClean="0"/>
              <a:t>Hh</a:t>
            </a:r>
            <a:endParaRPr lang="en-US" dirty="0" smtClean="0"/>
          </a:p>
          <a:p>
            <a:r>
              <a:rPr lang="en-US" dirty="0"/>
              <a:t>	</a:t>
            </a:r>
            <a:r>
              <a:rPr lang="en-US" dirty="0" smtClean="0"/>
              <a:t>	_____ </a:t>
            </a:r>
            <a:r>
              <a:rPr lang="en-US" dirty="0" err="1" smtClean="0"/>
              <a:t>hh</a:t>
            </a:r>
            <a:endParaRPr lang="en-US" dirty="0" smtClean="0"/>
          </a:p>
          <a:p>
            <a:r>
              <a:rPr lang="en-US" dirty="0" smtClean="0"/>
              <a:t>Phenotype:	_____ short</a:t>
            </a:r>
          </a:p>
          <a:p>
            <a:r>
              <a:rPr lang="en-US" dirty="0"/>
              <a:t>	</a:t>
            </a:r>
            <a:r>
              <a:rPr lang="en-US" dirty="0" smtClean="0"/>
              <a:t>	_____ long</a:t>
            </a:r>
          </a:p>
          <a:p>
            <a:endParaRPr lang="en-US" dirty="0"/>
          </a:p>
        </p:txBody>
      </p:sp>
    </p:spTree>
    <p:extLst>
      <p:ext uri="{BB962C8B-B14F-4D97-AF65-F5344CB8AC3E}">
        <p14:creationId xmlns:p14="http://schemas.microsoft.com/office/powerpoint/2010/main" val="4578536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50678" y="2133600"/>
            <a:ext cx="4140922" cy="4124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B-14</a:t>
            </a:r>
            <a:endParaRPr lang="en-US" sz="5400" b="1" dirty="0">
              <a:latin typeface="Arial Rounded MT Bold" panose="020F0704030504030204" pitchFamily="34" charset="0"/>
            </a:endParaRPr>
          </a:p>
        </p:txBody>
      </p:sp>
      <p:sp>
        <p:nvSpPr>
          <p:cNvPr id="5" name="TextBox 4"/>
          <p:cNvSpPr txBox="1"/>
          <p:nvPr/>
        </p:nvSpPr>
        <p:spPr>
          <a:xfrm>
            <a:off x="152400" y="1724085"/>
            <a:ext cx="4648200" cy="4524315"/>
          </a:xfrm>
          <a:prstGeom prst="rect">
            <a:avLst/>
          </a:prstGeom>
          <a:solidFill>
            <a:srgbClr val="E4BDBA"/>
          </a:solidFill>
        </p:spPr>
        <p:txBody>
          <a:bodyPr wrap="square" rtlCol="0">
            <a:spAutoFit/>
          </a:bodyPr>
          <a:lstStyle/>
          <a:p>
            <a:pPr marL="339725" lvl="0" indent="-339725"/>
            <a:r>
              <a:rPr lang="en-US" dirty="0" smtClean="0"/>
              <a:t>14. If out of 100 offspring, 52 have red eyes and 48 have </a:t>
            </a:r>
            <a:r>
              <a:rPr lang="en-US" dirty="0"/>
              <a:t>b</a:t>
            </a:r>
            <a:r>
              <a:rPr lang="en-US" dirty="0" smtClean="0"/>
              <a:t>rown eyes.  What are the probable genotype and phenotype of the parents?</a:t>
            </a:r>
          </a:p>
          <a:p>
            <a:pPr marL="339725" lvl="0" indent="-339725"/>
            <a:endParaRPr lang="en-US" dirty="0" smtClean="0"/>
          </a:p>
          <a:p>
            <a:r>
              <a:rPr lang="en-US" dirty="0" smtClean="0"/>
              <a:t>Parents: _____ x _____</a:t>
            </a:r>
            <a:endParaRPr lang="en-US" dirty="0"/>
          </a:p>
          <a:p>
            <a:endParaRPr lang="en-US" dirty="0" smtClean="0"/>
          </a:p>
          <a:p>
            <a:r>
              <a:rPr lang="en-US" dirty="0" smtClean="0"/>
              <a:t>Genotype: 	_____% BB</a:t>
            </a:r>
          </a:p>
          <a:p>
            <a:r>
              <a:rPr lang="en-US" dirty="0"/>
              <a:t>	</a:t>
            </a:r>
            <a:r>
              <a:rPr lang="en-US" dirty="0" smtClean="0"/>
              <a:t>	_____% Bb</a:t>
            </a:r>
            <a:r>
              <a:rPr lang="en-US" dirty="0"/>
              <a:t>	</a:t>
            </a:r>
            <a:r>
              <a:rPr lang="en-US" dirty="0" smtClean="0"/>
              <a:t>		_____% bb</a:t>
            </a:r>
          </a:p>
          <a:p>
            <a:endParaRPr lang="en-US" dirty="0"/>
          </a:p>
        </p:txBody>
      </p:sp>
    </p:spTree>
    <p:extLst>
      <p:ext uri="{BB962C8B-B14F-4D97-AF65-F5344CB8AC3E}">
        <p14:creationId xmlns:p14="http://schemas.microsoft.com/office/powerpoint/2010/main" val="6447607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233210" y="2514600"/>
            <a:ext cx="3758389" cy="3743325"/>
          </a:xfrm>
          <a:prstGeom prst="rect">
            <a:avLst/>
          </a:prstGeom>
        </p:spPr>
      </p:pic>
      <p:sp>
        <p:nvSpPr>
          <p:cNvPr id="4" name="TextBox 3"/>
          <p:cNvSpPr txBox="1"/>
          <p:nvPr/>
        </p:nvSpPr>
        <p:spPr>
          <a:xfrm>
            <a:off x="914400" y="304800"/>
            <a:ext cx="7772400" cy="923330"/>
          </a:xfrm>
          <a:prstGeom prst="rect">
            <a:avLst/>
          </a:prstGeom>
          <a:noFill/>
        </p:spPr>
        <p:txBody>
          <a:bodyPr wrap="square" rtlCol="0">
            <a:spAutoFit/>
          </a:bodyPr>
          <a:lstStyle/>
          <a:p>
            <a:pPr algn="ctr"/>
            <a:r>
              <a:rPr lang="en-US" sz="5400" b="1" dirty="0" smtClean="0">
                <a:latin typeface="Arial Rounded MT Bold" panose="020F0704030504030204" pitchFamily="34" charset="0"/>
              </a:rPr>
              <a:t>SECTION B-15</a:t>
            </a:r>
            <a:endParaRPr lang="en-US" sz="5400" b="1" dirty="0">
              <a:latin typeface="Arial Rounded MT Bold" panose="020F0704030504030204" pitchFamily="34" charset="0"/>
            </a:endParaRPr>
          </a:p>
        </p:txBody>
      </p:sp>
      <p:sp>
        <p:nvSpPr>
          <p:cNvPr id="5" name="TextBox 4"/>
          <p:cNvSpPr txBox="1"/>
          <p:nvPr/>
        </p:nvSpPr>
        <p:spPr>
          <a:xfrm>
            <a:off x="152400" y="1524000"/>
            <a:ext cx="5080810" cy="5262979"/>
          </a:xfrm>
          <a:prstGeom prst="rect">
            <a:avLst/>
          </a:prstGeom>
          <a:solidFill>
            <a:srgbClr val="E4BDBA"/>
          </a:solidFill>
        </p:spPr>
        <p:txBody>
          <a:bodyPr wrap="square" rtlCol="0">
            <a:spAutoFit/>
          </a:bodyPr>
          <a:lstStyle/>
          <a:p>
            <a:pPr marL="339725" indent="-339725"/>
            <a:r>
              <a:rPr lang="en-US" dirty="0" smtClean="0"/>
              <a:t>15. </a:t>
            </a:r>
            <a:r>
              <a:rPr lang="en-US" dirty="0"/>
              <a:t>A round (R) seed plant is dominant to a wrinkled (r) seed plant. What parental genotypes will produce offspring that are 50% homozygous dominant and 50% heterozygous? </a:t>
            </a:r>
            <a:endParaRPr lang="en-US" dirty="0" smtClean="0"/>
          </a:p>
          <a:p>
            <a:pPr marL="339725" lvl="0" indent="-339725"/>
            <a:endParaRPr lang="en-US" dirty="0" smtClean="0"/>
          </a:p>
          <a:p>
            <a:r>
              <a:rPr lang="en-US" dirty="0" smtClean="0"/>
              <a:t>Parents: _____ x _____</a:t>
            </a:r>
          </a:p>
          <a:p>
            <a:r>
              <a:rPr lang="en-US" dirty="0" smtClean="0"/>
              <a:t>Genotype: 	_____% RR</a:t>
            </a:r>
          </a:p>
          <a:p>
            <a:r>
              <a:rPr lang="en-US" dirty="0"/>
              <a:t>	</a:t>
            </a:r>
            <a:r>
              <a:rPr lang="en-US" dirty="0" smtClean="0"/>
              <a:t>	_____% Rr</a:t>
            </a:r>
          </a:p>
          <a:p>
            <a:r>
              <a:rPr lang="en-US" dirty="0"/>
              <a:t>	</a:t>
            </a:r>
            <a:r>
              <a:rPr lang="en-US" dirty="0" smtClean="0"/>
              <a:t>	_____% </a:t>
            </a:r>
            <a:r>
              <a:rPr lang="en-US" dirty="0" err="1" smtClean="0"/>
              <a:t>rr</a:t>
            </a:r>
            <a:endParaRPr lang="en-US" dirty="0" smtClean="0"/>
          </a:p>
          <a:p>
            <a:r>
              <a:rPr lang="en-US" dirty="0" smtClean="0"/>
              <a:t>Phenotype:	_____% round</a:t>
            </a:r>
          </a:p>
          <a:p>
            <a:r>
              <a:rPr lang="en-US" dirty="0"/>
              <a:t>	</a:t>
            </a:r>
            <a:r>
              <a:rPr lang="en-US" dirty="0" smtClean="0"/>
              <a:t>	_____% wrinkled</a:t>
            </a:r>
          </a:p>
          <a:p>
            <a:endParaRPr lang="en-US" dirty="0"/>
          </a:p>
        </p:txBody>
      </p:sp>
    </p:spTree>
    <p:extLst>
      <p:ext uri="{BB962C8B-B14F-4D97-AF65-F5344CB8AC3E}">
        <p14:creationId xmlns:p14="http://schemas.microsoft.com/office/powerpoint/2010/main" val="420276937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ヒラギノ角ゴ Pro W3" pitchFamily="8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ヒラギノ角ゴ Pro W3" pitchFamily="8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2004:Templates:Presentations:Designs:Blank Presentation</Template>
  <TotalTime>653</TotalTime>
  <Words>764</Words>
  <Application>Microsoft Office PowerPoint</Application>
  <PresentationFormat>On-screen Show (4:3)</PresentationFormat>
  <Paragraphs>166</Paragraphs>
  <Slides>22</Slides>
  <Notes>17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Blank Presentation</vt:lpstr>
      <vt:lpstr>GENETICS AND HEREDITY</vt:lpstr>
      <vt:lpstr>PowerPoint Presentation</vt:lpstr>
      <vt:lpstr>PowerPoint Presentation</vt:lpstr>
      <vt:lpstr>PUNNETT SQUARE</vt:lpstr>
      <vt:lpstr>PowerPoint Presentation</vt:lpstr>
      <vt:lpstr>DO 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NOW</vt:lpstr>
      <vt:lpstr>PowerPoint Presentation</vt:lpstr>
      <vt:lpstr>PowerPoint Presentation</vt:lpstr>
      <vt:lpstr>PowerPoint Presentation</vt:lpstr>
      <vt:lpstr>PowerPoint Presentation</vt:lpstr>
      <vt:lpstr>PowerPoint Presentation</vt:lpstr>
      <vt:lpstr>PowerPoint Presentation</vt:lpstr>
    </vt:vector>
  </TitlesOfParts>
  <Company>Marian Weber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Genetics and Heredity</dc:title>
  <dc:creator>Marian Weber</dc:creator>
  <cp:lastModifiedBy>JCBOE</cp:lastModifiedBy>
  <cp:revision>57</cp:revision>
  <dcterms:created xsi:type="dcterms:W3CDTF">2009-04-16T00:51:05Z</dcterms:created>
  <dcterms:modified xsi:type="dcterms:W3CDTF">2015-12-02T14:02:49Z</dcterms:modified>
</cp:coreProperties>
</file>