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63" r:id="rId1"/>
  </p:sldMasterIdLst>
  <p:notesMasterIdLst>
    <p:notesMasterId r:id="rId37"/>
  </p:notesMasterIdLst>
  <p:sldIdLst>
    <p:sldId id="256" r:id="rId2"/>
    <p:sldId id="390" r:id="rId3"/>
    <p:sldId id="297" r:id="rId4"/>
    <p:sldId id="298" r:id="rId5"/>
    <p:sldId id="348" r:id="rId6"/>
    <p:sldId id="349" r:id="rId7"/>
    <p:sldId id="350" r:id="rId8"/>
    <p:sldId id="412" r:id="rId9"/>
    <p:sldId id="413" r:id="rId10"/>
    <p:sldId id="414" r:id="rId11"/>
    <p:sldId id="415" r:id="rId12"/>
    <p:sldId id="416" r:id="rId13"/>
    <p:sldId id="417" r:id="rId14"/>
    <p:sldId id="418" r:id="rId15"/>
    <p:sldId id="391" r:id="rId16"/>
    <p:sldId id="419" r:id="rId17"/>
    <p:sldId id="392" r:id="rId18"/>
    <p:sldId id="393" r:id="rId19"/>
    <p:sldId id="394" r:id="rId20"/>
    <p:sldId id="395" r:id="rId21"/>
    <p:sldId id="396" r:id="rId22"/>
    <p:sldId id="397" r:id="rId23"/>
    <p:sldId id="398" r:id="rId24"/>
    <p:sldId id="420" r:id="rId25"/>
    <p:sldId id="399" r:id="rId26"/>
    <p:sldId id="421" r:id="rId27"/>
    <p:sldId id="400" r:id="rId28"/>
    <p:sldId id="422" r:id="rId29"/>
    <p:sldId id="401" r:id="rId30"/>
    <p:sldId id="423" r:id="rId31"/>
    <p:sldId id="402" r:id="rId32"/>
    <p:sldId id="424" r:id="rId33"/>
    <p:sldId id="389" r:id="rId34"/>
    <p:sldId id="371" r:id="rId35"/>
    <p:sldId id="374" r:id="rId3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BDBA"/>
    <a:srgbClr val="FF9999"/>
    <a:srgbClr val="FF4B11"/>
    <a:srgbClr val="1E3DFF"/>
    <a:srgbClr val="B2FF34"/>
    <a:srgbClr val="4B32FF"/>
    <a:srgbClr val="FF10C6"/>
    <a:srgbClr val="17FF26"/>
    <a:srgbClr val="B6FF18"/>
    <a:srgbClr val="FF87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9545" autoAdjust="0"/>
    <p:restoredTop sz="90987" autoAdjust="0"/>
  </p:normalViewPr>
  <p:slideViewPr>
    <p:cSldViewPr>
      <p:cViewPr varScale="1">
        <p:scale>
          <a:sx n="63" d="100"/>
          <a:sy n="63" d="100"/>
        </p:scale>
        <p:origin x="-135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0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CECE55-40D6-45B7-801D-77A4B6728A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73472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fld id="{F74F7F6E-ACBF-43D0-B7E6-58126D16FD68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39573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fld id="{BD7BD16A-B197-4BE1-85C6-EC6E608ED4DA}" type="slidenum">
              <a:rPr lang="en-US" altLang="en-US" sz="1200"/>
              <a:pPr/>
              <a:t>35</a:t>
            </a:fld>
            <a:endParaRPr lang="en-US" altLang="en-US" sz="120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95607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F90EC-05E0-4EF7-940B-DBF5346C19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9419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804E5D-EE81-4846-8A67-9A74226174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5421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AACAF-3E7D-4115-8111-521C241D08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2335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5BC56-A6D8-482D-924A-65DEED8E1B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5631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594208-341C-4BFD-8D0F-0B07EA2264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9130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F069D0-44EA-44E0-A2DE-6E79A73CE3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6555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0C361-BE5C-451E-A68D-8C880BC96D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7371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F83C1-AF15-4F1B-B55D-AD4DBB35CA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3090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3409F-CDEE-49BA-9F5E-E526DA645A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5640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E2D8B-E1F9-4A22-B45B-B59DA49389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828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CA3BB-4B00-4346-8D1E-F75AE8DC27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3903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B07E0-691D-4989-95F6-B22950B8A2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4443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3858B0-A57E-473D-95C7-FCFBF28D7F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03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a typeface="+mn-ea"/>
              </a:defRPr>
            </a:lvl1pPr>
          </a:lstStyle>
          <a:p>
            <a:pPr>
              <a:defRPr/>
            </a:pPr>
            <a:fld id="{4F83DACA-F51A-421C-BBEF-5F6E955E79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youtube.com/watch?v=-_UcDhzjOio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thro.com/evo/gen/punexam.html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2286000"/>
            <a:ext cx="7924800" cy="2667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8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GENETICS AND HEREDITY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MENDEL’S LAWS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86000"/>
            <a:ext cx="7772400" cy="4114800"/>
          </a:xfrm>
          <a:solidFill>
            <a:srgbClr val="E4BDBA"/>
          </a:solidFill>
        </p:spPr>
        <p:txBody>
          <a:bodyPr/>
          <a:lstStyle/>
          <a:p>
            <a:r>
              <a:rPr lang="en-US" dirty="0" smtClean="0">
                <a:latin typeface="Arial Rounded MT Bold" panose="020F0704030504030204" pitchFamily="34" charset="0"/>
              </a:rPr>
              <a:t>Law of Dominance</a:t>
            </a:r>
          </a:p>
          <a:p>
            <a:r>
              <a:rPr lang="en-US" dirty="0" smtClean="0">
                <a:latin typeface="Arial Rounded MT Bold" panose="020F0704030504030204" pitchFamily="34" charset="0"/>
              </a:rPr>
              <a:t>Law of Segregation</a:t>
            </a:r>
          </a:p>
          <a:p>
            <a:r>
              <a:rPr lang="en-US" dirty="0" smtClean="0">
                <a:latin typeface="Arial Rounded MT Bold" panose="020F0704030504030204" pitchFamily="34" charset="0"/>
              </a:rPr>
              <a:t>Law of Independent Assortment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7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52400" y="1371600"/>
            <a:ext cx="8839200" cy="1169551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marL="342900" indent="-342900"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000" dirty="0" smtClean="0">
                <a:latin typeface="Arial Rounded MT Bold" panose="020F0704030504030204" pitchFamily="34" charset="0"/>
              </a:rPr>
              <a:t>One trait is covered up by another trait.</a:t>
            </a:r>
          </a:p>
          <a:p>
            <a:pPr marL="342900" indent="-342900"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000" dirty="0" smtClean="0">
                <a:latin typeface="Arial Rounded MT Bold" panose="020F0704030504030204" pitchFamily="34" charset="0"/>
              </a:rPr>
              <a:t>In </a:t>
            </a:r>
            <a:r>
              <a:rPr lang="en-US" altLang="en-US" sz="2000" dirty="0">
                <a:latin typeface="Arial Rounded MT Bold" panose="020F0704030504030204" pitchFamily="34" charset="0"/>
              </a:rPr>
              <a:t>the monohybrid cross (mating of two organisms that differ in only one character), one version disappeared.</a:t>
            </a:r>
            <a:r>
              <a:rPr lang="en-US" altLang="en-US" sz="1800" dirty="0">
                <a:latin typeface="Arial Rounded MT Bold" panose="020F0704030504030204" pitchFamily="34" charset="0"/>
              </a:rPr>
              <a:t> </a:t>
            </a:r>
          </a:p>
        </p:txBody>
      </p:sp>
      <p:pic>
        <p:nvPicPr>
          <p:cNvPr id="23555" name="Picture 3" descr="14-02-PF1F2Hybrids-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800"/>
          <a:stretch>
            <a:fillRect/>
          </a:stretch>
        </p:blipFill>
        <p:spPr bwMode="auto">
          <a:xfrm>
            <a:off x="1552575" y="2662237"/>
            <a:ext cx="6115050" cy="358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66700" y="6324600"/>
            <a:ext cx="8458200" cy="457200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 dirty="0">
                <a:latin typeface="Arial Rounded MT Bold" panose="020F0704030504030204" pitchFamily="34" charset="0"/>
              </a:rPr>
              <a:t>What happens when the F1’s are crossed?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" y="304800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800" b="1" dirty="0" smtClean="0">
                <a:latin typeface="Arial Rounded MT Bold" panose="020F0704030504030204" pitchFamily="34" charset="0"/>
              </a:rPr>
              <a:t>LAW OF DOMINANCE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152400" y="1905000"/>
            <a:ext cx="3048000" cy="4708981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dirty="0">
                <a:latin typeface="Arial Rounded MT Bold" panose="020F0704030504030204" pitchFamily="34" charset="0"/>
              </a:rPr>
              <a:t>The F1 crossed produced the F2 generation and the lost trait appeared with predictable ratios</a:t>
            </a:r>
            <a:r>
              <a:rPr lang="en-US" altLang="en-US" dirty="0" smtClean="0">
                <a:latin typeface="Arial Rounded MT Bold" panose="020F0704030504030204" pitchFamily="34" charset="0"/>
              </a:rPr>
              <a:t>.</a:t>
            </a:r>
            <a:endParaRPr lang="en-US" altLang="en-US" dirty="0">
              <a:latin typeface="Arial Rounded MT Bold" panose="020F0704030504030204" pitchFamily="34" charset="0"/>
            </a:endParaRPr>
          </a:p>
          <a:p>
            <a:pPr marL="457200" indent="-457200"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dirty="0">
                <a:latin typeface="Arial Rounded MT Bold" panose="020F0704030504030204" pitchFamily="34" charset="0"/>
              </a:rPr>
              <a:t>This led to the formulation of the current model of inheritance.   </a:t>
            </a:r>
          </a:p>
        </p:txBody>
      </p:sp>
      <p:pic>
        <p:nvPicPr>
          <p:cNvPr id="24579" name="Picture 3" descr="14-02-PF1F2Hybrids-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8" t="32001" r="8496" b="3200"/>
          <a:stretch>
            <a:fillRect/>
          </a:stretch>
        </p:blipFill>
        <p:spPr bwMode="auto">
          <a:xfrm>
            <a:off x="3200400" y="1981200"/>
            <a:ext cx="5878512" cy="459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304800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800" b="1" dirty="0" smtClean="0">
                <a:latin typeface="Arial Rounded MT Bold" panose="020F0704030504030204" pitchFamily="34" charset="0"/>
              </a:rPr>
              <a:t>LAW OF DOMINANCE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8153"/>
            <a:ext cx="7772400" cy="1143000"/>
          </a:xfrm>
        </p:spPr>
        <p:txBody>
          <a:bodyPr/>
          <a:lstStyle/>
          <a:p>
            <a:r>
              <a:rPr lang="en-US" sz="4800" b="1" dirty="0" smtClean="0">
                <a:latin typeface="Arial Rounded MT Bold" panose="020F0704030504030204" pitchFamily="34" charset="0"/>
              </a:rPr>
              <a:t>LAW OF SEGREGATION</a:t>
            </a:r>
            <a:endParaRPr lang="en-US" sz="48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1143000"/>
          </a:xfrm>
          <a:solidFill>
            <a:srgbClr val="E4BDBA"/>
          </a:solidFill>
        </p:spPr>
        <p:txBody>
          <a:bodyPr/>
          <a:lstStyle/>
          <a:p>
            <a:r>
              <a:rPr lang="en-US" dirty="0" smtClean="0">
                <a:latin typeface="Arial Rounded MT Bold" panose="020F0704030504030204" pitchFamily="34" charset="0"/>
              </a:rPr>
              <a:t>Two alleles separate during gamete formation.</a:t>
            </a:r>
            <a:endParaRPr lang="en-US" dirty="0">
              <a:latin typeface="Arial Rounded MT Bold" panose="020F07040305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775" y="3019610"/>
            <a:ext cx="5457825" cy="376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63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b="1" dirty="0" smtClean="0">
                <a:latin typeface="Arial Rounded MT Bold" panose="020F0704030504030204" pitchFamily="34" charset="0"/>
              </a:rPr>
              <a:t>LAW OF INDEPENDENT ASSORTMENT</a:t>
            </a:r>
            <a:endParaRPr lang="en-US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924800" cy="1219200"/>
          </a:xfrm>
          <a:solidFill>
            <a:srgbClr val="E4BDBA"/>
          </a:solidFill>
        </p:spPr>
        <p:txBody>
          <a:bodyPr/>
          <a:lstStyle/>
          <a:p>
            <a:r>
              <a:rPr lang="en-US" sz="2800" dirty="0" smtClean="0">
                <a:latin typeface="Arial Rounded MT Bold" panose="020F0704030504030204" pitchFamily="34" charset="0"/>
              </a:rPr>
              <a:t>Each pair of alleles segregates independently of other pairs of alleles.</a:t>
            </a:r>
            <a:endParaRPr lang="en-US" sz="2800" dirty="0">
              <a:latin typeface="Arial Rounded MT Bold" panose="020F07040305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3346166"/>
            <a:ext cx="7896225" cy="337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4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LINKAGE GROUPS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5867400" cy="5181600"/>
          </a:xfrm>
          <a:solidFill>
            <a:srgbClr val="E4BDBA"/>
          </a:solidFill>
        </p:spPr>
        <p:txBody>
          <a:bodyPr/>
          <a:lstStyle/>
          <a:p>
            <a:r>
              <a:rPr lang="en-US" sz="2800" dirty="0" smtClean="0">
                <a:latin typeface="Arial Rounded MT Bold" panose="020F0704030504030204" pitchFamily="34" charset="0"/>
              </a:rPr>
              <a:t>In actuality, many genes that are located on the same chromosome so they do not assort independently.  </a:t>
            </a:r>
          </a:p>
          <a:p>
            <a:r>
              <a:rPr lang="en-US" sz="2800" dirty="0" smtClean="0">
                <a:latin typeface="Arial Rounded MT Bold" panose="020F0704030504030204" pitchFamily="34" charset="0"/>
              </a:rPr>
              <a:t>Instead they are inherited together.</a:t>
            </a:r>
          </a:p>
          <a:p>
            <a:r>
              <a:rPr lang="en-US" sz="2800" dirty="0" smtClean="0">
                <a:latin typeface="Arial Rounded MT Bold" panose="020F0704030504030204" pitchFamily="34" charset="0"/>
              </a:rPr>
              <a:t>The closer your loci are, the more likely they are to be inherited together.</a:t>
            </a:r>
          </a:p>
          <a:p>
            <a:r>
              <a:rPr lang="en-US" sz="2800" dirty="0">
                <a:latin typeface="Arial Rounded MT Bold" panose="020F0704030504030204" pitchFamily="34" charset="0"/>
              </a:rPr>
              <a:t> </a:t>
            </a:r>
            <a:r>
              <a:rPr lang="en-US" sz="2800" u="sng" dirty="0">
                <a:latin typeface="Arial Rounded MT Bold" panose="020F0704030504030204" pitchFamily="34" charset="0"/>
                <a:hlinkClick r:id="rId2"/>
              </a:rPr>
              <a:t>Independent assortment/linked genes</a:t>
            </a:r>
            <a:endParaRPr lang="en-US" sz="2800" dirty="0">
              <a:latin typeface="Arial Rounded MT Bold" panose="020F0704030504030204" pitchFamily="34" charset="0"/>
            </a:endParaRPr>
          </a:p>
          <a:p>
            <a:r>
              <a:rPr lang="en-US" sz="2800" dirty="0"/>
              <a:t> </a:t>
            </a:r>
          </a:p>
          <a:p>
            <a:endParaRPr lang="en-US" sz="2800" dirty="0" smtClean="0">
              <a:latin typeface="Arial Rounded MT Bold" panose="020F0704030504030204" pitchFamily="34" charset="0"/>
            </a:endParaRPr>
          </a:p>
        </p:txBody>
      </p:sp>
      <p:pic>
        <p:nvPicPr>
          <p:cNvPr id="4" name="Picture 2" descr="sf10x16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286" y="3276600"/>
            <a:ext cx="2909714" cy="323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 bwMode="auto">
          <a:xfrm>
            <a:off x="6234286" y="3505200"/>
            <a:ext cx="776114" cy="8382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ヒラギノ角ゴ Pro W3" pitchFamily="8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7000" y="1337608"/>
            <a:ext cx="2514600" cy="1569660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These genes are close together and will inherit together.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>
            <a:off x="7010400" y="3048000"/>
            <a:ext cx="304800" cy="457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80272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>
                <a:latin typeface="Arial Rounded MT Bold" panose="020F0704030504030204" pitchFamily="34" charset="0"/>
              </a:rPr>
              <a:t>GENOTYPIC AND PHENOTYPIC RATIOS</a:t>
            </a:r>
            <a:endParaRPr lang="en-US" sz="48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86800" cy="41148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MONOHYBRID CROSSES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 </a:t>
            </a:r>
            <a:r>
              <a:rPr lang="en-US" sz="2400" dirty="0" smtClean="0"/>
              <a:t>First </a:t>
            </a:r>
            <a:r>
              <a:rPr lang="en-US" sz="2400" dirty="0"/>
              <a:t>Cross </a:t>
            </a:r>
            <a:r>
              <a:rPr lang="en-US" sz="2400" dirty="0" smtClean="0"/>
              <a:t>_________________ </a:t>
            </a:r>
            <a:r>
              <a:rPr lang="en-US" sz="2400" dirty="0"/>
              <a:t>x </a:t>
            </a:r>
            <a:r>
              <a:rPr lang="en-US" sz="2400" dirty="0" smtClean="0"/>
              <a:t>__________________</a:t>
            </a:r>
            <a:endParaRPr lang="en-US" sz="2400" dirty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810000"/>
            <a:ext cx="8984836" cy="1847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705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>
                <a:latin typeface="Arial Rounded MT Bold" panose="020F0704030504030204" pitchFamily="34" charset="0"/>
              </a:rPr>
              <a:t>GENOTYPIC AND PHENOTYPIC RATIOS</a:t>
            </a:r>
            <a:endParaRPr lang="en-US" sz="48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86800" cy="41148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MONOHYBRID CROSSES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 </a:t>
            </a:r>
            <a:r>
              <a:rPr lang="en-US" sz="2400" dirty="0" smtClean="0"/>
              <a:t>Second Cross _________________ </a:t>
            </a:r>
            <a:r>
              <a:rPr lang="en-US" sz="2400" dirty="0"/>
              <a:t>x </a:t>
            </a:r>
            <a:r>
              <a:rPr lang="en-US" sz="2400" dirty="0" smtClean="0"/>
              <a:t>__________________</a:t>
            </a:r>
            <a:endParaRPr lang="en-US" sz="2400" dirty="0"/>
          </a:p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79" y="3429000"/>
            <a:ext cx="8450621" cy="18430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398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>
                <a:latin typeface="Arial Rounded MT Bold" panose="020F0704030504030204" pitchFamily="34" charset="0"/>
              </a:rPr>
              <a:t>GENOTYPIC AND PHENOTYPIC RATIOS</a:t>
            </a:r>
            <a:endParaRPr lang="en-US" sz="48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86800" cy="41148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MONOHYBRID CROSSES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 </a:t>
            </a:r>
            <a:r>
              <a:rPr lang="en-US" sz="2400" dirty="0" smtClean="0"/>
              <a:t>Third </a:t>
            </a:r>
            <a:r>
              <a:rPr lang="en-US" sz="2400" dirty="0"/>
              <a:t>Cross </a:t>
            </a:r>
            <a:r>
              <a:rPr lang="en-US" sz="2400" dirty="0" smtClean="0"/>
              <a:t>_________________ </a:t>
            </a:r>
            <a:r>
              <a:rPr lang="en-US" sz="2400" dirty="0"/>
              <a:t>x </a:t>
            </a:r>
            <a:r>
              <a:rPr lang="en-US" sz="2400" dirty="0" smtClean="0"/>
              <a:t>__________________</a:t>
            </a:r>
            <a:endParaRPr lang="en-US" sz="2400" dirty="0"/>
          </a:p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581400"/>
            <a:ext cx="8905269" cy="18145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398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>
                <a:latin typeface="Arial Rounded MT Bold" panose="020F0704030504030204" pitchFamily="34" charset="0"/>
              </a:rPr>
              <a:t>GENOTYPIC AND PHENOTYPIC RATIOS</a:t>
            </a:r>
            <a:endParaRPr lang="en-US" sz="48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86800" cy="41148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MONOHYBRID CROSSES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 </a:t>
            </a:r>
            <a:r>
              <a:rPr lang="en-US" sz="2400" dirty="0" smtClean="0"/>
              <a:t>Fourth Cross _________________ </a:t>
            </a:r>
            <a:r>
              <a:rPr lang="en-US" sz="2400" dirty="0"/>
              <a:t>x </a:t>
            </a:r>
            <a:r>
              <a:rPr lang="en-US" sz="2400" dirty="0" smtClean="0"/>
              <a:t>__________________</a:t>
            </a:r>
            <a:endParaRPr lang="en-US" sz="2400" dirty="0"/>
          </a:p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720215"/>
            <a:ext cx="8844105" cy="17661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398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>
                <a:latin typeface="Arial Rounded MT Bold" panose="020F0704030504030204" pitchFamily="34" charset="0"/>
              </a:rPr>
              <a:t>GENOTYPIC AND PHENOTYPIC RATIOS</a:t>
            </a:r>
            <a:endParaRPr lang="en-US" sz="48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86800" cy="41148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MONOHYBRID CROSSES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 </a:t>
            </a:r>
            <a:r>
              <a:rPr lang="en-US" sz="2400" dirty="0" smtClean="0"/>
              <a:t>Fifth Cross _________________ </a:t>
            </a:r>
            <a:r>
              <a:rPr lang="en-US" sz="2400" dirty="0"/>
              <a:t>x </a:t>
            </a:r>
            <a:r>
              <a:rPr lang="en-US" sz="2400" dirty="0" smtClean="0"/>
              <a:t>__________________</a:t>
            </a:r>
            <a:endParaRPr lang="en-US" sz="2400" dirty="0"/>
          </a:p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42" y="3581400"/>
            <a:ext cx="8660258" cy="18686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398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>
                <a:latin typeface="Arial Rounded MT Bold" panose="020F0704030504030204" pitchFamily="34" charset="0"/>
              </a:rPr>
              <a:t>GENOTYPIC AND PHENOTYPIC RATIOS</a:t>
            </a:r>
            <a:endParaRPr lang="en-US" sz="48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86800" cy="41148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MONOHYBRID CROSSES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 </a:t>
            </a:r>
            <a:r>
              <a:rPr lang="en-US" sz="2400" dirty="0" smtClean="0"/>
              <a:t>Sixth Cross _________________ </a:t>
            </a:r>
            <a:r>
              <a:rPr lang="en-US" sz="2400" dirty="0"/>
              <a:t>x </a:t>
            </a:r>
            <a:r>
              <a:rPr lang="en-US" sz="2400" dirty="0" smtClean="0"/>
              <a:t>__________________</a:t>
            </a:r>
            <a:endParaRPr lang="en-US" sz="2400" dirty="0"/>
          </a:p>
          <a:p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658001"/>
            <a:ext cx="8793837" cy="1795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304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DIHYBRID CROSS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458200" cy="4648200"/>
          </a:xfrm>
          <a:solidFill>
            <a:srgbClr val="E4BDBA"/>
          </a:solidFill>
        </p:spPr>
        <p:txBody>
          <a:bodyPr/>
          <a:lstStyle/>
          <a:p>
            <a:r>
              <a:rPr lang="en-US" b="1" dirty="0"/>
              <a:t>Dihybrid cross</a:t>
            </a:r>
            <a:r>
              <a:rPr lang="en-US" dirty="0"/>
              <a:t> is a </a:t>
            </a:r>
            <a:r>
              <a:rPr lang="en-US" b="1" dirty="0"/>
              <a:t>cross</a:t>
            </a:r>
            <a:r>
              <a:rPr lang="en-US" dirty="0"/>
              <a:t> between two pure lines (varieties, strains) that differ in two observed traits</a:t>
            </a:r>
            <a:r>
              <a:rPr lang="en-US" dirty="0" smtClean="0"/>
              <a:t>.</a:t>
            </a:r>
          </a:p>
          <a:p>
            <a:r>
              <a:rPr lang="en-US" dirty="0"/>
              <a:t>A genetic </a:t>
            </a:r>
            <a:r>
              <a:rPr lang="en-US" b="1" dirty="0"/>
              <a:t>cross</a:t>
            </a:r>
            <a:r>
              <a:rPr lang="en-US" dirty="0"/>
              <a:t> yielding a 9:3:3:1 ratio of offspring</a:t>
            </a:r>
            <a:r>
              <a:rPr lang="en-US" dirty="0" smtClean="0"/>
              <a:t>.</a:t>
            </a:r>
          </a:p>
          <a:p>
            <a:r>
              <a:rPr lang="en-US" dirty="0"/>
              <a:t>In Mendelian sense, between the alleles of both these </a:t>
            </a:r>
            <a:r>
              <a:rPr lang="en-US" dirty="0" smtClean="0"/>
              <a:t>loci, </a:t>
            </a:r>
            <a:r>
              <a:rPr lang="en-US" dirty="0"/>
              <a:t>there is a relationship of complete dominance - recessive</a:t>
            </a:r>
          </a:p>
        </p:txBody>
      </p:sp>
    </p:spTree>
    <p:extLst>
      <p:ext uri="{BB962C8B-B14F-4D97-AF65-F5344CB8AC3E}">
        <p14:creationId xmlns:p14="http://schemas.microsoft.com/office/powerpoint/2010/main" val="345374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DIHYBRID CROSS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458200" cy="46482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A pea plant is heterozygous for both </a:t>
            </a:r>
            <a:r>
              <a:rPr lang="en-US" b="1" dirty="0">
                <a:solidFill>
                  <a:srgbClr val="C00000"/>
                </a:solidFill>
              </a:rPr>
              <a:t>seed shape and seed color.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S is the allele for the dominant, spherical shape characteristic; s is the allele for the recessive, dented shape characteristic. Y is the allele for the dominant, yellow color characteristic; y is the allele for the recessive, green color characteristic. What will be the distribution of these two alleles in this plant's gametes? </a:t>
            </a:r>
          </a:p>
        </p:txBody>
      </p:sp>
    </p:spTree>
    <p:extLst>
      <p:ext uri="{BB962C8B-B14F-4D97-AF65-F5344CB8AC3E}">
        <p14:creationId xmlns:p14="http://schemas.microsoft.com/office/powerpoint/2010/main" val="40167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DIHYBRID CROSS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8458200" cy="41148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Cross: </a:t>
            </a:r>
            <a:r>
              <a:rPr lang="en-US" sz="2400" u="sng" dirty="0" smtClean="0"/>
              <a:t>heterozygous dominant x heterozygous dominant</a:t>
            </a:r>
            <a:endParaRPr lang="en-US" sz="2800" u="sng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048000"/>
            <a:ext cx="5597848" cy="33528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348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DIHYBRID CROSS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3340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FIRST, sort the </a:t>
            </a:r>
            <a:r>
              <a:rPr lang="en-US" dirty="0" err="1" smtClean="0"/>
              <a:t>Ss</a:t>
            </a:r>
            <a:r>
              <a:rPr lang="en-US" dirty="0" smtClean="0"/>
              <a:t> alleles:</a:t>
            </a:r>
          </a:p>
          <a:p>
            <a:r>
              <a:rPr lang="en-US" dirty="0"/>
              <a:t>The gametes from the </a:t>
            </a:r>
            <a:r>
              <a:rPr lang="en-US" dirty="0" err="1"/>
              <a:t>SsYy</a:t>
            </a:r>
            <a:r>
              <a:rPr lang="en-US" dirty="0"/>
              <a:t> parent will receive </a:t>
            </a:r>
            <a:r>
              <a:rPr lang="en-US" dirty="0" smtClean="0"/>
              <a:t>one of the two alleles </a:t>
            </a:r>
            <a:r>
              <a:rPr lang="en-US" dirty="0"/>
              <a:t>Ss. </a:t>
            </a:r>
          </a:p>
          <a:p>
            <a:r>
              <a:rPr lang="en-US" dirty="0"/>
              <a:t>Half will receive the dominant S allele, and half the recessive s allele</a:t>
            </a:r>
            <a:r>
              <a:rPr lang="en-US" dirty="0" smtClean="0"/>
              <a:t>.</a:t>
            </a:r>
          </a:p>
          <a:p>
            <a:r>
              <a:rPr lang="en-US" dirty="0" smtClean="0"/>
              <a:t>SECOND, sort the </a:t>
            </a:r>
            <a:r>
              <a:rPr lang="en-US" dirty="0" err="1" smtClean="0"/>
              <a:t>Yy</a:t>
            </a:r>
            <a:r>
              <a:rPr lang="en-US" dirty="0" smtClean="0"/>
              <a:t> alleles.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876800"/>
            <a:ext cx="3216671" cy="1844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230" y="4876800"/>
            <a:ext cx="3203970" cy="1752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721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DIHYBRID CROSS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458200" cy="51054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Since each Parent produces 4 different combinations of alleles in the gametes, draw a 4 square by 4 square </a:t>
            </a:r>
            <a:r>
              <a:rPr lang="en-US" dirty="0" smtClean="0"/>
              <a:t>Punnett </a:t>
            </a:r>
            <a:r>
              <a:rPr lang="en-US" dirty="0"/>
              <a:t>square.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276600"/>
            <a:ext cx="3200400" cy="3184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055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DIHYBRID CROSS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3810000" cy="46482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List the gametes for Parent 1 along one edge of the </a:t>
            </a:r>
            <a:r>
              <a:rPr lang="en-US" dirty="0" smtClean="0"/>
              <a:t>Punnett </a:t>
            </a:r>
            <a:r>
              <a:rPr lang="en-US" dirty="0"/>
              <a:t>square and </a:t>
            </a:r>
            <a:r>
              <a:rPr lang="en-US" dirty="0" smtClean="0"/>
              <a:t>list </a:t>
            </a:r>
            <a:r>
              <a:rPr lang="en-US" dirty="0"/>
              <a:t>the gametes for Parent 2 along </a:t>
            </a:r>
            <a:r>
              <a:rPr lang="en-US" dirty="0" smtClean="0"/>
              <a:t>the other </a:t>
            </a:r>
            <a:r>
              <a:rPr lang="en-US" dirty="0"/>
              <a:t>edge of the </a:t>
            </a:r>
            <a:r>
              <a:rPr lang="en-US" dirty="0" smtClean="0"/>
              <a:t>Punnett </a:t>
            </a:r>
            <a:r>
              <a:rPr lang="en-US" dirty="0"/>
              <a:t>square.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200" y="2286000"/>
            <a:ext cx="4445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055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DIHYBRID CROSS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200400"/>
            <a:ext cx="2971800" cy="23622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Fill out the squares with the alleles of Parent 1.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209800"/>
            <a:ext cx="4529402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055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DIHYBRID CROSS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667000"/>
            <a:ext cx="3276600" cy="23622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Fill out the squares with the alleles from Parent 2.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752600"/>
            <a:ext cx="5010150" cy="4692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055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DIHYBRID CROSS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458200" cy="46482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The result is the prediction of all possible combinations of genotypes for the offspring of the dihybrid cross, </a:t>
            </a:r>
            <a:r>
              <a:rPr lang="en-US" dirty="0" err="1"/>
              <a:t>SsYy</a:t>
            </a:r>
            <a:r>
              <a:rPr lang="en-US" dirty="0"/>
              <a:t> x </a:t>
            </a:r>
            <a:r>
              <a:rPr lang="en-US" dirty="0" err="1"/>
              <a:t>SsYy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So, what it the breakdown?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55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DIHYBRID CROSS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981200"/>
            <a:ext cx="3962400" cy="46482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There are 9 genotypes for spherical, yellow seeded plants. They are: </a:t>
            </a:r>
          </a:p>
          <a:p>
            <a:pPr marL="228600" indent="0">
              <a:buNone/>
            </a:pPr>
            <a:r>
              <a:rPr lang="en-US" dirty="0"/>
              <a:t>SSYY (1/16)</a:t>
            </a:r>
            <a:br>
              <a:rPr lang="en-US" dirty="0"/>
            </a:br>
            <a:r>
              <a:rPr lang="en-US" dirty="0" err="1"/>
              <a:t>SSYy</a:t>
            </a:r>
            <a:r>
              <a:rPr lang="en-US" dirty="0"/>
              <a:t> (2/16)</a:t>
            </a:r>
            <a:br>
              <a:rPr lang="en-US" dirty="0"/>
            </a:br>
            <a:r>
              <a:rPr lang="en-US" dirty="0" err="1"/>
              <a:t>SsYY</a:t>
            </a:r>
            <a:r>
              <a:rPr lang="en-US" dirty="0"/>
              <a:t> (2/16)</a:t>
            </a:r>
            <a:br>
              <a:rPr lang="en-US" dirty="0"/>
            </a:br>
            <a:r>
              <a:rPr lang="en-US" dirty="0" err="1"/>
              <a:t>SsYy</a:t>
            </a:r>
            <a:r>
              <a:rPr lang="en-US" dirty="0"/>
              <a:t> (4/16)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981200"/>
            <a:ext cx="4800600" cy="4556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674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DIHYBRID CROSS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Possible Genotypes:</a:t>
            </a:r>
          </a:p>
          <a:p>
            <a:r>
              <a:rPr lang="en-US" u="sng" dirty="0"/>
              <a:t> </a:t>
            </a:r>
            <a:r>
              <a:rPr lang="en-US" u="sng" dirty="0" smtClean="0"/>
              <a:t>1 </a:t>
            </a:r>
            <a:r>
              <a:rPr lang="en-US" dirty="0" smtClean="0"/>
              <a:t>    SSYY</a:t>
            </a: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u="sng" dirty="0" smtClean="0"/>
              <a:t> 2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r>
              <a:rPr lang="en-US" u="sng" dirty="0" smtClean="0"/>
              <a:t> 2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r>
              <a:rPr lang="en-US" dirty="0"/>
              <a:t>		</a:t>
            </a:r>
            <a:r>
              <a:rPr lang="en-US" u="sng" dirty="0" smtClean="0"/>
              <a:t> 4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r>
              <a:rPr lang="en-US" dirty="0"/>
              <a:t>_____ </a:t>
            </a:r>
            <a:r>
              <a:rPr lang="en-US" dirty="0" err="1"/>
              <a:t>SSyy</a:t>
            </a:r>
            <a:r>
              <a:rPr lang="en-US" dirty="0"/>
              <a:t>		_____ </a:t>
            </a:r>
            <a:r>
              <a:rPr lang="en-US" dirty="0" err="1"/>
              <a:t>Ssyy</a:t>
            </a:r>
            <a:endParaRPr lang="en-US" dirty="0"/>
          </a:p>
          <a:p>
            <a:r>
              <a:rPr lang="en-US" dirty="0"/>
              <a:t>_____ </a:t>
            </a:r>
            <a:r>
              <a:rPr lang="en-US" dirty="0" err="1"/>
              <a:t>ssYY</a:t>
            </a:r>
            <a:r>
              <a:rPr lang="en-US" dirty="0"/>
              <a:t>		_____ </a:t>
            </a:r>
            <a:r>
              <a:rPr lang="en-US" dirty="0" err="1"/>
              <a:t>ssYy</a:t>
            </a:r>
            <a:endParaRPr lang="en-US" dirty="0"/>
          </a:p>
          <a:p>
            <a:r>
              <a:rPr lang="en-US" dirty="0"/>
              <a:t>_____ </a:t>
            </a:r>
            <a:r>
              <a:rPr lang="en-US" dirty="0" err="1"/>
              <a:t>ssyy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96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DIHYBRID CROSS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4419600" cy="5181600"/>
          </a:xfrm>
          <a:solidFill>
            <a:srgbClr val="E4BDBA"/>
          </a:solidFill>
        </p:spPr>
        <p:txBody>
          <a:bodyPr/>
          <a:lstStyle/>
          <a:p>
            <a:r>
              <a:rPr lang="en-US" dirty="0"/>
              <a:t>Two recessive alleles result in green seeded plants. </a:t>
            </a:r>
          </a:p>
          <a:p>
            <a:r>
              <a:rPr lang="en-US" dirty="0"/>
              <a:t>There are 2 genotypes for spherical, green seeded plants. They are: </a:t>
            </a:r>
          </a:p>
          <a:p>
            <a:pPr marL="457200" indent="0">
              <a:buNone/>
            </a:pPr>
            <a:r>
              <a:rPr lang="en-US" dirty="0" err="1"/>
              <a:t>SSyy</a:t>
            </a:r>
            <a:r>
              <a:rPr lang="en-US" dirty="0"/>
              <a:t> (1/16) </a:t>
            </a:r>
            <a:br>
              <a:rPr lang="en-US" dirty="0"/>
            </a:br>
            <a:r>
              <a:rPr lang="en-US" dirty="0" err="1"/>
              <a:t>Ssyy</a:t>
            </a:r>
            <a:r>
              <a:rPr lang="en-US" dirty="0"/>
              <a:t> (2/16)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689" y="1981200"/>
            <a:ext cx="4360011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674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DIHYBRID CROSS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Possible Genotypes:</a:t>
            </a:r>
          </a:p>
          <a:p>
            <a:r>
              <a:rPr lang="en-US" u="sng" dirty="0"/>
              <a:t> </a:t>
            </a:r>
            <a:r>
              <a:rPr lang="en-US" u="sng" dirty="0" smtClean="0"/>
              <a:t>1 </a:t>
            </a:r>
            <a:r>
              <a:rPr lang="en-US" dirty="0" smtClean="0"/>
              <a:t>    SSYY</a:t>
            </a: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u="sng" dirty="0" smtClean="0"/>
              <a:t> 2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r>
              <a:rPr lang="en-US" u="sng" dirty="0" smtClean="0"/>
              <a:t> 2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r>
              <a:rPr lang="en-US" dirty="0"/>
              <a:t>		</a:t>
            </a:r>
            <a:r>
              <a:rPr lang="en-US" u="sng" dirty="0" smtClean="0"/>
              <a:t> 4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r>
              <a:rPr lang="en-US" u="sng" dirty="0" smtClean="0"/>
              <a:t> 1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r>
              <a:rPr lang="en-US" dirty="0"/>
              <a:t>		</a:t>
            </a:r>
            <a:r>
              <a:rPr lang="en-US" u="sng" dirty="0" smtClean="0"/>
              <a:t> 2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r>
              <a:rPr lang="en-US" dirty="0"/>
              <a:t>_____ </a:t>
            </a:r>
            <a:r>
              <a:rPr lang="en-US" dirty="0" err="1"/>
              <a:t>ssYY</a:t>
            </a:r>
            <a:r>
              <a:rPr lang="en-US" dirty="0"/>
              <a:t>		_____ </a:t>
            </a:r>
            <a:r>
              <a:rPr lang="en-US" dirty="0" err="1"/>
              <a:t>ssYy</a:t>
            </a:r>
            <a:endParaRPr lang="en-US" dirty="0"/>
          </a:p>
          <a:p>
            <a:r>
              <a:rPr lang="en-US" dirty="0"/>
              <a:t>_____ </a:t>
            </a:r>
            <a:r>
              <a:rPr lang="en-US" dirty="0" err="1"/>
              <a:t>ssyy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59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DIHYBRID CROSS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905000"/>
            <a:ext cx="4953000" cy="4648200"/>
          </a:xfrm>
          <a:solidFill>
            <a:srgbClr val="E4BDBA"/>
          </a:solidFill>
        </p:spPr>
        <p:txBody>
          <a:bodyPr/>
          <a:lstStyle/>
          <a:p>
            <a:r>
              <a:rPr lang="en-US" dirty="0"/>
              <a:t>Two recessive s alleles result in dented seeded plants. </a:t>
            </a:r>
          </a:p>
          <a:p>
            <a:r>
              <a:rPr lang="en-US" dirty="0"/>
              <a:t>There are 2 genotypes for dented, yellow seeded plants. They are: </a:t>
            </a:r>
          </a:p>
          <a:p>
            <a:pPr marL="396875" indent="-396875">
              <a:buNone/>
            </a:pPr>
            <a:r>
              <a:rPr lang="en-US" dirty="0" smtClean="0"/>
              <a:t>	</a:t>
            </a:r>
            <a:r>
              <a:rPr lang="en-US" dirty="0" err="1" smtClean="0"/>
              <a:t>ssYY</a:t>
            </a:r>
            <a:r>
              <a:rPr lang="en-US" dirty="0" smtClean="0"/>
              <a:t> </a:t>
            </a:r>
            <a:r>
              <a:rPr lang="en-US" dirty="0"/>
              <a:t>(1/16) </a:t>
            </a:r>
            <a:br>
              <a:rPr lang="en-US" dirty="0"/>
            </a:br>
            <a:r>
              <a:rPr lang="en-US" dirty="0" err="1"/>
              <a:t>ssYy</a:t>
            </a:r>
            <a:r>
              <a:rPr lang="en-US" dirty="0"/>
              <a:t> (2/16)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761" y="2317433"/>
            <a:ext cx="3994994" cy="370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674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DIHYBRID CROSS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Possible Genotypes:</a:t>
            </a:r>
          </a:p>
          <a:p>
            <a:r>
              <a:rPr lang="en-US" u="sng" dirty="0"/>
              <a:t> </a:t>
            </a:r>
            <a:r>
              <a:rPr lang="en-US" u="sng" dirty="0" smtClean="0"/>
              <a:t>1 </a:t>
            </a:r>
            <a:r>
              <a:rPr lang="en-US" dirty="0" smtClean="0"/>
              <a:t>    SSYY</a:t>
            </a: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u="sng" dirty="0" smtClean="0"/>
              <a:t> 2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r>
              <a:rPr lang="en-US" u="sng" dirty="0" smtClean="0"/>
              <a:t> 2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r>
              <a:rPr lang="en-US" dirty="0"/>
              <a:t>		</a:t>
            </a:r>
            <a:r>
              <a:rPr lang="en-US" u="sng" dirty="0" smtClean="0"/>
              <a:t> 4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r>
              <a:rPr lang="en-US" u="sng" dirty="0" smtClean="0"/>
              <a:t> 1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r>
              <a:rPr lang="en-US" dirty="0"/>
              <a:t>		</a:t>
            </a:r>
            <a:r>
              <a:rPr lang="en-US" u="sng" dirty="0" smtClean="0"/>
              <a:t> 2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r>
              <a:rPr lang="en-US" u="sng" dirty="0" smtClean="0"/>
              <a:t> 1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r>
              <a:rPr lang="en-US" dirty="0"/>
              <a:t>		</a:t>
            </a:r>
            <a:r>
              <a:rPr lang="en-US" u="sng" dirty="0" smtClean="0"/>
              <a:t> 2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r>
              <a:rPr lang="en-US" dirty="0"/>
              <a:t>_____ </a:t>
            </a:r>
            <a:r>
              <a:rPr lang="en-US" dirty="0" err="1"/>
              <a:t>ssyy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40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DIHYBRID CROSS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4343400" cy="4648200"/>
          </a:xfrm>
          <a:solidFill>
            <a:srgbClr val="E4BDBA"/>
          </a:solidFill>
        </p:spPr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ssyy</a:t>
            </a:r>
            <a:r>
              <a:rPr lang="en-US" dirty="0"/>
              <a:t> plant would be recessive for both traits. </a:t>
            </a:r>
          </a:p>
          <a:p>
            <a:r>
              <a:rPr lang="en-US" dirty="0"/>
              <a:t>There is only 1 genotypes for dented, green seeded plants. It is: 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ssyy</a:t>
            </a:r>
            <a:r>
              <a:rPr lang="en-US" dirty="0" smtClean="0"/>
              <a:t> </a:t>
            </a:r>
            <a:r>
              <a:rPr lang="en-US" dirty="0"/>
              <a:t>(1/16)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2209800"/>
            <a:ext cx="428625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674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DIHYBRID CROSS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Possible Genotypes:</a:t>
            </a:r>
          </a:p>
          <a:p>
            <a:pPr marL="0" indent="0">
              <a:buNone/>
            </a:pPr>
            <a:r>
              <a:rPr lang="en-US" u="sng" dirty="0"/>
              <a:t> </a:t>
            </a:r>
            <a:r>
              <a:rPr lang="en-US" u="sng" dirty="0" smtClean="0"/>
              <a:t>1 </a:t>
            </a:r>
            <a:r>
              <a:rPr lang="en-US" dirty="0" smtClean="0"/>
              <a:t>    SSYY</a:t>
            </a: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u="sng" dirty="0" smtClean="0"/>
              <a:t> 2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pPr marL="0" indent="0">
              <a:buNone/>
            </a:pPr>
            <a:r>
              <a:rPr lang="en-US" u="sng" dirty="0" smtClean="0"/>
              <a:t> 2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r>
              <a:rPr lang="en-US" dirty="0"/>
              <a:t>		</a:t>
            </a:r>
            <a:r>
              <a:rPr lang="en-US" u="sng" dirty="0" smtClean="0"/>
              <a:t> 4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pPr marL="0" indent="0">
              <a:buNone/>
            </a:pPr>
            <a:r>
              <a:rPr lang="en-US" u="sng" dirty="0" smtClean="0"/>
              <a:t> 1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r>
              <a:rPr lang="en-US" dirty="0"/>
              <a:t>		</a:t>
            </a:r>
            <a:r>
              <a:rPr lang="en-US" u="sng" dirty="0" smtClean="0"/>
              <a:t> 2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pPr marL="0" indent="0">
              <a:buNone/>
            </a:pPr>
            <a:r>
              <a:rPr lang="en-US" u="sng" dirty="0" smtClean="0"/>
              <a:t> 1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r>
              <a:rPr lang="en-US" dirty="0"/>
              <a:t>		</a:t>
            </a:r>
            <a:r>
              <a:rPr lang="en-US" u="sng" dirty="0" smtClean="0"/>
              <a:t> 2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pPr marL="0" indent="0">
              <a:buNone/>
            </a:pPr>
            <a:r>
              <a:rPr lang="en-US" u="sng" dirty="0" smtClean="0"/>
              <a:t> 1 </a:t>
            </a:r>
            <a:r>
              <a:rPr lang="en-US" dirty="0" smtClean="0"/>
              <a:t>    </a:t>
            </a:r>
            <a:r>
              <a:rPr lang="en-US" dirty="0" err="1" smtClean="0"/>
              <a:t>ssyy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44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"/>
            <a:ext cx="7772400" cy="1143000"/>
          </a:xfrm>
        </p:spPr>
        <p:txBody>
          <a:bodyPr/>
          <a:lstStyle/>
          <a:p>
            <a:r>
              <a:rPr lang="en-US" sz="6000" b="1" dirty="0" smtClean="0">
                <a:latin typeface="Arial Rounded MT Bold" panose="020F0704030504030204" pitchFamily="34" charset="0"/>
              </a:rPr>
              <a:t>DIHYBRID CROSS</a:t>
            </a:r>
            <a:endParaRPr lang="en-US" sz="60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77532"/>
            <a:ext cx="2743200" cy="40386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A phenotypic ratio of 9:3:3:1 is predicted for the offspring of a </a:t>
            </a:r>
            <a:r>
              <a:rPr lang="en-US" dirty="0" err="1"/>
              <a:t>SsYy</a:t>
            </a:r>
            <a:r>
              <a:rPr lang="en-US" dirty="0"/>
              <a:t> x </a:t>
            </a:r>
            <a:r>
              <a:rPr lang="en-US" dirty="0" err="1"/>
              <a:t>SsYy</a:t>
            </a:r>
            <a:r>
              <a:rPr lang="en-US" dirty="0"/>
              <a:t> dihybrid cross.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507" y="1192865"/>
            <a:ext cx="5671893" cy="520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310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Arial Rounded MT Bold" panose="020F0704030504030204" pitchFamily="34" charset="0"/>
              </a:rPr>
              <a:t>DIHYBRID CROSS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Phenotypes:</a:t>
            </a:r>
          </a:p>
          <a:p>
            <a:pPr marL="0" indent="0">
              <a:buNone/>
            </a:pPr>
            <a:r>
              <a:rPr lang="en-US" u="sng" dirty="0" smtClean="0"/>
              <a:t> 9 </a:t>
            </a:r>
            <a:r>
              <a:rPr lang="en-US" dirty="0" smtClean="0"/>
              <a:t>  </a:t>
            </a:r>
            <a:r>
              <a:rPr lang="en-US" dirty="0"/>
              <a:t>round, </a:t>
            </a:r>
            <a:r>
              <a:rPr lang="en-US" dirty="0" smtClean="0"/>
              <a:t>yellow</a:t>
            </a:r>
          </a:p>
          <a:p>
            <a:pPr marL="0" indent="0">
              <a:buNone/>
            </a:pPr>
            <a:r>
              <a:rPr lang="en-US" u="sng" dirty="0" smtClean="0"/>
              <a:t> 3 </a:t>
            </a:r>
            <a:r>
              <a:rPr lang="en-US" dirty="0" smtClean="0"/>
              <a:t>  wrinkled</a:t>
            </a:r>
            <a:r>
              <a:rPr lang="en-US" dirty="0"/>
              <a:t>, green</a:t>
            </a:r>
          </a:p>
          <a:p>
            <a:pPr marL="0" indent="0">
              <a:buNone/>
            </a:pPr>
            <a:r>
              <a:rPr lang="en-US" u="sng" dirty="0"/>
              <a:t> 3 </a:t>
            </a:r>
            <a:r>
              <a:rPr lang="en-US" dirty="0" smtClean="0"/>
              <a:t>  round</a:t>
            </a:r>
            <a:r>
              <a:rPr lang="en-US" dirty="0"/>
              <a:t>, green	</a:t>
            </a:r>
            <a:endParaRPr lang="en-US" dirty="0" smtClean="0"/>
          </a:p>
          <a:p>
            <a:pPr marL="0" indent="0">
              <a:buNone/>
            </a:pPr>
            <a:r>
              <a:rPr lang="en-US" u="sng" dirty="0"/>
              <a:t> </a:t>
            </a:r>
            <a:r>
              <a:rPr lang="en-US" u="sng" dirty="0" smtClean="0"/>
              <a:t>1 </a:t>
            </a:r>
            <a:r>
              <a:rPr lang="en-US" dirty="0" smtClean="0"/>
              <a:t>  wrinkled</a:t>
            </a:r>
            <a:r>
              <a:rPr lang="en-US" dirty="0"/>
              <a:t>, yellow		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ratio</a:t>
            </a:r>
            <a:r>
              <a:rPr lang="en-US" dirty="0"/>
              <a:t>: </a:t>
            </a:r>
            <a:r>
              <a:rPr lang="en-US" u="sng" dirty="0" smtClean="0"/>
              <a:t>9 : 3 : 3 : 1</a:t>
            </a:r>
            <a:endParaRPr lang="en-US" u="sng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849" y="2057400"/>
            <a:ext cx="1731395" cy="192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233262"/>
            <a:ext cx="1776044" cy="1873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057400"/>
            <a:ext cx="1776413" cy="192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1" y="4255364"/>
            <a:ext cx="1734878" cy="185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262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47428"/>
            <a:ext cx="8763000" cy="621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776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>
                <a:latin typeface="Arial Rounded MT Bold" panose="020F0704030504030204" pitchFamily="34" charset="0"/>
              </a:rPr>
              <a:t>DIHYBRID CROSS</a:t>
            </a:r>
            <a:endParaRPr lang="en-US" sz="6000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724400"/>
          </a:xfrm>
          <a:solidFill>
            <a:srgbClr val="E4BDBA"/>
          </a:solidFill>
        </p:spPr>
        <p:txBody>
          <a:bodyPr/>
          <a:lstStyle/>
          <a:p>
            <a:pPr marL="0" lvl="0" indent="0">
              <a:buNone/>
            </a:pPr>
            <a:r>
              <a:rPr lang="en-US" dirty="0" smtClean="0">
                <a:hlinkClick r:id="rId2"/>
              </a:rPr>
              <a:t>Dihybrid Cross</a:t>
            </a:r>
            <a:endParaRPr lang="en-US" dirty="0" smtClean="0"/>
          </a:p>
          <a:p>
            <a:pPr marL="0" lvl="0" indent="0">
              <a:buNone/>
            </a:pPr>
            <a:r>
              <a:rPr lang="en-US" dirty="0" smtClean="0"/>
              <a:t>C-1 In guinea </a:t>
            </a:r>
            <a:r>
              <a:rPr lang="en-US" dirty="0"/>
              <a:t>pigs, short hair is dominant to long hair and black eyes are dominant to red eyes. A male guinea pig that is homozygous dominant for both traits is crossed with a female who has long hair and red eyes. </a:t>
            </a:r>
          </a:p>
          <a:p>
            <a:pPr marL="0" indent="0" algn="ctr">
              <a:buNone/>
            </a:pPr>
            <a:r>
              <a:rPr lang="en-US" dirty="0"/>
              <a:t>Parents: _____ x _____</a:t>
            </a:r>
          </a:p>
          <a:p>
            <a:pPr marL="0" lvl="0" indent="0">
              <a:buNone/>
            </a:pPr>
            <a:endParaRPr lang="en-US" dirty="0" smtClean="0"/>
          </a:p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16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6356" y="4191000"/>
            <a:ext cx="2075243" cy="20669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304800"/>
            <a:ext cx="777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atin typeface="Arial Rounded MT Bold" panose="020F0704030504030204" pitchFamily="34" charset="0"/>
              </a:rPr>
              <a:t>SECTION C-1</a:t>
            </a:r>
            <a:endParaRPr lang="en-US" sz="5400" b="1" dirty="0">
              <a:latin typeface="Arial Rounded MT Bold" panose="020F07040305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9831" y="1565641"/>
            <a:ext cx="4648200" cy="5262979"/>
          </a:xfrm>
          <a:prstGeom prst="rect">
            <a:avLst/>
          </a:prstGeom>
          <a:solidFill>
            <a:srgbClr val="E4BDBA"/>
          </a:solidFill>
        </p:spPr>
        <p:txBody>
          <a:bodyPr wrap="square" rtlCol="0">
            <a:spAutoFit/>
          </a:bodyPr>
          <a:lstStyle/>
          <a:p>
            <a:pPr marL="339725" lvl="0" indent="-339725"/>
            <a:endParaRPr lang="en-US" dirty="0" smtClean="0"/>
          </a:p>
          <a:p>
            <a:r>
              <a:rPr lang="en-US" dirty="0" smtClean="0"/>
              <a:t>Parents: ________ x ________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6357" y="2280403"/>
            <a:ext cx="2075243" cy="19867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4267200"/>
            <a:ext cx="2075243" cy="19907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2280403"/>
            <a:ext cx="2075243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9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"/>
      </a:majorFont>
      <a:minorFont>
        <a:latin typeface="Arial"/>
        <a:ea typeface="Osak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ヒラギノ角ゴ Pro W3" pitchFamily="8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2004:Templates:Presentations:Designs:Blank Presentation</Template>
  <TotalTime>765</TotalTime>
  <Words>737</Words>
  <Application>Microsoft Office PowerPoint</Application>
  <PresentationFormat>On-screen Show (4:3)</PresentationFormat>
  <Paragraphs>138</Paragraphs>
  <Slides>35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Blank Presentation</vt:lpstr>
      <vt:lpstr>GENETICS AND HEREDITY</vt:lpstr>
      <vt:lpstr>MENDEL’S LAWS</vt:lpstr>
      <vt:lpstr>PowerPoint Presentation</vt:lpstr>
      <vt:lpstr>PowerPoint Presentation</vt:lpstr>
      <vt:lpstr>LAW OF SEGREGATION</vt:lpstr>
      <vt:lpstr>LAW OF INDEPENDENT ASSORTMENT</vt:lpstr>
      <vt:lpstr>LINKAGE GROUPS</vt:lpstr>
      <vt:lpstr>GENOTYPIC AND PHENOTYPIC RATIOS</vt:lpstr>
      <vt:lpstr>GENOTYPIC AND PHENOTYPIC RATIOS</vt:lpstr>
      <vt:lpstr>GENOTYPIC AND PHENOTYPIC RATIOS</vt:lpstr>
      <vt:lpstr>GENOTYPIC AND PHENOTYPIC RATIOS</vt:lpstr>
      <vt:lpstr>GENOTYPIC AND PHENOTYPIC RATIOS</vt:lpstr>
      <vt:lpstr>GENOTYPIC AND PHENOTYPIC RATIOS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DIHYBRID CROSS</vt:lpstr>
      <vt:lpstr>PowerPoint Presentation</vt:lpstr>
      <vt:lpstr>DIHYBRID CROSS</vt:lpstr>
      <vt:lpstr>PowerPoint Presentation</vt:lpstr>
    </vt:vector>
  </TitlesOfParts>
  <Company>Marian Weber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Genetics and Heredity</dc:title>
  <dc:creator>Marian Weber</dc:creator>
  <cp:lastModifiedBy>JCBOE</cp:lastModifiedBy>
  <cp:revision>60</cp:revision>
  <dcterms:created xsi:type="dcterms:W3CDTF">2009-04-16T00:51:05Z</dcterms:created>
  <dcterms:modified xsi:type="dcterms:W3CDTF">2015-12-02T14:30:05Z</dcterms:modified>
</cp:coreProperties>
</file>