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19"/>
  </p:notesMasterIdLst>
  <p:sldIdLst>
    <p:sldId id="256" r:id="rId2"/>
    <p:sldId id="388" r:id="rId3"/>
    <p:sldId id="386" r:id="rId4"/>
    <p:sldId id="387" r:id="rId5"/>
    <p:sldId id="305" r:id="rId6"/>
    <p:sldId id="403" r:id="rId7"/>
    <p:sldId id="425" r:id="rId8"/>
    <p:sldId id="426" r:id="rId9"/>
    <p:sldId id="428" r:id="rId10"/>
    <p:sldId id="427" r:id="rId11"/>
    <p:sldId id="404" r:id="rId12"/>
    <p:sldId id="405" r:id="rId13"/>
    <p:sldId id="406" r:id="rId14"/>
    <p:sldId id="408" r:id="rId15"/>
    <p:sldId id="409" r:id="rId16"/>
    <p:sldId id="410" r:id="rId17"/>
    <p:sldId id="411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E4BDBA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63" d="100"/>
          <a:sy n="6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PATTERNS OF INHERITANCE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810000"/>
          </a:xfrm>
          <a:solidFill>
            <a:srgbClr val="E4BDBA"/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Codominance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Incomplete Dominance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Sex-Linked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Multiple Alleles</a:t>
            </a: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0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latin typeface="Arial Rounded MT Bold" panose="020F0704030504030204" pitchFamily="34" charset="0"/>
              </a:rPr>
              <a:t>CO-DOMINANCE</a:t>
            </a:r>
            <a:endParaRPr lang="en-US" sz="60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r>
              <a:rPr lang="en-US" dirty="0"/>
              <a:t>Co-” means “together”.</a:t>
            </a:r>
          </a:p>
          <a:p>
            <a:r>
              <a:rPr lang="en-US" dirty="0" smtClean="0"/>
              <a:t>the </a:t>
            </a:r>
            <a:r>
              <a:rPr lang="en-US" dirty="0"/>
              <a:t>"recessive" &amp; "dominant" traits appear </a:t>
            </a:r>
            <a:r>
              <a:rPr lang="en-US" u="sng" dirty="0"/>
              <a:t>together</a:t>
            </a:r>
            <a:r>
              <a:rPr lang="en-US" dirty="0"/>
              <a:t> in the phenotype of hybrid organisms.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They are NOT blended but both appear.</a:t>
            </a:r>
          </a:p>
          <a:p>
            <a:r>
              <a:rPr lang="en-US" b="1" dirty="0" smtClean="0"/>
              <a:t>Both </a:t>
            </a:r>
            <a:r>
              <a:rPr lang="en-US" b="1" dirty="0"/>
              <a:t>alleles are expressed</a:t>
            </a:r>
            <a:r>
              <a:rPr lang="en-US" dirty="0"/>
              <a:t> in the heterozygote!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8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latin typeface="Arial Rounded MT Bold" panose="020F0704030504030204" pitchFamily="34" charset="0"/>
              </a:rPr>
              <a:t>CO-DOMINANCE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876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</a:t>
            </a:r>
            <a:endParaRPr lang="en-US" dirty="0" smtClean="0"/>
          </a:p>
          <a:p>
            <a:r>
              <a:rPr lang="en-US" dirty="0" smtClean="0"/>
              <a:t>Red </a:t>
            </a:r>
            <a:r>
              <a:rPr lang="en-US" dirty="0"/>
              <a:t>cows crossed with white </a:t>
            </a:r>
            <a:r>
              <a:rPr lang="en-US" dirty="0" smtClean="0"/>
              <a:t>cows will </a:t>
            </a:r>
            <a:r>
              <a:rPr lang="en-US" dirty="0"/>
              <a:t>generate roan cows. Roan refers to cows that have red coats with white blotches.</a:t>
            </a:r>
          </a:p>
          <a:p>
            <a:r>
              <a:rPr lang="en-US" dirty="0"/>
              <a:t>RR = red, WW = white, </a:t>
            </a:r>
            <a:r>
              <a:rPr lang="en-US" dirty="0" smtClean="0"/>
              <a:t>                      </a:t>
            </a:r>
            <a:r>
              <a:rPr lang="en-US" b="1" dirty="0" smtClean="0"/>
              <a:t>RW </a:t>
            </a:r>
            <a:r>
              <a:rPr lang="en-US" b="1" dirty="0"/>
              <a:t>= red &amp; white (roan</a:t>
            </a:r>
            <a:r>
              <a:rPr lang="en-US" b="1" dirty="0" smtClean="0"/>
              <a:t>)</a:t>
            </a:r>
          </a:p>
          <a:p>
            <a:endParaRPr lang="en-US" b="1" dirty="0"/>
          </a:p>
          <a:p>
            <a:r>
              <a:rPr lang="en-US" b="1" dirty="0" smtClean="0"/>
              <a:t>Section D #1-3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rw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309962"/>
            <a:ext cx="8763000" cy="286232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cross between organisms with two different phenotypes produces offspring with a 3</a:t>
            </a:r>
            <a:r>
              <a:rPr lang="en-US" baseline="30000" dirty="0"/>
              <a:t>rd</a:t>
            </a:r>
            <a:r>
              <a:rPr lang="en-US" dirty="0"/>
              <a:t> phenotype that is a </a:t>
            </a:r>
            <a:r>
              <a:rPr lang="en-US" b="1" dirty="0"/>
              <a:t>blending</a:t>
            </a:r>
            <a:r>
              <a:rPr lang="en-US" dirty="0"/>
              <a:t> of the parental traits. </a:t>
            </a:r>
            <a:endParaRPr lang="en-US" dirty="0" smtClean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Neither </a:t>
            </a:r>
            <a:r>
              <a:rPr lang="en-US" dirty="0"/>
              <a:t>allele is dominant</a:t>
            </a:r>
            <a:r>
              <a:rPr lang="en-US" dirty="0" smtClean="0"/>
              <a:t>.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b="1" dirty="0"/>
              <a:t>A </a:t>
            </a:r>
            <a:r>
              <a:rPr lang="en-US" altLang="en-US" b="1" dirty="0" smtClean="0"/>
              <a:t>BLENDING!</a:t>
            </a:r>
            <a:endParaRPr lang="en-US" altLang="en-US" b="1" dirty="0"/>
          </a:p>
          <a:p>
            <a:pPr eaLnBrk="1" hangingPunct="1">
              <a:spcBef>
                <a:spcPct val="50000"/>
              </a:spcBef>
            </a:pPr>
            <a:endParaRPr lang="en-US" dirty="0"/>
          </a:p>
        </p:txBody>
      </p:sp>
      <p:pic>
        <p:nvPicPr>
          <p:cNvPr id="31747" name="Picture 3" descr="Figure 10-9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2800"/>
            <a:ext cx="5181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4800" dirty="0" smtClean="0">
                <a:latin typeface="Arial Rounded MT Bold" panose="020F0704030504030204" pitchFamily="34" charset="0"/>
              </a:rPr>
              <a:t>INCOMPLETE DOMINANCE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309962"/>
            <a:ext cx="4953000" cy="5509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r>
              <a:rPr lang="en-US" sz="3200" dirty="0"/>
              <a:t>Example: In snapdragons, flower color can be red, pink, or white. The heterozygous condition results in pink flowers.</a:t>
            </a:r>
          </a:p>
          <a:p>
            <a:endParaRPr lang="en-US" sz="3200" dirty="0" smtClean="0"/>
          </a:p>
          <a:p>
            <a:r>
              <a:rPr lang="en-US" sz="3200" dirty="0" smtClean="0"/>
              <a:t>RR </a:t>
            </a:r>
            <a:r>
              <a:rPr lang="en-US" sz="3200" dirty="0"/>
              <a:t>= </a:t>
            </a:r>
            <a:r>
              <a:rPr lang="en-US" sz="3200" dirty="0" smtClean="0"/>
              <a:t>red</a:t>
            </a:r>
          </a:p>
          <a:p>
            <a:r>
              <a:rPr lang="en-US" sz="3200" b="1" dirty="0"/>
              <a:t>RW = pink</a:t>
            </a:r>
            <a:endParaRPr lang="en-US" sz="3200" dirty="0"/>
          </a:p>
          <a:p>
            <a:r>
              <a:rPr lang="en-US" sz="3200" dirty="0" smtClean="0"/>
              <a:t>WW </a:t>
            </a:r>
            <a:r>
              <a:rPr lang="en-US" sz="3200" dirty="0"/>
              <a:t>= </a:t>
            </a:r>
            <a:r>
              <a:rPr lang="en-US" sz="3200" dirty="0" smtClean="0"/>
              <a:t>white</a:t>
            </a:r>
          </a:p>
          <a:p>
            <a:endParaRPr lang="en-US" sz="3200" dirty="0"/>
          </a:p>
          <a:p>
            <a:r>
              <a:rPr lang="en-US" sz="3200" b="1" dirty="0" smtClean="0"/>
              <a:t>Section D #4-6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4800" dirty="0" smtClean="0">
                <a:latin typeface="Arial Rounded MT Bold" panose="020F0704030504030204" pitchFamily="34" charset="0"/>
              </a:rPr>
              <a:t>INCOMPLETE DOMINANCE</a:t>
            </a:r>
            <a:endParaRPr lang="en-US" sz="4800" dirty="0"/>
          </a:p>
        </p:txBody>
      </p:sp>
      <p:pic>
        <p:nvPicPr>
          <p:cNvPr id="12290" name="Picture 2" descr="rw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81200"/>
            <a:ext cx="3413125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1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Rounded MT Bold" panose="020F0704030504030204" pitchFamily="34" charset="0"/>
              </a:rPr>
              <a:t>CO-DOMINANCE VERSUS INCOMPLETE DOMINANCE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/>
              <a:t>The trick is to </a:t>
            </a:r>
            <a:r>
              <a:rPr lang="en-US" sz="2800" i="1" dirty="0"/>
              <a:t>recognize</a:t>
            </a:r>
            <a:r>
              <a:rPr lang="en-US" sz="2800" dirty="0"/>
              <a:t> when you are dealing with a question involving incomplete </a:t>
            </a:r>
            <a:r>
              <a:rPr lang="en-US" sz="2800" dirty="0" smtClean="0"/>
              <a:t>dominance or co-dominance.</a:t>
            </a:r>
          </a:p>
          <a:p>
            <a:r>
              <a:rPr lang="en-US" sz="2800" dirty="0" smtClean="0"/>
              <a:t>Ask yourself a few questions.</a:t>
            </a:r>
            <a:r>
              <a:rPr lang="en-US" sz="2800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Rounded MT Bold" panose="020F0704030504030204" pitchFamily="34" charset="0"/>
              </a:rPr>
              <a:t>CO-DOMINANCE VERSUS INCOMPLETE DOMINANCE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495800"/>
          </a:xfrm>
          <a:solidFill>
            <a:srgbClr val="E4BDBA"/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Are the offspring showing a third phenotype?  In other words, </a:t>
            </a:r>
            <a:r>
              <a:rPr lang="en-US" dirty="0"/>
              <a:t>The parents each have one, and the offspring are different from the parents.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Is it a blending of the traits? </a:t>
            </a:r>
            <a:r>
              <a:rPr lang="en-US" b="1" dirty="0" smtClean="0">
                <a:solidFill>
                  <a:srgbClr val="FF0000"/>
                </a:solidFill>
              </a:rPr>
              <a:t>incomplete dominance</a:t>
            </a:r>
          </a:p>
          <a:p>
            <a:pPr marL="514350" indent="-514350">
              <a:buAutoNum type="arabicPeriod"/>
            </a:pPr>
            <a:r>
              <a:rPr lang="en-US" dirty="0" smtClean="0"/>
              <a:t>or are both traits showing equally?                    </a:t>
            </a:r>
            <a:r>
              <a:rPr lang="en-US" b="1" dirty="0" smtClean="0">
                <a:solidFill>
                  <a:srgbClr val="FF0000"/>
                </a:solidFill>
              </a:rPr>
              <a:t>co-dominance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4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536442"/>
            <a:ext cx="8915400" cy="483209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If a gene is found only on the X chromosome and not the Y chromosome, it is said to be a </a:t>
            </a:r>
            <a:r>
              <a:rPr lang="en-US" sz="2800" b="1" dirty="0"/>
              <a:t>sex-linked trait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Because </a:t>
            </a:r>
            <a:r>
              <a:rPr lang="en-US" sz="2800" dirty="0"/>
              <a:t>the gene controlling the trait is located on the sex chromosome, sex linkage is linked to the gender of the individual.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944" y="4191000"/>
            <a:ext cx="4702256" cy="2512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191000"/>
            <a:ext cx="3984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Usually such genes are found on the X chromosome. The Y chromosome is thus missing such </a:t>
            </a:r>
            <a:r>
              <a:rPr lang="en-US" dirty="0" smtClean="0"/>
              <a:t>genes.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536442"/>
            <a:ext cx="8915400" cy="4031873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The </a:t>
            </a:r>
            <a:r>
              <a:rPr lang="en-US" sz="2800" dirty="0"/>
              <a:t>result is that females will have two copies of the sex-linked gene while males will only have one copy of this gene.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If </a:t>
            </a:r>
            <a:r>
              <a:rPr lang="en-US" sz="2800" dirty="0"/>
              <a:t>the gene is recessive, then males only need one such recessive gene to have a sex-linked trait rather than the customary two recessive genes for traits that are not sex-linked. 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This </a:t>
            </a:r>
            <a:r>
              <a:rPr lang="en-US" sz="2800" dirty="0"/>
              <a:t>is why males exhibit some traits more frequently than females.</a:t>
            </a:r>
            <a:endParaRPr lang="en-US" sz="28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517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2175570"/>
            <a:ext cx="4724399" cy="3046988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smtClean="0"/>
              <a:t>In </a:t>
            </a:r>
            <a:r>
              <a:rPr lang="en-US" sz="3200" dirty="0"/>
              <a:t>humans, </a:t>
            </a:r>
            <a:r>
              <a:rPr lang="en-US" sz="3200" dirty="0" smtClean="0"/>
              <a:t>male patterned </a:t>
            </a:r>
            <a:r>
              <a:rPr lang="en-US" sz="3200" dirty="0"/>
              <a:t>baldness, hemophilia, </a:t>
            </a:r>
            <a:r>
              <a:rPr lang="en-US" sz="3200" dirty="0" smtClean="0"/>
              <a:t>Duchenne Muscular Dystrophy, </a:t>
            </a:r>
            <a:r>
              <a:rPr lang="en-US" sz="3200" dirty="0"/>
              <a:t>and color blindness are sex-linked traits.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127" y="1981200"/>
            <a:ext cx="3484873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2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14338" name="il_fi" descr="c11_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1066800"/>
            <a:ext cx="8366760" cy="567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5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166962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sz="6000" dirty="0" smtClean="0">
                <a:latin typeface="Arial Rounded MT Bold" panose="020F0704030504030204" pitchFamily="34" charset="0"/>
              </a:rPr>
              <a:t>SEX-LINKED</a:t>
            </a:r>
            <a:endParaRPr lang="en-US" sz="60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132613"/>
            <a:ext cx="4419600" cy="569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3172346"/>
            <a:ext cx="1981200" cy="830997"/>
          </a:xfrm>
          <a:prstGeom prst="rect">
            <a:avLst/>
          </a:prstGeom>
          <a:solidFill>
            <a:srgbClr val="E4BDBA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Section D #7-12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5523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839200" cy="2743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/>
              <a:t>Sex-Linked Disorders in Humans</a:t>
            </a:r>
            <a:r>
              <a:rPr lang="en-US" altLang="en-US" sz="2000" b="1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Duchenne muscular dystrophy</a:t>
            </a:r>
            <a:r>
              <a:rPr lang="en-US" altLang="en-US" sz="2000" dirty="0"/>
              <a:t>, affects about one out of every 3,500 males born in the United States. People with Duchenne muscular dystrophy rarely live past their early 20s. The disease is characterized by a progressive weakening of the muscles and loss of coordination. Researchers have traced the disorder to the absence of a key muscle protein called dystrophin and have tracked the gene for this protein to a specific locus on the X chromosome. </a:t>
            </a:r>
          </a:p>
        </p:txBody>
      </p:sp>
      <p:pic>
        <p:nvPicPr>
          <p:cNvPr id="44035" name="Picture 3" descr="posture chan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32113"/>
            <a:ext cx="3276600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28600" y="5789613"/>
            <a:ext cx="3276600" cy="915987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Posture changes during progression of Duchenne muscular dystrophy.</a:t>
            </a:r>
          </a:p>
        </p:txBody>
      </p:sp>
      <p:pic>
        <p:nvPicPr>
          <p:cNvPr id="44037" name="Picture 5" descr="d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3048000"/>
            <a:ext cx="22002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3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emophilia"/>
          <p:cNvPicPr>
            <a:picLocks noChangeAspect="1" noChangeArrowheads="1"/>
          </p:cNvPicPr>
          <p:nvPr/>
        </p:nvPicPr>
        <p:blipFill>
          <a:blip r:embed="rId2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534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70167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Hemophilia is a sex-linked recessive trait</a:t>
            </a:r>
            <a:r>
              <a:rPr lang="en-US" altLang="en-US" sz="2000" dirty="0"/>
              <a:t> defined by the absence of one or more of the proteins required for blood clotting. </a:t>
            </a:r>
          </a:p>
        </p:txBody>
      </p:sp>
    </p:spTree>
    <p:extLst>
      <p:ext uri="{BB962C8B-B14F-4D97-AF65-F5344CB8AC3E}">
        <p14:creationId xmlns:p14="http://schemas.microsoft.com/office/powerpoint/2010/main" val="1005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olorb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486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1219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/>
              <a:t>Color Blindness In Humans: An X-Linked Trait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/>
              <a:t>Numbers That You Should See If You Are In One Of The Following</a:t>
            </a:r>
            <a:br>
              <a:rPr lang="en-US" altLang="en-US" sz="2000" b="1" dirty="0"/>
            </a:br>
            <a:r>
              <a:rPr lang="en-US" altLang="en-US" sz="2000" b="1" dirty="0"/>
              <a:t>Four Categories: [Some Letter Choices Show No Visible Numbers]</a:t>
            </a:r>
            <a:r>
              <a:rPr lang="en-US" altLang="en-US" sz="2000" dirty="0"/>
              <a:t> 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5486400" y="1736725"/>
            <a:ext cx="3657600" cy="3847207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	</a:t>
            </a:r>
            <a:r>
              <a:rPr lang="en-US" altLang="en-US" b="1" u="sng" dirty="0"/>
              <a:t>Sex-Linked Traits: 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2000" b="1" dirty="0"/>
              <a:t>Normal Color Vision:</a:t>
            </a:r>
            <a:br>
              <a:rPr lang="en-US" altLang="en-US" sz="2000" b="1" dirty="0"/>
            </a:br>
            <a:r>
              <a:rPr lang="en-US" altLang="en-US" sz="2000" b="1" dirty="0"/>
              <a:t> A: 29,  B: 45,  C: --,  D: 26</a:t>
            </a:r>
            <a:r>
              <a:rPr lang="en-US" altLang="en-US" sz="2000" dirty="0"/>
              <a:t> </a:t>
            </a:r>
            <a:r>
              <a:rPr lang="en-US" altLang="en-US" sz="2000" b="1" dirty="0"/>
              <a:t> 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2000" b="1" dirty="0"/>
              <a:t> Red-Green Color-Blind:</a:t>
            </a:r>
            <a:br>
              <a:rPr lang="en-US" altLang="en-US" sz="2000" b="1" dirty="0"/>
            </a:br>
            <a:r>
              <a:rPr lang="en-US" altLang="en-US" sz="2000" b="1" dirty="0"/>
              <a:t> A: 70,  B: --,  C: 5,  D: --</a:t>
            </a:r>
            <a:r>
              <a:rPr lang="en-US" altLang="en-US" sz="2000" dirty="0"/>
              <a:t> </a:t>
            </a:r>
            <a:r>
              <a:rPr lang="en-US" altLang="en-US" sz="2000" b="1" dirty="0"/>
              <a:t> 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2000" b="1" dirty="0"/>
              <a:t>Red Color-blind:</a:t>
            </a:r>
            <a:br>
              <a:rPr lang="en-US" altLang="en-US" sz="2000" b="1" dirty="0"/>
            </a:br>
            <a:r>
              <a:rPr lang="en-US" altLang="en-US" sz="2000" b="1" dirty="0"/>
              <a:t> A: 70,  B: --,  C: 5,  D: 6</a:t>
            </a:r>
            <a:r>
              <a:rPr lang="en-US" altLang="en-US" sz="2000" dirty="0"/>
              <a:t> </a:t>
            </a:r>
            <a:r>
              <a:rPr lang="en-US" altLang="en-US" sz="2000" b="1" dirty="0"/>
              <a:t> 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2000" b="1" dirty="0"/>
              <a:t>Green Color-Blind:</a:t>
            </a:r>
            <a:br>
              <a:rPr lang="en-US" altLang="en-US" sz="2000" b="1" dirty="0"/>
            </a:br>
            <a:r>
              <a:rPr lang="en-US" altLang="en-US" sz="2000" b="1" dirty="0"/>
              <a:t> A: 70,  B: --,  C: 5,  D: 2</a:t>
            </a:r>
            <a:r>
              <a:rPr lang="en-US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04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52400" y="0"/>
            <a:ext cx="8839200" cy="22860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/>
              <a:t>Pattern Baldness In Humans: A Sex Influenced Trait</a:t>
            </a:r>
            <a:r>
              <a:rPr lang="en-US" altLang="en-US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Baldness is an autosomal trait and is apparently influenced by sex hormones after people reach 30 years of age or older.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In men the gene is dominant, while in women it is recessive. A man needs only one allele (B) for the baldness trait to be expressed, while a bald woman must be homozygous for the trait (BB). </a:t>
            </a:r>
          </a:p>
        </p:txBody>
      </p:sp>
      <p:pic>
        <p:nvPicPr>
          <p:cNvPr id="47107" name="Picture 3" descr="320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00300"/>
            <a:ext cx="3981450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baldn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62200"/>
            <a:ext cx="48006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28600" y="5943600"/>
            <a:ext cx="8763000" cy="822325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What are the probabilities for the children for a bald man and woman with no history of baldness in the family?</a:t>
            </a:r>
          </a:p>
        </p:txBody>
      </p:sp>
    </p:spTree>
    <p:extLst>
      <p:ext uri="{BB962C8B-B14F-4D97-AF65-F5344CB8AC3E}">
        <p14:creationId xmlns:p14="http://schemas.microsoft.com/office/powerpoint/2010/main" val="301665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1001</TotalTime>
  <Words>601</Words>
  <Application>Microsoft Office PowerPoint</Application>
  <PresentationFormat>On-screen Show (4:3)</PresentationFormat>
  <Paragraphs>69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GENETICS AND HEREDITY</vt:lpstr>
      <vt:lpstr>PATTERNS OF INHERITANCE</vt:lpstr>
      <vt:lpstr>CO-DOMINANCE</vt:lpstr>
      <vt:lpstr>CO-DOMINANCE</vt:lpstr>
      <vt:lpstr>PowerPoint Presentation</vt:lpstr>
      <vt:lpstr>PowerPoint Presentation</vt:lpstr>
      <vt:lpstr>CO-DOMINANCE VERSUS INCOMPLETE DOMINANCE</vt:lpstr>
      <vt:lpstr>CO-DOMINANCE VERSUS INCOMPLETE DOMINANCE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81</cp:revision>
  <dcterms:created xsi:type="dcterms:W3CDTF">2009-04-16T00:51:05Z</dcterms:created>
  <dcterms:modified xsi:type="dcterms:W3CDTF">2015-12-09T12:37:14Z</dcterms:modified>
</cp:coreProperties>
</file>