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3" r:id="rId1"/>
  </p:sldMasterIdLst>
  <p:notesMasterIdLst>
    <p:notesMasterId r:id="rId12"/>
  </p:notesMasterIdLst>
  <p:sldIdLst>
    <p:sldId id="256" r:id="rId2"/>
    <p:sldId id="388" r:id="rId3"/>
    <p:sldId id="450" r:id="rId4"/>
    <p:sldId id="451" r:id="rId5"/>
    <p:sldId id="457" r:id="rId6"/>
    <p:sldId id="458" r:id="rId7"/>
    <p:sldId id="459" r:id="rId8"/>
    <p:sldId id="452" r:id="rId9"/>
    <p:sldId id="453" r:id="rId10"/>
    <p:sldId id="454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E4BDBA"/>
    <a:srgbClr val="FF4B11"/>
    <a:srgbClr val="1E3DFF"/>
    <a:srgbClr val="B2FF34"/>
    <a:srgbClr val="4B32FF"/>
    <a:srgbClr val="FF10C6"/>
    <a:srgbClr val="17FF26"/>
    <a:srgbClr val="B6FF18"/>
    <a:srgbClr val="FF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45" autoAdjust="0"/>
    <p:restoredTop sz="90987" autoAdjust="0"/>
  </p:normalViewPr>
  <p:slideViewPr>
    <p:cSldViewPr>
      <p:cViewPr varScale="1">
        <p:scale>
          <a:sx n="59" d="100"/>
          <a:sy n="59" d="100"/>
        </p:scale>
        <p:origin x="-144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CECE55-40D6-45B7-801D-77A4B6728A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4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F74F7F6E-ACBF-43D0-B7E6-58126D16FD68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9573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F90EC-05E0-4EF7-940B-DBF5346C1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1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4E5D-EE81-4846-8A67-9A7422617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42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ACAF-3E7D-4115-8111-521C241D0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33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BC56-A6D8-482D-924A-65DEED8E1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3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4208-341C-4BFD-8D0F-0B07EA226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069D0-44EA-44E0-A2DE-6E79A73CE3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5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C361-BE5C-451E-A68D-8C880BC96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7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3C1-AF15-4F1B-B55D-AD4DBB35C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0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409F-CDEE-49BA-9F5E-E526DA645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64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2D8B-E1F9-4A22-B45B-B59DA4938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2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3BB-4B00-4346-8D1E-F75AE8DC27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90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B07E0-691D-4989-95F6-B22950B8A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44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58B0-A57E-473D-95C7-FCFBF28D7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+mn-ea"/>
              </a:defRPr>
            </a:lvl1pPr>
          </a:lstStyle>
          <a:p>
            <a:pPr>
              <a:defRPr/>
            </a:pPr>
            <a:fld id="{4F83DACA-F51A-421C-BBEF-5F6E955E7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6000"/>
            <a:ext cx="7924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8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GENETICS AND HEREDITY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PATTERNS OF INHERITANCE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3810000"/>
          </a:xfrm>
          <a:solidFill>
            <a:srgbClr val="E4BDBA"/>
          </a:solidFill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Codominance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Incomplete Dominance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Sex-Linked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Multiple Alleles</a:t>
            </a: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30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REMINDER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ALLELE</a:t>
            </a:r>
          </a:p>
          <a:p>
            <a:r>
              <a:rPr lang="en-US" dirty="0" smtClean="0"/>
              <a:t>(</a:t>
            </a:r>
            <a:r>
              <a:rPr lang="en-US" i="1" dirty="0"/>
              <a:t>n)</a:t>
            </a:r>
            <a:r>
              <a:rPr lang="en-US" dirty="0"/>
              <a:t> a form of a gene which codes for one </a:t>
            </a:r>
            <a:r>
              <a:rPr lang="en-US" dirty="0" smtClean="0"/>
              <a:t>possible </a:t>
            </a:r>
            <a:r>
              <a:rPr lang="en-US" dirty="0"/>
              <a:t>outcome of a </a:t>
            </a:r>
            <a:r>
              <a:rPr lang="en-US" dirty="0" smtClean="0"/>
              <a:t>phenotype.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71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Arial Rounded MT Bold" panose="020F0704030504030204" pitchFamily="34" charset="0"/>
              </a:rPr>
              <a:t>BACKGROUND/REVIEW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7244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When the gene for one trait exists as only two alleles </a:t>
            </a:r>
            <a:r>
              <a:rPr lang="en-US" sz="2800" dirty="0" smtClean="0"/>
              <a:t>and </a:t>
            </a:r>
            <a:r>
              <a:rPr lang="en-US" sz="2800" dirty="0"/>
              <a:t>the alleles play according to Mendel's Law of Dominance, there are 3 possible genotypes (combination of alleles) &amp; 2 possible phenotypes (the dominant one or the recessive one). </a:t>
            </a:r>
            <a:endParaRPr lang="en-US" sz="2800" dirty="0" smtClean="0"/>
          </a:p>
          <a:p>
            <a:r>
              <a:rPr lang="en-US" sz="2800" u="sng" dirty="0"/>
              <a:t>GENOTYPES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Homozygous Dominant (YY) </a:t>
            </a:r>
            <a:br>
              <a:rPr lang="en-US" sz="2800" dirty="0"/>
            </a:br>
            <a:r>
              <a:rPr lang="en-US" sz="2800" dirty="0"/>
              <a:t>Heterozygous (</a:t>
            </a:r>
            <a:r>
              <a:rPr lang="en-US" sz="2800" dirty="0" err="1"/>
              <a:t>Yy</a:t>
            </a:r>
            <a:r>
              <a:rPr lang="en-US" sz="2800" dirty="0"/>
              <a:t>) </a:t>
            </a:r>
            <a:br>
              <a:rPr lang="en-US" sz="2800" dirty="0"/>
            </a:br>
            <a:r>
              <a:rPr lang="en-US" sz="2800" dirty="0"/>
              <a:t>Homozygous Recessive (</a:t>
            </a:r>
            <a:r>
              <a:rPr lang="en-US" sz="2800" dirty="0" err="1"/>
              <a:t>yy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0199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800" dirty="0" smtClean="0">
                <a:latin typeface="Arial Rounded MT Bold" panose="020F0704030504030204" pitchFamily="34" charset="0"/>
              </a:rPr>
              <a:t>BACKGROUND/REVIEW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05800" cy="50292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If there are only two alleles involved in determining the phenotype of a certain trait, but there are </a:t>
            </a:r>
            <a:r>
              <a:rPr lang="en-US" sz="2800" i="1" dirty="0"/>
              <a:t>three</a:t>
            </a:r>
            <a:r>
              <a:rPr lang="en-US" sz="2800" dirty="0"/>
              <a:t> possible phenotypes, then the inheritance of the trait illustrates either incomplete dominance or codominance. </a:t>
            </a:r>
            <a:endParaRPr lang="en-US" sz="2800" dirty="0" smtClean="0"/>
          </a:p>
          <a:p>
            <a:r>
              <a:rPr lang="en-US" sz="2800" dirty="0"/>
              <a:t>In these situations a heterozygous (hybrid) genotype produces a 3rd phenotype that is either a blend of the other two phenotypes (incomplete dominance) or a mixing of the other phenotypes with both appearing at the same time (codominance). </a:t>
            </a:r>
          </a:p>
        </p:txBody>
      </p:sp>
    </p:spTree>
    <p:extLst>
      <p:ext uri="{BB962C8B-B14F-4D97-AF65-F5344CB8AC3E}">
        <p14:creationId xmlns:p14="http://schemas.microsoft.com/office/powerpoint/2010/main" val="422969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MULTIPLE ALLELES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47244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I</a:t>
            </a:r>
            <a:r>
              <a:rPr lang="en-US" sz="2800" dirty="0" smtClean="0"/>
              <a:t>f </a:t>
            </a:r>
            <a:r>
              <a:rPr lang="en-US" sz="2800" dirty="0"/>
              <a:t>there are </a:t>
            </a:r>
            <a:r>
              <a:rPr lang="en-US" sz="2800" i="1" dirty="0" smtClean="0"/>
              <a:t>FOUR </a:t>
            </a:r>
            <a:r>
              <a:rPr lang="en-US" sz="2800" dirty="0" smtClean="0"/>
              <a:t>or </a:t>
            </a:r>
            <a:r>
              <a:rPr lang="en-US" sz="2800" dirty="0"/>
              <a:t>more possible phenotypes for a particular trait, then more than </a:t>
            </a:r>
            <a:r>
              <a:rPr lang="en-US" sz="2800" dirty="0" smtClean="0"/>
              <a:t>two </a:t>
            </a:r>
            <a:r>
              <a:rPr lang="en-US" sz="2800" dirty="0"/>
              <a:t>alleles for that trait must exist in the population.  We call this </a:t>
            </a:r>
            <a:r>
              <a:rPr lang="en-US" sz="2800" b="1" dirty="0" smtClean="0">
                <a:solidFill>
                  <a:srgbClr val="FF0000"/>
                </a:solidFill>
              </a:rPr>
              <a:t>MULTIPLE ALLELES.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REMEMBER: </a:t>
            </a:r>
            <a:r>
              <a:rPr lang="en-US" sz="2800" dirty="0"/>
              <a:t>There may be multiple alleles within the population, but individuals have only two of those alleles. </a:t>
            </a:r>
            <a:endParaRPr lang="en-US" sz="2800" dirty="0" smtClean="0"/>
          </a:p>
          <a:p>
            <a:r>
              <a:rPr lang="en-US" sz="2800" dirty="0"/>
              <a:t>An excellent example of multiple allele inheritance is human blood type. Blood type exists as four possible phenotypes: A, B, AB, &amp; O.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MULTIPLE ALLELES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4114800" cy="47244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Blood type is controlled by three alleles: </a:t>
            </a:r>
            <a:endParaRPr lang="en-US" sz="2800" dirty="0" smtClean="0"/>
          </a:p>
          <a:p>
            <a:pPr lvl="1"/>
            <a:r>
              <a:rPr lang="en-US" dirty="0" smtClean="0"/>
              <a:t>A</a:t>
            </a:r>
            <a:r>
              <a:rPr lang="en-US" dirty="0"/>
              <a:t> </a:t>
            </a:r>
            <a:r>
              <a:rPr lang="en-US" dirty="0" smtClean="0"/>
              <a:t>- dominant </a:t>
            </a:r>
          </a:p>
          <a:p>
            <a:pPr lvl="1"/>
            <a:r>
              <a:rPr lang="en-US" dirty="0" smtClean="0"/>
              <a:t>B - dominant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 - recessive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485277"/>
              </p:ext>
            </p:extLst>
          </p:nvPr>
        </p:nvGraphicFramePr>
        <p:xfrm>
          <a:off x="5181600" y="2438400"/>
          <a:ext cx="3394075" cy="3688937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872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68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69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Genotype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Phenotype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oo (I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O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Ao (I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Type 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AA (I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A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Bo (I</a:t>
                      </a:r>
                      <a:r>
                        <a:rPr lang="en-US" sz="2800" baseline="30000">
                          <a:effectLst/>
                        </a:rPr>
                        <a:t>B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 BB (I</a:t>
                      </a:r>
                      <a:r>
                        <a:rPr lang="en-US" sz="2800" baseline="30000" dirty="0">
                          <a:effectLst/>
                        </a:rPr>
                        <a:t>B</a:t>
                      </a:r>
                      <a:r>
                        <a:rPr lang="en-US" sz="2800" dirty="0">
                          <a:effectLst/>
                        </a:rPr>
                        <a:t>I</a:t>
                      </a:r>
                      <a:r>
                        <a:rPr lang="en-US" sz="2800" baseline="30000" dirty="0">
                          <a:effectLst/>
                        </a:rPr>
                        <a:t>B</a:t>
                      </a:r>
                      <a:r>
                        <a:rPr lang="en-US" sz="28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Type 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6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AB (I</a:t>
                      </a:r>
                      <a:r>
                        <a:rPr lang="en-US" sz="2800" baseline="30000">
                          <a:effectLst/>
                        </a:rPr>
                        <a:t>A</a:t>
                      </a:r>
                      <a:r>
                        <a:rPr lang="en-US" sz="2800">
                          <a:effectLst/>
                        </a:rPr>
                        <a:t>I</a:t>
                      </a:r>
                      <a:r>
                        <a:rPr lang="en-US" sz="2800" baseline="30000">
                          <a:effectLst/>
                        </a:rPr>
                        <a:t>B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Type AB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92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MULTIPLE ALLELES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981200"/>
            <a:ext cx="6324600" cy="48768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As you can count, there are </a:t>
            </a:r>
            <a:r>
              <a:rPr lang="en-US" sz="2800" dirty="0" smtClean="0"/>
              <a:t>six </a:t>
            </a:r>
            <a:r>
              <a:rPr lang="en-US" sz="2800" dirty="0"/>
              <a:t>different genotypes </a:t>
            </a:r>
            <a:r>
              <a:rPr lang="en-US" sz="2800" dirty="0" smtClean="0"/>
              <a:t>and </a:t>
            </a:r>
            <a:r>
              <a:rPr lang="en-US" sz="2800" dirty="0"/>
              <a:t>4 different phenotypes for blood type.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here </a:t>
            </a:r>
            <a:r>
              <a:rPr lang="en-US" sz="2800" dirty="0"/>
              <a:t>are two genotypes for both "A" &amp; "B" blood </a:t>
            </a:r>
            <a:r>
              <a:rPr lang="en-US" sz="2800" dirty="0" smtClean="0"/>
              <a:t> </a:t>
            </a:r>
            <a:r>
              <a:rPr lang="en-US" sz="2800" dirty="0"/>
              <a:t>either homozygous </a:t>
            </a:r>
            <a:r>
              <a:rPr lang="en-US" sz="2800" dirty="0" smtClean="0"/>
              <a:t>(AA </a:t>
            </a:r>
            <a:r>
              <a:rPr lang="en-US" sz="2800" dirty="0"/>
              <a:t>or </a:t>
            </a:r>
            <a:r>
              <a:rPr lang="en-US" sz="2800" dirty="0" smtClean="0"/>
              <a:t>BB) </a:t>
            </a:r>
            <a:r>
              <a:rPr lang="en-US" sz="2800" dirty="0"/>
              <a:t>or heterozygous with one recessive allele for "O" </a:t>
            </a:r>
            <a:r>
              <a:rPr lang="en-US" sz="2800" dirty="0" smtClean="0"/>
              <a:t>(</a:t>
            </a:r>
            <a:r>
              <a:rPr lang="en-US" sz="2800" dirty="0" err="1" smtClean="0"/>
              <a:t>Ao</a:t>
            </a:r>
            <a:r>
              <a:rPr lang="en-US" sz="2800" dirty="0" smtClean="0"/>
              <a:t> </a:t>
            </a:r>
            <a:r>
              <a:rPr lang="en-US" sz="2800" dirty="0"/>
              <a:t>or </a:t>
            </a:r>
            <a:r>
              <a:rPr lang="en-US" sz="2800" dirty="0" smtClean="0"/>
              <a:t>Bo).</a:t>
            </a:r>
            <a:endParaRPr lang="en-US" sz="2800" dirty="0"/>
          </a:p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only genotype for "O" blood is homozygous recessive </a:t>
            </a:r>
            <a:r>
              <a:rPr lang="en-US" sz="2800" dirty="0" smtClean="0"/>
              <a:t>(</a:t>
            </a:r>
            <a:r>
              <a:rPr lang="en-US" sz="2800" dirty="0" err="1" smtClean="0"/>
              <a:t>oo</a:t>
            </a:r>
            <a:r>
              <a:rPr lang="en-US" sz="2800" dirty="0" smtClean="0"/>
              <a:t>).</a:t>
            </a:r>
          </a:p>
          <a:p>
            <a:r>
              <a:rPr lang="en-US" sz="2800" dirty="0" smtClean="0"/>
              <a:t>Section D #13-17</a:t>
            </a:r>
            <a:endParaRPr lang="en-US" sz="2800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135170"/>
              </p:ext>
            </p:extLst>
          </p:nvPr>
        </p:nvGraphicFramePr>
        <p:xfrm>
          <a:off x="6705600" y="2743200"/>
          <a:ext cx="2272327" cy="246974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062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96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28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Genotype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Phenotype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28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 oo (I</a:t>
                      </a:r>
                      <a:r>
                        <a:rPr lang="en-US" sz="1900" baseline="30000">
                          <a:effectLst/>
                        </a:rPr>
                        <a:t>o</a:t>
                      </a:r>
                      <a:r>
                        <a:rPr lang="en-US" sz="1900">
                          <a:effectLst/>
                        </a:rPr>
                        <a:t>I</a:t>
                      </a:r>
                      <a:r>
                        <a:rPr lang="en-US" sz="1900" baseline="30000">
                          <a:effectLst/>
                        </a:rPr>
                        <a:t>o</a:t>
                      </a:r>
                      <a:r>
                        <a:rPr lang="en-US" sz="19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Type O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28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 Ao (I</a:t>
                      </a:r>
                      <a:r>
                        <a:rPr lang="en-US" sz="1900" baseline="30000">
                          <a:effectLst/>
                        </a:rPr>
                        <a:t>A</a:t>
                      </a:r>
                      <a:r>
                        <a:rPr lang="en-US" sz="1900">
                          <a:effectLst/>
                        </a:rPr>
                        <a:t>I</a:t>
                      </a:r>
                      <a:r>
                        <a:rPr lang="en-US" sz="1900" baseline="30000">
                          <a:effectLst/>
                        </a:rPr>
                        <a:t>o</a:t>
                      </a:r>
                      <a:r>
                        <a:rPr lang="en-US" sz="19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Type 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28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 AA (I</a:t>
                      </a:r>
                      <a:r>
                        <a:rPr lang="en-US" sz="1900" baseline="30000">
                          <a:effectLst/>
                        </a:rPr>
                        <a:t>A</a:t>
                      </a:r>
                      <a:r>
                        <a:rPr lang="en-US" sz="1900">
                          <a:effectLst/>
                        </a:rPr>
                        <a:t>I</a:t>
                      </a:r>
                      <a:r>
                        <a:rPr lang="en-US" sz="1900" baseline="30000">
                          <a:effectLst/>
                        </a:rPr>
                        <a:t>A</a:t>
                      </a:r>
                      <a:r>
                        <a:rPr lang="en-US" sz="19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Type 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28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 Bo (I</a:t>
                      </a:r>
                      <a:r>
                        <a:rPr lang="en-US" sz="1900" baseline="30000">
                          <a:effectLst/>
                        </a:rPr>
                        <a:t>B</a:t>
                      </a:r>
                      <a:r>
                        <a:rPr lang="en-US" sz="1900">
                          <a:effectLst/>
                        </a:rPr>
                        <a:t>I</a:t>
                      </a:r>
                      <a:r>
                        <a:rPr lang="en-US" sz="1900" baseline="30000">
                          <a:effectLst/>
                        </a:rPr>
                        <a:t>O</a:t>
                      </a:r>
                      <a:r>
                        <a:rPr lang="en-US" sz="19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Type B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28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 BB (I</a:t>
                      </a:r>
                      <a:r>
                        <a:rPr lang="en-US" sz="1900" baseline="30000" dirty="0">
                          <a:effectLst/>
                        </a:rPr>
                        <a:t>B</a:t>
                      </a:r>
                      <a:r>
                        <a:rPr lang="en-US" sz="1900" dirty="0">
                          <a:effectLst/>
                        </a:rPr>
                        <a:t>I</a:t>
                      </a:r>
                      <a:r>
                        <a:rPr lang="en-US" sz="1900" baseline="30000" dirty="0">
                          <a:effectLst/>
                        </a:rPr>
                        <a:t>B</a:t>
                      </a:r>
                      <a:r>
                        <a:rPr lang="en-US" sz="19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Type B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28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 AB (I</a:t>
                      </a:r>
                      <a:r>
                        <a:rPr lang="en-US" sz="1900" baseline="30000">
                          <a:effectLst/>
                        </a:rPr>
                        <a:t>A</a:t>
                      </a:r>
                      <a:r>
                        <a:rPr lang="en-US" sz="1900">
                          <a:effectLst/>
                        </a:rPr>
                        <a:t>I</a:t>
                      </a:r>
                      <a:r>
                        <a:rPr lang="en-US" sz="1900" baseline="30000">
                          <a:effectLst/>
                        </a:rPr>
                        <a:t>B</a:t>
                      </a:r>
                      <a:r>
                        <a:rPr lang="en-US" sz="19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Type AB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507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52400"/>
            <a:ext cx="7772400" cy="1143000"/>
          </a:xfrm>
        </p:spPr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POLYGENIC TRAITS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54102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Another exception to Mendel’s rules is </a:t>
            </a:r>
            <a:r>
              <a:rPr lang="en-US" sz="2800" b="1" dirty="0"/>
              <a:t>polygenic inheritance</a:t>
            </a:r>
            <a:r>
              <a:rPr lang="en-US" sz="2800" dirty="0"/>
              <a:t>, which occurs when a trait is controlled </a:t>
            </a:r>
            <a:r>
              <a:rPr lang="en-US" sz="2800" dirty="0" smtClean="0"/>
              <a:t>by groups of several genes.</a:t>
            </a:r>
          </a:p>
          <a:p>
            <a:r>
              <a:rPr lang="en-US" sz="2800" dirty="0" smtClean="0"/>
              <a:t>This </a:t>
            </a:r>
            <a:r>
              <a:rPr lang="en-US" sz="2800" dirty="0"/>
              <a:t>means that each dominant allele "adds" to the expression of the next dominant allele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Height is a polygenic trait, controlled by at least three genes with six alleles. If you are dominant for all of the alleles for height, then you will be very tall. </a:t>
            </a:r>
            <a:endParaRPr lang="en-US" sz="2800" dirty="0" smtClean="0"/>
          </a:p>
          <a:p>
            <a:r>
              <a:rPr lang="en-US" sz="2800" dirty="0" smtClean="0"/>
              <a:t>There </a:t>
            </a:r>
            <a:r>
              <a:rPr lang="en-US" sz="2800" dirty="0"/>
              <a:t>is also a wide range of skin color across people. Skin color is also a polygenic trait, as are hair and eye color.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5600" y="6396335"/>
            <a:ext cx="2209800" cy="46166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Section D #18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LETHAL GENES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4114800" cy="46482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Alleles that </a:t>
            </a:r>
            <a:r>
              <a:rPr lang="en-US" sz="2800" dirty="0" smtClean="0"/>
              <a:t>are lethal (cause </a:t>
            </a:r>
            <a:r>
              <a:rPr lang="en-US" sz="2800" dirty="0"/>
              <a:t>an organism to </a:t>
            </a:r>
            <a:r>
              <a:rPr lang="en-US" sz="2800" dirty="0" smtClean="0"/>
              <a:t>die) </a:t>
            </a:r>
            <a:r>
              <a:rPr lang="en-US" sz="2800" dirty="0"/>
              <a:t>only when present in homozygous condition are called </a:t>
            </a:r>
            <a:r>
              <a:rPr lang="en-US" sz="2800" b="1" dirty="0"/>
              <a:t>lethal alleles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gene involved is considered an essential gene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Section D #19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087" y="1981200"/>
            <a:ext cx="4003313" cy="36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1002</TotalTime>
  <Words>516</Words>
  <Application>Microsoft Office PowerPoint</Application>
  <PresentationFormat>On-screen Show (4:3)</PresentationFormat>
  <Paragraphs>68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GENETICS AND HEREDITY</vt:lpstr>
      <vt:lpstr>PATTERNS OF INHERITANCE</vt:lpstr>
      <vt:lpstr>REMINDER</vt:lpstr>
      <vt:lpstr>BACKGROUND/REVIEW</vt:lpstr>
      <vt:lpstr>BACKGROUND/REVIEW</vt:lpstr>
      <vt:lpstr>MULTIPLE ALLELES</vt:lpstr>
      <vt:lpstr>MULTIPLE ALLELES</vt:lpstr>
      <vt:lpstr>MULTIPLE ALLELES</vt:lpstr>
      <vt:lpstr>POLYGENIC TRAITS</vt:lpstr>
      <vt:lpstr>LETHAL GENES</vt:lpstr>
    </vt:vector>
  </TitlesOfParts>
  <Company>Marian Weber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Heredity</dc:title>
  <dc:creator>Marian Weber</dc:creator>
  <cp:lastModifiedBy>JCBOE</cp:lastModifiedBy>
  <cp:revision>81</cp:revision>
  <dcterms:created xsi:type="dcterms:W3CDTF">2009-04-16T00:51:05Z</dcterms:created>
  <dcterms:modified xsi:type="dcterms:W3CDTF">2015-12-09T12:38:38Z</dcterms:modified>
</cp:coreProperties>
</file>