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763" r:id="rId1"/>
  </p:sldMasterIdLst>
  <p:notesMasterIdLst>
    <p:notesMasterId r:id="rId14"/>
  </p:notesMasterIdLst>
  <p:sldIdLst>
    <p:sldId id="256" r:id="rId2"/>
    <p:sldId id="455" r:id="rId3"/>
    <p:sldId id="460" r:id="rId4"/>
    <p:sldId id="311" r:id="rId5"/>
    <p:sldId id="483" r:id="rId6"/>
    <p:sldId id="484" r:id="rId7"/>
    <p:sldId id="312" r:id="rId8"/>
    <p:sldId id="481" r:id="rId9"/>
    <p:sldId id="313" r:id="rId10"/>
    <p:sldId id="315" r:id="rId11"/>
    <p:sldId id="482" r:id="rId12"/>
    <p:sldId id="316" r:id="rId13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ヒラギノ角ゴ Pro W3" pitchFamily="8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ヒラギノ角ゴ Pro W3" pitchFamily="8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ヒラギノ角ゴ Pro W3" pitchFamily="8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ヒラギノ角ゴ Pro W3" pitchFamily="8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ヒラギノ角ゴ Pro W3" pitchFamily="8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ヒラギノ角ゴ Pro W3" pitchFamily="8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ヒラギノ角ゴ Pro W3" pitchFamily="8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ヒラギノ角ゴ Pro W3" pitchFamily="8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ヒラギノ角ゴ Pro W3" pitchFamily="84" charset="-128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99"/>
    <a:srgbClr val="E4BDBA"/>
    <a:srgbClr val="FF4B11"/>
    <a:srgbClr val="1E3DFF"/>
    <a:srgbClr val="B2FF34"/>
    <a:srgbClr val="4B32FF"/>
    <a:srgbClr val="FF10C6"/>
    <a:srgbClr val="17FF26"/>
    <a:srgbClr val="B6FF18"/>
    <a:srgbClr val="FF872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9545" autoAdjust="0"/>
    <p:restoredTop sz="90987" autoAdjust="0"/>
  </p:normalViewPr>
  <p:slideViewPr>
    <p:cSldViewPr>
      <p:cViewPr varScale="1">
        <p:scale>
          <a:sx n="63" d="100"/>
          <a:sy n="63" d="100"/>
        </p:scale>
        <p:origin x="-1350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0" d="100"/>
        <a:sy n="90" d="100"/>
      </p:scale>
      <p:origin x="0" y="21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noProof="0" smtClean="0"/>
              <a:t>Click to edit Master text styles</a:t>
            </a:r>
          </a:p>
          <a:p>
            <a:pPr lvl="1"/>
            <a:r>
              <a:rPr lang="en-US" altLang="en-US" noProof="0" smtClean="0"/>
              <a:t>Second level</a:t>
            </a:r>
          </a:p>
          <a:p>
            <a:pPr lvl="2"/>
            <a:r>
              <a:rPr lang="en-US" altLang="en-US" noProof="0" smtClean="0"/>
              <a:t>Third level</a:t>
            </a:r>
          </a:p>
          <a:p>
            <a:pPr lvl="3"/>
            <a:r>
              <a:rPr lang="en-US" altLang="en-US" noProof="0" smtClean="0"/>
              <a:t>Fourth level</a:t>
            </a:r>
          </a:p>
          <a:p>
            <a:pPr lvl="4"/>
            <a:r>
              <a:rPr lang="en-US" altLang="en-US" noProof="0" smtClean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FFCECE55-40D6-45B7-801D-77A4B6728AE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8734727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ヒラギノ角ゴ Pro W3" pitchFamily="84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ヒラギノ角ゴ Pro W3" pitchFamily="8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ヒラギノ角ゴ Pro W3" pitchFamily="8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ヒラギノ角ゴ Pro W3" pitchFamily="8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ヒラギノ角ゴ Pro W3" pitchFamily="84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9pPr>
          </a:lstStyle>
          <a:p>
            <a:fld id="{F74F7F6E-ACBF-43D0-B7E6-58126D16FD68}" type="slidenum">
              <a:rPr lang="en-US" altLang="en-US" sz="1200"/>
              <a:pPr/>
              <a:t>1</a:t>
            </a:fld>
            <a:endParaRPr lang="en-US" altLang="en-US" sz="1200"/>
          </a:p>
        </p:txBody>
      </p:sp>
      <p:sp>
        <p:nvSpPr>
          <p:cNvPr id="4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7395734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131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AF90EC-05E0-4EF7-940B-DBF5346C19B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194197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804E5D-EE81-4846-8A67-9A74226174E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754210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0AACAF-3E7D-4115-8111-521C241D089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023353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85BC56-A6D8-482D-924A-65DEED8E1BD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556315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594208-341C-4BFD-8D0F-0B07EA22640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791309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F069D0-44EA-44E0-A2DE-6E79A73CE39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965555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20C361-BE5C-451E-A68D-8C880BC96DE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873718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0F83C1-AF15-4F1B-B55D-AD4DBB35CA4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930902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23409F-CDEE-49BA-9F5E-E526DA645A8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856404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8E2D8B-E1F9-4A22-B45B-B59DA49389F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68284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DCA3BB-4B00-4346-8D1E-F75AE8DC27D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539033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Online Image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FB07E0-691D-4989-95F6-B22950B8A2F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944434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3858B0-A57E-473D-95C7-FCFBF28D7F8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80310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5">
            <a:alphaModFix amt="5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3005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>
                <a:ea typeface="+mn-ea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3005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>
                <a:ea typeface="+mn-ea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3005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>
                <a:ea typeface="+mn-ea"/>
              </a:defRPr>
            </a:lvl1pPr>
          </a:lstStyle>
          <a:p>
            <a:pPr>
              <a:defRPr/>
            </a:pPr>
            <a:fld id="{4F83DACA-F51A-421C-BBEF-5F6E955E798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4" r:id="rId1"/>
    <p:sldLayoutId id="2147483765" r:id="rId2"/>
    <p:sldLayoutId id="2147483766" r:id="rId3"/>
    <p:sldLayoutId id="2147483767" r:id="rId4"/>
    <p:sldLayoutId id="2147483768" r:id="rId5"/>
    <p:sldLayoutId id="2147483769" r:id="rId6"/>
    <p:sldLayoutId id="2147483770" r:id="rId7"/>
    <p:sldLayoutId id="2147483771" r:id="rId8"/>
    <p:sldLayoutId id="2147483772" r:id="rId9"/>
    <p:sldLayoutId id="2147483773" r:id="rId10"/>
    <p:sldLayoutId id="2147483774" r:id="rId11"/>
    <p:sldLayoutId id="2147483775" r:id="rId12"/>
    <p:sldLayoutId id="2147483776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Osaka" pitchFamily="84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Osaka" pitchFamily="84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Osaka" pitchFamily="84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Osaka" pitchFamily="84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Osaka" pitchFamily="84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Osaka" pitchFamily="84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Osaka" pitchFamily="84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Osaka" pitchFamily="84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http://faculty.clintoncc.suny.edu/faculty/michael.gregory/files/Bio%20101/Bio%20101%20Lectures/genetics-%20human%20genetics/img009.gif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youtube.com/watch?v=CvMkA1Yvx1s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http://faculty.clintoncc.suny.edu/faculty/michael.gregory/files/Bio%20101/Bio%20101%20Lectures/genetics-%20human%20genetics/img009.gif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33400" y="2286000"/>
            <a:ext cx="7924800" cy="26670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n-US" sz="8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Rounded MT Bold" panose="020F0704030504030204" pitchFamily="34" charset="0"/>
              </a:rPr>
              <a:t>GENETICS AND HEREDITY</a:t>
            </a:r>
            <a:endParaRPr lang="en-US" alt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dirty="0" smtClean="0">
                <a:latin typeface="Arial Rounded MT Bold" panose="020F0704030504030204" pitchFamily="34" charset="0"/>
              </a:rPr>
              <a:t>PEDIGREE</a:t>
            </a:r>
            <a:endParaRPr lang="en-US" sz="5400" dirty="0">
              <a:latin typeface="Arial Rounded MT Bold" panose="020F07040305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981200"/>
            <a:ext cx="8001000" cy="4114800"/>
          </a:xfrm>
          <a:solidFill>
            <a:srgbClr val="E4BDBA"/>
          </a:solidFill>
        </p:spPr>
        <p:txBody>
          <a:bodyPr/>
          <a:lstStyle/>
          <a:p>
            <a:r>
              <a:rPr lang="en-US" sz="2800" dirty="0" smtClean="0"/>
              <a:t>A </a:t>
            </a:r>
            <a:r>
              <a:rPr lang="en-US" sz="2800" dirty="0"/>
              <a:t>pedigree is a diagram of family relationships that represents genetic relationships. </a:t>
            </a:r>
            <a:endParaRPr lang="en-US" sz="2800" dirty="0" smtClean="0"/>
          </a:p>
          <a:p>
            <a:r>
              <a:rPr lang="en-US" sz="2800" dirty="0" smtClean="0"/>
              <a:t>Pedigrees </a:t>
            </a:r>
            <a:r>
              <a:rPr lang="en-US" sz="2800" dirty="0"/>
              <a:t>are often used to </a:t>
            </a:r>
            <a:r>
              <a:rPr lang="en-US" sz="2800" b="1" dirty="0"/>
              <a:t>determine the inheritance</a:t>
            </a:r>
            <a:r>
              <a:rPr lang="en-US" sz="2800" dirty="0"/>
              <a:t> </a:t>
            </a:r>
            <a:r>
              <a:rPr lang="en-US" sz="2800" b="1" dirty="0"/>
              <a:t>of genetic diseases or traits</a:t>
            </a:r>
            <a:r>
              <a:rPr lang="en-US" sz="2800" dirty="0"/>
              <a:t>. </a:t>
            </a:r>
          </a:p>
          <a:p>
            <a:endParaRPr lang="en-US" dirty="0"/>
          </a:p>
        </p:txBody>
      </p:sp>
      <p:pic>
        <p:nvPicPr>
          <p:cNvPr id="2051" name="Picture 3" descr="http://faculty.clintoncc.suny.edu/faculty/michael.gregory/files/Bio%20101/Bio%20101%20Lectures/genetics-%20human%20genetics/img009.gif"/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4493079"/>
            <a:ext cx="2362200" cy="16029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990600" y="4419600"/>
            <a:ext cx="1447800" cy="457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Female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029200" y="4414349"/>
            <a:ext cx="16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Male</a:t>
            </a:r>
            <a:endParaRPr lang="en-US" dirty="0"/>
          </a:p>
        </p:txBody>
      </p:sp>
      <p:cxnSp>
        <p:nvCxnSpPr>
          <p:cNvPr id="8" name="Straight Arrow Connector 7"/>
          <p:cNvCxnSpPr/>
          <p:nvPr/>
        </p:nvCxnSpPr>
        <p:spPr bwMode="auto">
          <a:xfrm>
            <a:off x="2286000" y="4645181"/>
            <a:ext cx="685800" cy="0"/>
          </a:xfrm>
          <a:prstGeom prst="straightConnector1">
            <a:avLst/>
          </a:prstGeom>
          <a:ln w="57150">
            <a:solidFill>
              <a:srgbClr val="FF0000"/>
            </a:solidFill>
            <a:headEnd type="none" w="med" len="med"/>
            <a:tailEnd type="triangle"/>
          </a:ln>
          <a:ex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 bwMode="auto">
          <a:xfrm flipH="1">
            <a:off x="4214960" y="4645181"/>
            <a:ext cx="714080" cy="0"/>
          </a:xfrm>
          <a:prstGeom prst="straightConnector1">
            <a:avLst/>
          </a:prstGeom>
          <a:ln w="57150">
            <a:solidFill>
              <a:srgbClr val="FF0000"/>
            </a:solidFill>
            <a:headEnd type="none" w="med" len="med"/>
            <a:tailEnd type="triangle"/>
          </a:ln>
          <a:ex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959963" y="5265003"/>
            <a:ext cx="1981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Indicates a marriage</a:t>
            </a:r>
            <a:endParaRPr lang="en-US" dirty="0"/>
          </a:p>
        </p:txBody>
      </p:sp>
      <p:cxnSp>
        <p:nvCxnSpPr>
          <p:cNvPr id="14" name="Straight Arrow Connector 13"/>
          <p:cNvCxnSpPr/>
          <p:nvPr/>
        </p:nvCxnSpPr>
        <p:spPr bwMode="auto">
          <a:xfrm flipV="1">
            <a:off x="2133600" y="4876014"/>
            <a:ext cx="1371600" cy="407180"/>
          </a:xfrm>
          <a:prstGeom prst="straightConnector1">
            <a:avLst/>
          </a:prstGeom>
          <a:ln w="57150">
            <a:solidFill>
              <a:srgbClr val="FF0000"/>
            </a:solidFill>
            <a:headEnd type="none" w="med" len="med"/>
            <a:tailEnd type="triangle"/>
          </a:ln>
          <a:ex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5912963" y="5970657"/>
            <a:ext cx="3048000" cy="707886"/>
          </a:xfrm>
          <a:prstGeom prst="rect">
            <a:avLst/>
          </a:prstGeom>
          <a:solidFill>
            <a:srgbClr val="FF9999"/>
          </a:solidFill>
        </p:spPr>
        <p:txBody>
          <a:bodyPr wrap="square" rtlCol="0">
            <a:spAutoFit/>
          </a:bodyPr>
          <a:lstStyle/>
          <a:p>
            <a:r>
              <a:rPr lang="en-US" sz="2000" dirty="0"/>
              <a:t>VIDEO:   </a:t>
            </a:r>
            <a:r>
              <a:rPr lang="en-US" sz="2000" dirty="0">
                <a:hlinkClick r:id="rId4"/>
              </a:rPr>
              <a:t>Pedigrees and Genetic Disorders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641240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dirty="0" smtClean="0">
                <a:latin typeface="Arial Rounded MT Bold" panose="020F0704030504030204" pitchFamily="34" charset="0"/>
              </a:rPr>
              <a:t>PEDIGREE</a:t>
            </a:r>
            <a:endParaRPr lang="en-US" sz="5400" dirty="0">
              <a:latin typeface="Arial Rounded MT Bold" panose="020F07040305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rgbClr val="E4BDBA"/>
          </a:solidFill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Fully shaded = has disease/disorder/trait</a:t>
            </a:r>
          </a:p>
          <a:p>
            <a:pPr marL="0" indent="0">
              <a:buNone/>
            </a:pPr>
            <a:r>
              <a:rPr lang="en-US" dirty="0" smtClean="0"/>
              <a:t>Half shaded = Carrier</a:t>
            </a:r>
          </a:p>
          <a:p>
            <a:pPr marL="0" indent="0">
              <a:buNone/>
            </a:pPr>
            <a:r>
              <a:rPr lang="en-US" dirty="0" smtClean="0"/>
              <a:t>No shading = no </a:t>
            </a:r>
            <a:r>
              <a:rPr lang="en-US" dirty="0"/>
              <a:t>disease/disorder/trait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2051" name="Picture 3" descr="http://faculty.clintoncc.suny.edu/faculty/michael.gregory/files/Bio%20101/Bio%20101%20Lectures/genetics-%20human%20genetics/img009.gif"/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4493079"/>
            <a:ext cx="2362200" cy="16029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709760" y="4419600"/>
            <a:ext cx="17286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No disease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029200" y="4414349"/>
            <a:ext cx="2438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Has disease</a:t>
            </a:r>
            <a:endParaRPr lang="en-US" dirty="0"/>
          </a:p>
        </p:txBody>
      </p:sp>
      <p:cxnSp>
        <p:nvCxnSpPr>
          <p:cNvPr id="8" name="Straight Arrow Connector 7"/>
          <p:cNvCxnSpPr/>
          <p:nvPr/>
        </p:nvCxnSpPr>
        <p:spPr bwMode="auto">
          <a:xfrm>
            <a:off x="2362200" y="4652374"/>
            <a:ext cx="685800" cy="0"/>
          </a:xfrm>
          <a:prstGeom prst="straightConnector1">
            <a:avLst/>
          </a:prstGeom>
          <a:ln w="57150">
            <a:solidFill>
              <a:srgbClr val="FF0000"/>
            </a:solidFill>
            <a:headEnd type="none" w="med" len="med"/>
            <a:tailEnd type="triangle"/>
          </a:ln>
          <a:ex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 bwMode="auto">
          <a:xfrm flipH="1">
            <a:off x="4191000" y="4645181"/>
            <a:ext cx="738040" cy="384019"/>
          </a:xfrm>
          <a:prstGeom prst="straightConnector1">
            <a:avLst/>
          </a:prstGeom>
          <a:ln w="57150">
            <a:solidFill>
              <a:srgbClr val="FF0000"/>
            </a:solidFill>
            <a:headEnd type="none" w="med" len="med"/>
            <a:tailEnd type="triangle"/>
          </a:ln>
          <a:ex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 bwMode="auto">
          <a:xfrm>
            <a:off x="4929040" y="4645181"/>
            <a:ext cx="252560" cy="993619"/>
          </a:xfrm>
          <a:prstGeom prst="straightConnector1">
            <a:avLst/>
          </a:prstGeom>
          <a:ln w="57150">
            <a:solidFill>
              <a:srgbClr val="FF0000"/>
            </a:solidFill>
            <a:headEnd type="none" w="med" len="med"/>
            <a:tailEnd type="triangle"/>
          </a:ln>
          <a:ex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 bwMode="auto">
          <a:xfrm>
            <a:off x="2362200" y="4650433"/>
            <a:ext cx="676177" cy="1140767"/>
          </a:xfrm>
          <a:prstGeom prst="straightConnector1">
            <a:avLst/>
          </a:prstGeom>
          <a:ln w="57150">
            <a:solidFill>
              <a:srgbClr val="FF0000"/>
            </a:solidFill>
            <a:headEnd type="none" w="med" len="med"/>
            <a:tailEnd type="triangle"/>
          </a:ln>
          <a:ex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002159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ext Box 2"/>
          <p:cNvSpPr txBox="1">
            <a:spLocks noChangeArrowheads="1"/>
          </p:cNvSpPr>
          <p:nvPr/>
        </p:nvSpPr>
        <p:spPr bwMode="auto">
          <a:xfrm>
            <a:off x="216816" y="136483"/>
            <a:ext cx="8686800" cy="1077218"/>
          </a:xfrm>
          <a:prstGeom prst="rect">
            <a:avLst/>
          </a:prstGeom>
          <a:solidFill>
            <a:srgbClr val="E4BDBA"/>
          </a:solidFill>
          <a:ln>
            <a:noFill/>
          </a:ln>
          <a:effectLst/>
          <a:ex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3200" b="1" dirty="0"/>
              <a:t>Pedigree analysis reveals Mendelian patterns in human inheritance </a:t>
            </a:r>
          </a:p>
        </p:txBody>
      </p:sp>
      <p:pic>
        <p:nvPicPr>
          <p:cNvPr id="38915" name="Picture 3" descr="14-14-PedigreeAnalysis-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15"/>
          <a:stretch>
            <a:fillRect/>
          </a:stretch>
        </p:blipFill>
        <p:spPr bwMode="auto">
          <a:xfrm>
            <a:off x="0" y="1219200"/>
            <a:ext cx="9144000" cy="3376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16" name="Text Box 4"/>
          <p:cNvSpPr txBox="1">
            <a:spLocks noChangeArrowheads="1"/>
          </p:cNvSpPr>
          <p:nvPr/>
        </p:nvSpPr>
        <p:spPr bwMode="auto">
          <a:xfrm>
            <a:off x="304800" y="4953000"/>
            <a:ext cx="8610600" cy="1938992"/>
          </a:xfrm>
          <a:prstGeom prst="rect">
            <a:avLst/>
          </a:prstGeom>
          <a:solidFill>
            <a:srgbClr val="E4BDBA"/>
          </a:solidFill>
          <a:ln>
            <a:noFill/>
          </a:ln>
          <a:effectLst/>
          <a:ex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dirty="0"/>
              <a:t>In these family trees, squares symbolize males and circles represent females. A horizontal line connecting a male and female (--) indicates a mating, with offspring listed below in their order of birth, from left to right. Shaded symbols stand for individuals with the trait being traced.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81000"/>
            <a:ext cx="7772400" cy="1143000"/>
          </a:xfrm>
        </p:spPr>
        <p:txBody>
          <a:bodyPr/>
          <a:lstStyle/>
          <a:p>
            <a:r>
              <a:rPr lang="en-US" sz="4800" b="1" dirty="0" smtClean="0">
                <a:latin typeface="Arial Rounded MT Bold" panose="020F0704030504030204" pitchFamily="34" charset="0"/>
              </a:rPr>
              <a:t>PEDIGREE ANALYSIS</a:t>
            </a:r>
            <a:endParaRPr lang="en-US" sz="4800" b="1" dirty="0">
              <a:latin typeface="Arial Rounded MT Bold" panose="020F070403050403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0485" y="1538287"/>
            <a:ext cx="6850515" cy="5112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66511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81000"/>
            <a:ext cx="7772400" cy="1143000"/>
          </a:xfrm>
        </p:spPr>
        <p:txBody>
          <a:bodyPr/>
          <a:lstStyle/>
          <a:p>
            <a:r>
              <a:rPr lang="en-US" sz="4800" b="1" dirty="0" smtClean="0">
                <a:latin typeface="Arial Rounded MT Bold" panose="020F0704030504030204" pitchFamily="34" charset="0"/>
              </a:rPr>
              <a:t>PEDIGREE ANALYSIS</a:t>
            </a:r>
            <a:endParaRPr lang="en-US" sz="4800" b="1" dirty="0">
              <a:latin typeface="Arial Rounded MT Bold" panose="020F070403050403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7706" y="1447800"/>
            <a:ext cx="7015694" cy="5324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16479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ext Box 2"/>
          <p:cNvSpPr txBox="1">
            <a:spLocks noChangeArrowheads="1"/>
          </p:cNvSpPr>
          <p:nvPr/>
        </p:nvSpPr>
        <p:spPr bwMode="auto">
          <a:xfrm>
            <a:off x="76200" y="76200"/>
            <a:ext cx="9144000" cy="2308324"/>
          </a:xfrm>
          <a:prstGeom prst="rect">
            <a:avLst/>
          </a:prstGeom>
          <a:solidFill>
            <a:srgbClr val="E4BDBA"/>
          </a:solidFill>
          <a:ln>
            <a:noFill/>
          </a:ln>
          <a:effectLst/>
          <a:ex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3600" dirty="0" smtClean="0">
                <a:latin typeface="Arial Rounded MT Bold" panose="020F0704030504030204" pitchFamily="34" charset="0"/>
              </a:rPr>
              <a:t>INHERITED TRAIT DISORDERS </a:t>
            </a:r>
            <a:endParaRPr lang="en-US" altLang="en-US" sz="3600" dirty="0">
              <a:latin typeface="Arial Rounded MT Bold" panose="020F0704030504030204" pitchFamily="34" charset="0"/>
            </a:endParaRPr>
          </a:p>
          <a:p>
            <a:pPr eaLnBrk="1" hangingPunct="1">
              <a:spcBef>
                <a:spcPct val="50000"/>
              </a:spcBef>
            </a:pPr>
            <a:r>
              <a:rPr lang="en-US" altLang="en-US" dirty="0"/>
              <a:t>Over a thousand human genetic disorders are known to have Mendelian inheritance patterns. Each of these disorders is inherited as a dominant or recessive trait controlled by a single gene. Most human genetic disorders are recessive. </a:t>
            </a:r>
          </a:p>
        </p:txBody>
      </p:sp>
      <p:pic>
        <p:nvPicPr>
          <p:cNvPr id="39939" name="Picture 3" descr="Figure 12-11"/>
          <p:cNvPicPr>
            <a:picLocks noChangeAspect="1" noChangeArrowheads="1"/>
          </p:cNvPicPr>
          <p:nvPr/>
        </p:nvPicPr>
        <p:blipFill>
          <a:blip r:embed="rId2">
            <a:lum bright="-16000" contrast="1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5041" y="2743200"/>
            <a:ext cx="3679872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40" name="Text Box 4"/>
          <p:cNvSpPr txBox="1">
            <a:spLocks noChangeArrowheads="1"/>
          </p:cNvSpPr>
          <p:nvPr/>
        </p:nvSpPr>
        <p:spPr bwMode="auto">
          <a:xfrm>
            <a:off x="304800" y="3124200"/>
            <a:ext cx="3490913" cy="1200329"/>
          </a:xfrm>
          <a:prstGeom prst="rect">
            <a:avLst/>
          </a:prstGeom>
          <a:solidFill>
            <a:srgbClr val="E4BDBA"/>
          </a:solidFill>
          <a:ln>
            <a:noFill/>
          </a:ln>
          <a:effectLst/>
          <a:extLst/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dirty="0"/>
              <a:t>A particular form of deafness is inherited as a recessive trait.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609600"/>
            <a:ext cx="8686800" cy="762000"/>
          </a:xfrm>
        </p:spPr>
        <p:txBody>
          <a:bodyPr/>
          <a:lstStyle/>
          <a:p>
            <a:r>
              <a:rPr lang="en-US" altLang="en-US" sz="4000" dirty="0">
                <a:latin typeface="Arial Rounded MT Bold" panose="020F0704030504030204" pitchFamily="34" charset="0"/>
              </a:rPr>
              <a:t>RECESSIVE TRAIT DISORDERS </a:t>
            </a:r>
            <a:r>
              <a:rPr lang="en-US" altLang="en-US" dirty="0">
                <a:latin typeface="Arial Rounded MT Bold" panose="020F0704030504030204" pitchFamily="34" charset="0"/>
              </a:rPr>
              <a:t/>
            </a:r>
            <a:br>
              <a:rPr lang="en-US" altLang="en-US" dirty="0">
                <a:latin typeface="Arial Rounded MT Bold" panose="020F0704030504030204" pitchFamily="34" charset="0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724400"/>
          </a:xfrm>
          <a:solidFill>
            <a:srgbClr val="E4BDBA"/>
          </a:solidFill>
        </p:spPr>
        <p:txBody>
          <a:bodyPr/>
          <a:lstStyle/>
          <a:p>
            <a:pPr marL="0" indent="0">
              <a:buNone/>
            </a:pPr>
            <a:r>
              <a:rPr lang="en-US" sz="2400" b="1" dirty="0"/>
              <a:t>Phenylketonuria (PKU)</a:t>
            </a:r>
            <a:endParaRPr lang="en-US" sz="2400" dirty="0"/>
          </a:p>
          <a:p>
            <a:pPr lvl="0">
              <a:buFont typeface="Wingdings" panose="05000000000000000000" pitchFamily="2" charset="2"/>
              <a:buChar char="§"/>
            </a:pPr>
            <a:r>
              <a:rPr lang="en-US" sz="2400" dirty="0"/>
              <a:t>PKU is caused by a defect in the gene that helps create the enzyme needed to break down phenylalanine</a:t>
            </a:r>
            <a:r>
              <a:rPr lang="en-US" sz="2400" dirty="0" smtClean="0"/>
              <a:t>.  The person lacks the enzyme </a:t>
            </a:r>
            <a:r>
              <a:rPr lang="en-US" sz="2400" dirty="0"/>
              <a:t>for normal </a:t>
            </a:r>
            <a:r>
              <a:rPr lang="en-US" sz="2400" dirty="0" smtClean="0"/>
              <a:t>metabolism.  Phenylalanine </a:t>
            </a:r>
            <a:r>
              <a:rPr lang="en-US" sz="2400" dirty="0"/>
              <a:t>builds up </a:t>
            </a:r>
            <a:r>
              <a:rPr lang="en-US" sz="2400" dirty="0" smtClean="0"/>
              <a:t>and </a:t>
            </a:r>
            <a:r>
              <a:rPr lang="en-US" sz="2400" dirty="0"/>
              <a:t>causes brain </a:t>
            </a:r>
            <a:r>
              <a:rPr lang="en-US" sz="2400" dirty="0" smtClean="0"/>
              <a:t>damage.  Changes </a:t>
            </a:r>
            <a:r>
              <a:rPr lang="en-US" sz="2400" dirty="0"/>
              <a:t>in diet lead to normal </a:t>
            </a:r>
            <a:r>
              <a:rPr lang="en-US" sz="2400" dirty="0" smtClean="0"/>
              <a:t>life.</a:t>
            </a:r>
          </a:p>
          <a:p>
            <a:pPr marL="0" lvl="0" indent="0">
              <a:buNone/>
            </a:pPr>
            <a:endParaRPr lang="en-US" sz="2400" dirty="0"/>
          </a:p>
          <a:p>
            <a:pPr lvl="0">
              <a:buFont typeface="Wingdings" panose="05000000000000000000" pitchFamily="2" charset="2"/>
              <a:buChar char="§"/>
            </a:pPr>
            <a:r>
              <a:rPr lang="en-US" sz="2400" dirty="0"/>
              <a:t>Babies in the United States and many other countries are screened for PKU soon after birth. Recognizing PKU right away can help prevent major health problems.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62937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ext Box 2"/>
          <p:cNvSpPr txBox="1">
            <a:spLocks noChangeArrowheads="1"/>
          </p:cNvSpPr>
          <p:nvPr/>
        </p:nvSpPr>
        <p:spPr bwMode="auto">
          <a:xfrm>
            <a:off x="304800" y="304800"/>
            <a:ext cx="4267200" cy="6093976"/>
          </a:xfrm>
          <a:prstGeom prst="rect">
            <a:avLst/>
          </a:prstGeom>
          <a:solidFill>
            <a:srgbClr val="E4BDBA"/>
          </a:solidFill>
          <a:ln>
            <a:noFill/>
          </a:ln>
          <a:effectLst/>
          <a:ex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000" dirty="0" smtClean="0">
                <a:latin typeface="Arial Rounded MT Bold" panose="020F0704030504030204" pitchFamily="34" charset="0"/>
              </a:rPr>
              <a:t>RECESSIVE TRAIT DISORDERS</a:t>
            </a:r>
            <a:endParaRPr lang="en-US" altLang="en-US" sz="2000" dirty="0">
              <a:latin typeface="Arial Rounded MT Bold" panose="020F0704030504030204" pitchFamily="34" charset="0"/>
            </a:endParaRPr>
          </a:p>
          <a:p>
            <a:pPr eaLnBrk="1" hangingPunct="1">
              <a:spcBef>
                <a:spcPct val="50000"/>
              </a:spcBef>
            </a:pPr>
            <a:r>
              <a:rPr lang="en-US" altLang="en-US" sz="2000" b="1" dirty="0"/>
              <a:t>Cystic fibrosis</a:t>
            </a:r>
            <a:r>
              <a:rPr lang="en-US" altLang="en-US" sz="2000" dirty="0"/>
              <a:t>, which strikes one out of every 2,500 whites of European descent but is much rarer in other groups. One out of 25 </a:t>
            </a:r>
            <a:r>
              <a:rPr lang="en-US" altLang="en-US" sz="2000" dirty="0" smtClean="0"/>
              <a:t>Caucasians </a:t>
            </a:r>
            <a:r>
              <a:rPr lang="en-US" altLang="en-US" sz="2000" dirty="0"/>
              <a:t>(4% ) is a carrier. 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en-US" sz="2000" dirty="0"/>
              <a:t>The normal allele for this gene codes for a membrane protein that functions in chloride ion transport between certain cells and the extracellular fluid. These chloride channels are defective or absent.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en-US" sz="2000" dirty="0"/>
              <a:t>The result is an abnormally high concentration of extracellular chloride, which causes the mucus that coats certain cells to become thicker and stickier than </a:t>
            </a:r>
            <a:r>
              <a:rPr lang="en-US" altLang="en-US" sz="2000" dirty="0" smtClean="0"/>
              <a:t>normal which makes breathing </a:t>
            </a:r>
            <a:r>
              <a:rPr lang="en-US" sz="2000" dirty="0" smtClean="0"/>
              <a:t>difficult.</a:t>
            </a:r>
            <a:endParaRPr lang="en-US" sz="2000" dirty="0"/>
          </a:p>
        </p:txBody>
      </p:sp>
      <p:pic>
        <p:nvPicPr>
          <p:cNvPr id="40963" name="Picture 3" descr="cfmap3"/>
          <p:cNvPicPr>
            <a:picLocks noChangeAspect="1" noChangeArrowheads="1"/>
          </p:cNvPicPr>
          <p:nvPr/>
        </p:nvPicPr>
        <p:blipFill>
          <a:blip r:embed="rId2">
            <a:lum bright="-16000" contrast="1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152400"/>
            <a:ext cx="4076700" cy="6629400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ext Box 2"/>
          <p:cNvSpPr txBox="1">
            <a:spLocks noChangeArrowheads="1"/>
          </p:cNvSpPr>
          <p:nvPr/>
        </p:nvSpPr>
        <p:spPr bwMode="auto">
          <a:xfrm>
            <a:off x="304800" y="1143000"/>
            <a:ext cx="8686800" cy="2308324"/>
          </a:xfrm>
          <a:prstGeom prst="rect">
            <a:avLst/>
          </a:prstGeom>
          <a:solidFill>
            <a:srgbClr val="E4BDBA"/>
          </a:solidFill>
          <a:ln>
            <a:noFill/>
          </a:ln>
          <a:effectLst/>
          <a:ex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9pPr>
          </a:lstStyle>
          <a:p>
            <a:pPr lvl="0"/>
            <a:r>
              <a:rPr lang="en-US" altLang="en-US" b="1" dirty="0" err="1"/>
              <a:t>Tay</a:t>
            </a:r>
            <a:r>
              <a:rPr lang="en-US" altLang="en-US" b="1" dirty="0"/>
              <a:t>-Sachs disease</a:t>
            </a:r>
            <a:r>
              <a:rPr lang="en-US" altLang="en-US" dirty="0"/>
              <a:t> is caused by a dysfunctional enzyme that fails to break down brain lipids of a certain class. </a:t>
            </a:r>
            <a:r>
              <a:rPr lang="en-US" dirty="0"/>
              <a:t>Fat accumulates in brain destroying </a:t>
            </a:r>
            <a:r>
              <a:rPr lang="en-US" dirty="0" smtClean="0"/>
              <a:t>tissue and results in </a:t>
            </a:r>
            <a:r>
              <a:rPr lang="en-US" dirty="0"/>
              <a:t>s</a:t>
            </a:r>
            <a:r>
              <a:rPr lang="en-US" dirty="0" smtClean="0"/>
              <a:t>evere </a:t>
            </a:r>
            <a:r>
              <a:rPr lang="en-US" dirty="0"/>
              <a:t>impairment and </a:t>
            </a:r>
            <a:r>
              <a:rPr lang="en-US" dirty="0" smtClean="0"/>
              <a:t>death. </a:t>
            </a:r>
            <a:r>
              <a:rPr lang="en-US" altLang="en-US" dirty="0" smtClean="0"/>
              <a:t>There is a proportionately </a:t>
            </a:r>
            <a:r>
              <a:rPr lang="en-US" altLang="en-US" dirty="0"/>
              <a:t>high incidence of </a:t>
            </a:r>
            <a:r>
              <a:rPr lang="en-US" altLang="en-US" dirty="0" err="1"/>
              <a:t>Tay</a:t>
            </a:r>
            <a:r>
              <a:rPr lang="en-US" altLang="en-US" dirty="0"/>
              <a:t>-Sachs disease among Ashkenazic Jews, Jewish people whose ancestors lived in central </a:t>
            </a:r>
            <a:r>
              <a:rPr lang="en-US" altLang="en-US" dirty="0" smtClean="0"/>
              <a:t>Europe. </a:t>
            </a:r>
            <a:endParaRPr lang="en-US" altLang="en-US" dirty="0"/>
          </a:p>
        </p:txBody>
      </p:sp>
      <p:pic>
        <p:nvPicPr>
          <p:cNvPr id="41987" name="Picture 3" descr="tay-sachs"/>
          <p:cNvPicPr>
            <a:picLocks noChangeAspect="1" noChangeArrowheads="1"/>
          </p:cNvPicPr>
          <p:nvPr/>
        </p:nvPicPr>
        <p:blipFill>
          <a:blip r:embed="rId2">
            <a:lum bright="-12000"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1700" y="3505200"/>
            <a:ext cx="4648200" cy="3181350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152400" y="112455"/>
            <a:ext cx="8686800" cy="7620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Osaka" pitchFamily="84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Osaka" pitchFamily="84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Osaka" pitchFamily="84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Osaka" pitchFamily="84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Osaka" pitchFamily="84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Osaka" pitchFamily="84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Osaka" pitchFamily="84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Osaka" pitchFamily="84" charset="-128"/>
              </a:defRPr>
            </a:lvl9pPr>
          </a:lstStyle>
          <a:p>
            <a:r>
              <a:rPr lang="en-US" altLang="en-US" sz="4000" smtClean="0">
                <a:latin typeface="Arial Rounded MT Bold" panose="020F0704030504030204" pitchFamily="34" charset="0"/>
              </a:rPr>
              <a:t>RECESSIVE TRAIT DISORDERS </a:t>
            </a:r>
            <a:r>
              <a:rPr lang="en-US" altLang="en-US" smtClean="0">
                <a:latin typeface="Arial Rounded MT Bold" panose="020F0704030504030204" pitchFamily="34" charset="0"/>
              </a:rPr>
              <a:t/>
            </a:r>
            <a:br>
              <a:rPr lang="en-US" altLang="en-US" smtClean="0">
                <a:latin typeface="Arial Rounded MT Bold" panose="020F0704030504030204" pitchFamily="34" charset="0"/>
              </a:rPr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ext Box 2"/>
          <p:cNvSpPr txBox="1">
            <a:spLocks noChangeArrowheads="1"/>
          </p:cNvSpPr>
          <p:nvPr/>
        </p:nvSpPr>
        <p:spPr bwMode="auto">
          <a:xfrm>
            <a:off x="285750" y="990600"/>
            <a:ext cx="8686800" cy="2000548"/>
          </a:xfrm>
          <a:prstGeom prst="rect">
            <a:avLst/>
          </a:prstGeom>
          <a:solidFill>
            <a:srgbClr val="E4BDBA"/>
          </a:solidFill>
          <a:ln>
            <a:noFill/>
          </a:ln>
          <a:effectLst/>
          <a:ex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9pPr>
          </a:lstStyle>
          <a:p>
            <a:pPr lvl="0"/>
            <a:r>
              <a:rPr lang="en-US" altLang="en-US" b="1" dirty="0" smtClean="0"/>
              <a:t>Sickle-cell disease</a:t>
            </a:r>
            <a:r>
              <a:rPr lang="en-US" altLang="en-US" dirty="0"/>
              <a:t> </a:t>
            </a:r>
            <a:r>
              <a:rPr lang="en-US" altLang="en-US" dirty="0" smtClean="0"/>
              <a:t>affects </a:t>
            </a:r>
            <a:r>
              <a:rPr lang="en-US" altLang="en-US" dirty="0"/>
              <a:t>one out of 400 African Americans. Sickle-cell disease is caused by the substitution of a single amino acid in the hemoglobin protein of red blood </a:t>
            </a:r>
            <a:r>
              <a:rPr lang="en-US" altLang="en-US" dirty="0" smtClean="0"/>
              <a:t>cells and causes blood to be sickle shaped.  This affects oxygen flow to the organs.</a:t>
            </a:r>
            <a:r>
              <a:rPr lang="en-US" altLang="en-US" sz="2800" dirty="0"/>
              <a:t> </a:t>
            </a:r>
            <a:r>
              <a:rPr lang="en-US" dirty="0" smtClean="0"/>
              <a:t>Heterozygotes </a:t>
            </a:r>
            <a:r>
              <a:rPr lang="en-US" dirty="0"/>
              <a:t>are resistant to </a:t>
            </a:r>
            <a:r>
              <a:rPr lang="en-US" dirty="0" smtClean="0"/>
              <a:t>malaria.</a:t>
            </a:r>
            <a:endParaRPr lang="en-US" altLang="en-US" sz="2000" dirty="0"/>
          </a:p>
        </p:txBody>
      </p:sp>
      <p:pic>
        <p:nvPicPr>
          <p:cNvPr id="41988" name="Picture 4" descr="cell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0325" y="3276600"/>
            <a:ext cx="3790950" cy="329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152400" y="112455"/>
            <a:ext cx="8686800" cy="7620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Osaka" pitchFamily="84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Osaka" pitchFamily="84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Osaka" pitchFamily="84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Osaka" pitchFamily="84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Osaka" pitchFamily="84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Osaka" pitchFamily="84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Osaka" pitchFamily="84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Osaka" pitchFamily="84" charset="-128"/>
              </a:defRPr>
            </a:lvl9pPr>
          </a:lstStyle>
          <a:p>
            <a:r>
              <a:rPr lang="en-US" altLang="en-US" sz="4000" smtClean="0">
                <a:latin typeface="Arial Rounded MT Bold" panose="020F0704030504030204" pitchFamily="34" charset="0"/>
              </a:rPr>
              <a:t>RECESSIVE TRAIT DISORDERS </a:t>
            </a:r>
            <a:r>
              <a:rPr lang="en-US" altLang="en-US" smtClean="0">
                <a:latin typeface="Arial Rounded MT Bold" panose="020F0704030504030204" pitchFamily="34" charset="0"/>
              </a:rPr>
              <a:t/>
            </a:r>
            <a:br>
              <a:rPr lang="en-US" altLang="en-US" smtClean="0">
                <a:latin typeface="Arial Rounded MT Bold" panose="020F0704030504030204" pitchFamily="34" charset="0"/>
              </a:rPr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4690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ext Box 2"/>
          <p:cNvSpPr txBox="1">
            <a:spLocks noChangeArrowheads="1"/>
          </p:cNvSpPr>
          <p:nvPr/>
        </p:nvSpPr>
        <p:spPr bwMode="auto">
          <a:xfrm>
            <a:off x="152400" y="152400"/>
            <a:ext cx="8686800" cy="4801314"/>
          </a:xfrm>
          <a:prstGeom prst="rect">
            <a:avLst/>
          </a:prstGeom>
          <a:solidFill>
            <a:srgbClr val="E4BDBA"/>
          </a:solidFill>
          <a:ln>
            <a:noFill/>
          </a:ln>
          <a:effectLst/>
          <a:ex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9pPr>
          </a:lstStyle>
          <a:p>
            <a:pPr algn="ctr" eaLnBrk="1" hangingPunct="1"/>
            <a:r>
              <a:rPr lang="en-US" altLang="en-US" sz="3200" dirty="0" smtClean="0">
                <a:latin typeface="Arial Rounded MT Bold" panose="020F0704030504030204" pitchFamily="34" charset="0"/>
              </a:rPr>
              <a:t>DOMINANT TRAIT DISORDERS </a:t>
            </a:r>
          </a:p>
          <a:p>
            <a:pPr eaLnBrk="1" hangingPunct="1"/>
            <a:endParaRPr lang="en-US" altLang="en-US" sz="2000" b="1" dirty="0"/>
          </a:p>
          <a:p>
            <a:pPr lvl="0"/>
            <a:r>
              <a:rPr lang="en-US" altLang="en-US" sz="2000" b="1" dirty="0" smtClean="0"/>
              <a:t>Huntington’s </a:t>
            </a:r>
            <a:r>
              <a:rPr lang="en-US" altLang="en-US" sz="2000" b="1" dirty="0"/>
              <a:t>disease</a:t>
            </a:r>
            <a:r>
              <a:rPr lang="en-US" altLang="en-US" sz="2000" dirty="0"/>
              <a:t>, a degenerative </a:t>
            </a:r>
            <a:r>
              <a:rPr lang="en-US" altLang="en-US" sz="2000" dirty="0" smtClean="0"/>
              <a:t>neurological disorder, </a:t>
            </a:r>
            <a:r>
              <a:rPr lang="en-US" altLang="en-US" sz="2000" dirty="0"/>
              <a:t>is caused by a lethal dominant allele that has no obvious phenotypic effect until the individual is about 35 to 45 years old. </a:t>
            </a:r>
            <a:r>
              <a:rPr lang="en-US" altLang="en-US" sz="2000" dirty="0" smtClean="0"/>
              <a:t>  Then there is </a:t>
            </a:r>
            <a:r>
              <a:rPr lang="en-US" sz="2000" dirty="0" smtClean="0"/>
              <a:t>progressive </a:t>
            </a:r>
            <a:r>
              <a:rPr lang="en-US" sz="2000" dirty="0"/>
              <a:t>degeneration of the brain </a:t>
            </a:r>
            <a:r>
              <a:rPr lang="en-US" sz="2000" dirty="0" smtClean="0"/>
              <a:t>that leads to death at a early age.</a:t>
            </a:r>
          </a:p>
          <a:p>
            <a:pPr lvl="0"/>
            <a:endParaRPr lang="en-US" sz="2000" dirty="0"/>
          </a:p>
          <a:p>
            <a:pPr lvl="0"/>
            <a:r>
              <a:rPr lang="en-US" altLang="en-US" sz="2000" b="1" dirty="0" smtClean="0"/>
              <a:t>Achondroplasia</a:t>
            </a:r>
            <a:r>
              <a:rPr lang="en-US" altLang="en-US" sz="2000" dirty="0"/>
              <a:t> </a:t>
            </a:r>
            <a:r>
              <a:rPr lang="en-US" altLang="en-US" sz="2000" dirty="0" smtClean="0"/>
              <a:t>is a common form </a:t>
            </a:r>
            <a:r>
              <a:rPr lang="en-US" altLang="en-US" sz="2000" dirty="0"/>
              <a:t>of dwarfism with an incidence of one case among every 10,000 people. </a:t>
            </a:r>
            <a:r>
              <a:rPr lang="en-US" altLang="en-US" sz="2000" dirty="0" smtClean="0"/>
              <a:t>Individuals have short arms and legs, and a normal torso.  Heterozygous </a:t>
            </a:r>
            <a:r>
              <a:rPr lang="en-US" altLang="en-US" sz="2000" dirty="0"/>
              <a:t>individuals have the dwarf phenotype</a:t>
            </a:r>
            <a:r>
              <a:rPr lang="en-US" altLang="en-US" sz="2000" dirty="0" smtClean="0"/>
              <a:t>. </a:t>
            </a:r>
            <a:r>
              <a:rPr lang="en-US" sz="2000" dirty="0" smtClean="0"/>
              <a:t>Homozygotes </a:t>
            </a:r>
            <a:r>
              <a:rPr lang="en-US" sz="2000" dirty="0"/>
              <a:t>(AA) do not </a:t>
            </a:r>
            <a:r>
              <a:rPr lang="en-US" sz="2000" dirty="0" smtClean="0"/>
              <a:t>survive; it is a </a:t>
            </a:r>
            <a:r>
              <a:rPr lang="en-US" sz="2000" dirty="0"/>
              <a:t>lethal </a:t>
            </a:r>
            <a:r>
              <a:rPr lang="en-US" sz="2000" dirty="0" smtClean="0"/>
              <a:t>gene. </a:t>
            </a:r>
            <a:r>
              <a:rPr lang="en-US" altLang="en-US" sz="2000" dirty="0" smtClean="0"/>
              <a:t> </a:t>
            </a:r>
            <a:endParaRPr lang="en-US" altLang="en-US" sz="2000" dirty="0"/>
          </a:p>
          <a:p>
            <a:pPr lvl="0"/>
            <a:endParaRPr lang="en-US" sz="2000" dirty="0"/>
          </a:p>
          <a:p>
            <a:pPr eaLnBrk="1" hangingPunct="1"/>
            <a:endParaRPr lang="en-US" altLang="en-US" sz="2000" dirty="0"/>
          </a:p>
          <a:p>
            <a:pPr eaLnBrk="1" hangingPunct="1">
              <a:spcBef>
                <a:spcPct val="50000"/>
              </a:spcBef>
            </a:pPr>
            <a:endParaRPr lang="en-US" altLang="en-US" sz="2000" dirty="0"/>
          </a:p>
        </p:txBody>
      </p:sp>
      <p:pic>
        <p:nvPicPr>
          <p:cNvPr id="43011" name="Picture 3" descr="mecheees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3600450"/>
            <a:ext cx="1976438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3" name="Picture 5" descr="thisl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6850" y="4114800"/>
            <a:ext cx="3048000" cy="2533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Osaka"/>
        <a:cs typeface=""/>
      </a:majorFont>
      <a:minorFont>
        <a:latin typeface="Arial"/>
        <a:ea typeface="Osaka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ヒラギノ角ゴ Pro W3" pitchFamily="8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ヒラギノ角ゴ Pro W3" pitchFamily="84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Macintosh HD:Applications:Microsoft Office 2004:Templates:Presentations:Designs:Blank Presentation</Template>
  <TotalTime>1001</TotalTime>
  <Words>575</Words>
  <Application>Microsoft Office PowerPoint</Application>
  <PresentationFormat>On-screen Show (4:3)</PresentationFormat>
  <Paragraphs>41</Paragraphs>
  <Slides>12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Blank Presentation</vt:lpstr>
      <vt:lpstr>GENETICS AND HEREDITY</vt:lpstr>
      <vt:lpstr>PEDIGREE</vt:lpstr>
      <vt:lpstr>PEDIGREE</vt:lpstr>
      <vt:lpstr>PowerPoint Presentation</vt:lpstr>
      <vt:lpstr>PEDIGREE ANALYSIS</vt:lpstr>
      <vt:lpstr>PEDIGREE ANALYSIS</vt:lpstr>
      <vt:lpstr>PowerPoint Presentation</vt:lpstr>
      <vt:lpstr>RECESSIVE TRAIT DISORDERS  </vt:lpstr>
      <vt:lpstr>PowerPoint Presentation</vt:lpstr>
      <vt:lpstr>PowerPoint Presentation</vt:lpstr>
      <vt:lpstr>PowerPoint Presentation</vt:lpstr>
      <vt:lpstr>PowerPoint Presentation</vt:lpstr>
    </vt:vector>
  </TitlesOfParts>
  <Company>Marian Weber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Genetics and Heredity</dc:title>
  <dc:creator>Marian Weber</dc:creator>
  <cp:lastModifiedBy>JCBOE</cp:lastModifiedBy>
  <cp:revision>81</cp:revision>
  <dcterms:created xsi:type="dcterms:W3CDTF">2009-04-16T00:51:05Z</dcterms:created>
  <dcterms:modified xsi:type="dcterms:W3CDTF">2015-12-09T12:39:20Z</dcterms:modified>
</cp:coreProperties>
</file>