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23"/>
  </p:notesMasterIdLst>
  <p:sldIdLst>
    <p:sldId id="256" r:id="rId2"/>
    <p:sldId id="418" r:id="rId3"/>
    <p:sldId id="391" r:id="rId4"/>
    <p:sldId id="419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420" r:id="rId13"/>
    <p:sldId id="399" r:id="rId14"/>
    <p:sldId id="421" r:id="rId15"/>
    <p:sldId id="400" r:id="rId16"/>
    <p:sldId id="422" r:id="rId17"/>
    <p:sldId id="401" r:id="rId18"/>
    <p:sldId id="423" r:id="rId19"/>
    <p:sldId id="402" r:id="rId20"/>
    <p:sldId id="424" r:id="rId21"/>
    <p:sldId id="389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E4BDBA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63" d="100"/>
          <a:sy n="6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5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r>
              <a:rPr lang="en-US" b="1" dirty="0"/>
              <a:t>Dihybrid cross</a:t>
            </a:r>
            <a:r>
              <a:rPr lang="en-US" dirty="0"/>
              <a:t> is a </a:t>
            </a:r>
            <a:r>
              <a:rPr lang="en-US" b="1" dirty="0"/>
              <a:t>cross</a:t>
            </a:r>
            <a:r>
              <a:rPr lang="en-US" dirty="0"/>
              <a:t> between two pure lines (varieties, strains) that differ in two observed traits</a:t>
            </a:r>
            <a:r>
              <a:rPr lang="en-US" dirty="0" smtClean="0"/>
              <a:t>.</a:t>
            </a:r>
          </a:p>
          <a:p>
            <a:r>
              <a:rPr lang="en-US" dirty="0"/>
              <a:t>A genetic </a:t>
            </a:r>
            <a:r>
              <a:rPr lang="en-US" b="1" dirty="0"/>
              <a:t>cross</a:t>
            </a:r>
            <a:r>
              <a:rPr lang="en-US" dirty="0"/>
              <a:t> yielding a 9:3:3:1 ratio of offspring</a:t>
            </a:r>
            <a:r>
              <a:rPr lang="en-US" dirty="0" smtClean="0"/>
              <a:t>.</a:t>
            </a:r>
          </a:p>
          <a:p>
            <a:r>
              <a:rPr lang="en-US" dirty="0"/>
              <a:t>In Mendelian sense, between the alleles of both these </a:t>
            </a:r>
            <a:r>
              <a:rPr lang="en-US" dirty="0" smtClean="0"/>
              <a:t>loci, </a:t>
            </a:r>
            <a:r>
              <a:rPr lang="en-US" dirty="0"/>
              <a:t>there is a relationship of complete dominance - recessive</a:t>
            </a:r>
          </a:p>
        </p:txBody>
      </p:sp>
    </p:spTree>
    <p:extLst>
      <p:ext uri="{BB962C8B-B14F-4D97-AF65-F5344CB8AC3E}">
        <p14:creationId xmlns:p14="http://schemas.microsoft.com/office/powerpoint/2010/main" val="34537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A pea plant is heterozygous for both </a:t>
            </a:r>
            <a:r>
              <a:rPr lang="en-US" b="1" dirty="0">
                <a:solidFill>
                  <a:srgbClr val="C00000"/>
                </a:solidFill>
              </a:rPr>
              <a:t>seed shape and seed color.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S is the allele for the dominant, spherical shape characteristic; s is the allele for the recessive, dented shape characteristic. Y is the allele for the dominant, yellow color characteristic; y is the allele for the recessive, green color characteristic. What will be the distribution of these two alleles in this plant's gametes? </a:t>
            </a:r>
          </a:p>
        </p:txBody>
      </p:sp>
    </p:spTree>
    <p:extLst>
      <p:ext uri="{BB962C8B-B14F-4D97-AF65-F5344CB8AC3E}">
        <p14:creationId xmlns:p14="http://schemas.microsoft.com/office/powerpoint/2010/main" val="4016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Cross: </a:t>
            </a:r>
            <a:r>
              <a:rPr lang="en-US" sz="2400" u="sng" dirty="0" smtClean="0"/>
              <a:t>heterozygous dominant x heterozygous dominant</a:t>
            </a:r>
            <a:endParaRPr lang="en-US" sz="2800" u="sng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0"/>
            <a:ext cx="5597848" cy="3352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48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FIRST, sort the </a:t>
            </a:r>
            <a:r>
              <a:rPr lang="en-US" dirty="0" err="1" smtClean="0"/>
              <a:t>Ss</a:t>
            </a:r>
            <a:r>
              <a:rPr lang="en-US" dirty="0" smtClean="0"/>
              <a:t> alleles:</a:t>
            </a:r>
          </a:p>
          <a:p>
            <a:r>
              <a:rPr lang="en-US" dirty="0"/>
              <a:t>The gametes from the </a:t>
            </a:r>
            <a:r>
              <a:rPr lang="en-US" dirty="0" err="1"/>
              <a:t>SsYy</a:t>
            </a:r>
            <a:r>
              <a:rPr lang="en-US" dirty="0"/>
              <a:t> parent will receive </a:t>
            </a:r>
            <a:r>
              <a:rPr lang="en-US" dirty="0" smtClean="0"/>
              <a:t>one of the two alleles </a:t>
            </a:r>
            <a:r>
              <a:rPr lang="en-US" dirty="0"/>
              <a:t>Ss. </a:t>
            </a:r>
          </a:p>
          <a:p>
            <a:r>
              <a:rPr lang="en-US" dirty="0"/>
              <a:t>Half will receive the dominant S allele, and half the recessive s allele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SECOND, sort the </a:t>
            </a:r>
            <a:r>
              <a:rPr lang="en-US" dirty="0" err="1" smtClean="0"/>
              <a:t>Yy</a:t>
            </a:r>
            <a:r>
              <a:rPr lang="en-US" dirty="0" smtClean="0"/>
              <a:t> alleles.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76800"/>
            <a:ext cx="3216671" cy="184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30" y="4876800"/>
            <a:ext cx="3203970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2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51054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Since each Parent produces 4 different combinations of alleles in the gametes, draw a 4 square by 4 square </a:t>
            </a:r>
            <a:r>
              <a:rPr lang="en-US" dirty="0" smtClean="0"/>
              <a:t>Punnett </a:t>
            </a:r>
            <a:r>
              <a:rPr lang="en-US" dirty="0"/>
              <a:t>square.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76600"/>
            <a:ext cx="3200400" cy="318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38100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List the gametes for Parent 1 along one edge of the </a:t>
            </a:r>
            <a:r>
              <a:rPr lang="en-US" dirty="0" smtClean="0"/>
              <a:t>Punnett </a:t>
            </a:r>
            <a:r>
              <a:rPr lang="en-US" dirty="0"/>
              <a:t>square and </a:t>
            </a:r>
            <a:r>
              <a:rPr lang="en-US" dirty="0" smtClean="0"/>
              <a:t>list </a:t>
            </a:r>
            <a:r>
              <a:rPr lang="en-US" dirty="0"/>
              <a:t>the gametes for Parent 2 along </a:t>
            </a:r>
            <a:r>
              <a:rPr lang="en-US" dirty="0" smtClean="0"/>
              <a:t>the other </a:t>
            </a:r>
            <a:r>
              <a:rPr lang="en-US" dirty="0"/>
              <a:t>edge of the </a:t>
            </a:r>
            <a:r>
              <a:rPr lang="en-US" dirty="0" smtClean="0"/>
              <a:t>Punnett </a:t>
            </a:r>
            <a:r>
              <a:rPr lang="en-US" dirty="0"/>
              <a:t>square.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2286000"/>
            <a:ext cx="444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2971800" cy="2362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Fill out the squares with the alleles of Parent 1.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452940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3276600" cy="2362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Fill out the squares with the alleles from Parent 2.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5010150" cy="469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The result is the prediction of all possible combinations of genotypes for the offspring of the dihybrid cross, </a:t>
            </a:r>
            <a:r>
              <a:rPr lang="en-US" dirty="0" err="1"/>
              <a:t>SsYy</a:t>
            </a:r>
            <a:r>
              <a:rPr lang="en-US" dirty="0"/>
              <a:t> x </a:t>
            </a:r>
            <a:r>
              <a:rPr lang="en-US" dirty="0" err="1"/>
              <a:t>SsYy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So, what it the breakdown?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39624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There are 9 genotypes for spherical, yellow seeded plants. They are: </a:t>
            </a:r>
          </a:p>
          <a:p>
            <a:pPr marL="228600" indent="0">
              <a:buNone/>
            </a:pPr>
            <a:r>
              <a:rPr lang="en-US" dirty="0"/>
              <a:t>SSYY (1/16)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(4/16)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4800600" cy="455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6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4419600" cy="51816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Two recessive alleles result in green seeded plants. </a:t>
            </a:r>
          </a:p>
          <a:p>
            <a:r>
              <a:rPr lang="en-US" dirty="0"/>
              <a:t>There are 2 genotypes for spherical, green seeded plants. They are: </a:t>
            </a:r>
          </a:p>
          <a:p>
            <a:pPr marL="457200" indent="0">
              <a:buNone/>
            </a:pPr>
            <a:r>
              <a:rPr lang="en-US" dirty="0" err="1"/>
              <a:t>SSyy</a:t>
            </a:r>
            <a:r>
              <a:rPr lang="en-US" dirty="0"/>
              <a:t> (1/16) 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89" y="1981200"/>
            <a:ext cx="4360011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5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4953000" cy="46482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Two recessive s alleles result in dented seeded plants. </a:t>
            </a:r>
          </a:p>
          <a:p>
            <a:r>
              <a:rPr lang="en-US" dirty="0"/>
              <a:t>There are 2 genotypes for dented, yellow seeded plants. They are: </a:t>
            </a:r>
          </a:p>
          <a:p>
            <a:pPr marL="396875" indent="-396875">
              <a:buNone/>
            </a:pPr>
            <a:r>
              <a:rPr lang="en-US" dirty="0" smtClean="0"/>
              <a:t>	</a:t>
            </a:r>
            <a:r>
              <a:rPr lang="en-US" dirty="0" err="1" smtClean="0"/>
              <a:t>ssYY</a:t>
            </a:r>
            <a:r>
              <a:rPr lang="en-US" dirty="0" smtClean="0"/>
              <a:t> </a:t>
            </a:r>
            <a:r>
              <a:rPr lang="en-US" dirty="0"/>
              <a:t>(1/16) 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61" y="2317433"/>
            <a:ext cx="3994994" cy="370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4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4343400" cy="46482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ssyy</a:t>
            </a:r>
            <a:r>
              <a:rPr lang="en-US" dirty="0"/>
              <a:t> plant would be recessive for both traits. </a:t>
            </a:r>
          </a:p>
          <a:p>
            <a:r>
              <a:rPr lang="en-US" dirty="0"/>
              <a:t>There is only 1 genotypes for dented, green seeded plants. It is: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ssyy</a:t>
            </a:r>
            <a:r>
              <a:rPr lang="en-US" dirty="0" smtClean="0"/>
              <a:t> </a:t>
            </a:r>
            <a:r>
              <a:rPr lang="en-US" dirty="0"/>
              <a:t>(1/16)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209800"/>
            <a:ext cx="42862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pPr marL="0" indent="0">
              <a:buNone/>
            </a:pPr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4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7532"/>
            <a:ext cx="2743200" cy="40386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A phenotypic ratio of 9:3:3:1 is predicted for the offspring of a </a:t>
            </a:r>
            <a:r>
              <a:rPr lang="en-US" dirty="0" err="1"/>
              <a:t>SsYy</a:t>
            </a:r>
            <a:r>
              <a:rPr lang="en-US" dirty="0"/>
              <a:t> x </a:t>
            </a:r>
            <a:r>
              <a:rPr lang="en-US" dirty="0" err="1"/>
              <a:t>SsYy</a:t>
            </a:r>
            <a:r>
              <a:rPr lang="en-US" dirty="0"/>
              <a:t> dihybrid cross.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07" y="1192865"/>
            <a:ext cx="5671893" cy="520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10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Phenotypes:</a:t>
            </a:r>
          </a:p>
          <a:p>
            <a:pPr marL="0" indent="0">
              <a:buNone/>
            </a:pPr>
            <a:r>
              <a:rPr lang="en-US" u="sng" dirty="0" smtClean="0"/>
              <a:t> 9 </a:t>
            </a:r>
            <a:r>
              <a:rPr lang="en-US" dirty="0" smtClean="0"/>
              <a:t>  </a:t>
            </a:r>
            <a:r>
              <a:rPr lang="en-US" dirty="0"/>
              <a:t>round, </a:t>
            </a:r>
            <a:r>
              <a:rPr lang="en-US" dirty="0" smtClean="0"/>
              <a:t>yellow</a:t>
            </a:r>
          </a:p>
          <a:p>
            <a:pPr marL="0" indent="0">
              <a:buNone/>
            </a:pPr>
            <a:r>
              <a:rPr lang="en-US" u="sng" dirty="0" smtClean="0"/>
              <a:t> 3 </a:t>
            </a:r>
            <a:r>
              <a:rPr lang="en-US" dirty="0" smtClean="0"/>
              <a:t>  wrinkled</a:t>
            </a:r>
            <a:r>
              <a:rPr lang="en-US" dirty="0"/>
              <a:t>, green</a:t>
            </a:r>
          </a:p>
          <a:p>
            <a:pPr marL="0" indent="0">
              <a:buNone/>
            </a:pPr>
            <a:r>
              <a:rPr lang="en-US" u="sng" dirty="0"/>
              <a:t> 3 </a:t>
            </a:r>
            <a:r>
              <a:rPr lang="en-US" dirty="0" smtClean="0"/>
              <a:t>  round</a:t>
            </a:r>
            <a:r>
              <a:rPr lang="en-US" dirty="0"/>
              <a:t>, green	</a:t>
            </a:r>
            <a:endParaRPr lang="en-US" dirty="0" smtClean="0"/>
          </a:p>
          <a:p>
            <a:pPr marL="0" indent="0">
              <a:buNone/>
            </a:pPr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wrinkled</a:t>
            </a:r>
            <a:r>
              <a:rPr lang="en-US" dirty="0"/>
              <a:t>, yellow	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ratio</a:t>
            </a:r>
            <a:r>
              <a:rPr lang="en-US" dirty="0"/>
              <a:t>: </a:t>
            </a:r>
            <a:r>
              <a:rPr lang="en-US" u="sng" dirty="0" smtClean="0"/>
              <a:t>9 : 3 : 3 : 1</a:t>
            </a:r>
            <a:endParaRPr lang="en-US" u="sng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49" y="2057400"/>
            <a:ext cx="1731395" cy="192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33262"/>
            <a:ext cx="1776044" cy="187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057400"/>
            <a:ext cx="1776413" cy="192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4255364"/>
            <a:ext cx="1734878" cy="18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62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7428"/>
            <a:ext cx="8763000" cy="621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7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1001</TotalTime>
  <Words>477</Words>
  <Application>Microsoft Office PowerPoint</Application>
  <PresentationFormat>On-screen Show (4:3)</PresentationFormat>
  <Paragraphs>80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Blank Presentation</vt:lpstr>
      <vt:lpstr>GENETICS AND HEREDITY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PowerPoint Presentation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81</cp:revision>
  <dcterms:created xsi:type="dcterms:W3CDTF">2009-04-16T00:51:05Z</dcterms:created>
  <dcterms:modified xsi:type="dcterms:W3CDTF">2015-12-09T12:41:55Z</dcterms:modified>
</cp:coreProperties>
</file>