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handoutMasterIdLst>
    <p:handoutMasterId r:id="rId31"/>
  </p:handoutMasterIdLst>
  <p:sldIdLst>
    <p:sldId id="402" r:id="rId2"/>
    <p:sldId id="400" r:id="rId3"/>
    <p:sldId id="403" r:id="rId4"/>
    <p:sldId id="404" r:id="rId5"/>
    <p:sldId id="408" r:id="rId6"/>
    <p:sldId id="405" r:id="rId7"/>
    <p:sldId id="406" r:id="rId8"/>
    <p:sldId id="407" r:id="rId9"/>
    <p:sldId id="409" r:id="rId10"/>
    <p:sldId id="410" r:id="rId11"/>
    <p:sldId id="411" r:id="rId12"/>
    <p:sldId id="413" r:id="rId13"/>
    <p:sldId id="412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5" r:id="rId25"/>
    <p:sldId id="424" r:id="rId26"/>
    <p:sldId id="426" r:id="rId27"/>
    <p:sldId id="427" r:id="rId28"/>
    <p:sldId id="428" r:id="rId29"/>
    <p:sldId id="429" r:id="rId30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Wingdings 3" panose="05040102010807070707" pitchFamily="18" charset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CC"/>
    <a:srgbClr val="8992BD"/>
    <a:srgbClr val="CCFFCC"/>
    <a:srgbClr val="777777"/>
    <a:srgbClr val="808080"/>
    <a:srgbClr val="00003E"/>
    <a:srgbClr val="2BA19E"/>
    <a:srgbClr val="00003A"/>
    <a:srgbClr val="F41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670" autoAdjust="0"/>
    <p:restoredTop sz="94660"/>
  </p:normalViewPr>
  <p:slideViewPr>
    <p:cSldViewPr>
      <p:cViewPr varScale="1">
        <p:scale>
          <a:sx n="101" d="100"/>
          <a:sy n="101" d="100"/>
        </p:scale>
        <p:origin x="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9F289EA2-D4DA-47EC-99C3-C2D67191F73C}" type="datetimeFigureOut">
              <a:rPr lang="en-US"/>
              <a:pPr>
                <a:defRPr/>
              </a:pPr>
              <a:t>3/10/2016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08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98B11D-0250-466A-81EF-D45BA91BD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76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C535A-1A62-485E-B75A-5F6E8EF3DD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57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0D587-3521-4548-808C-B2586D318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03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B7EBBB-4DD0-4130-9FE5-7549478F8E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11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6EA4F-69B2-47F5-944A-EDB7A31D8E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4894A7-CDD8-4FF3-BB82-666531F5E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46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816BA-AC7B-4E23-A909-C7979A8673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0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641B7-58E3-47D1-ABA0-71D02BC2ED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4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B608A-8DF8-4B4A-A8C8-F6627CD70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51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20DA4-D808-4539-820D-6086575E85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41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E1889-ACDB-43F7-A115-5736C609F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2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AD1FA-4C8F-418A-A7F3-A2A8754AD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43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C98F5-B064-4623-846A-DF9AC6328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198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8B661-0AD6-426F-A0A6-93D04FFB0F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16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94752C2B-99EA-4BB5-85B4-A39504039D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62100" y="457200"/>
            <a:ext cx="6019800" cy="762000"/>
          </a:xfrm>
        </p:spPr>
        <p:txBody>
          <a:bodyPr/>
          <a:lstStyle/>
          <a:p>
            <a:pPr algn="l" eaLnBrk="1" hangingPunct="1"/>
            <a:r>
              <a:rPr lang="en-US" altLang="en-US" b="1" dirty="0">
                <a:solidFill>
                  <a:schemeClr val="accent2"/>
                </a:solidFill>
              </a:rPr>
              <a:t>CHANGES OF STATE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9700" name="Picture 5" descr="3form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58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Substances are made to change phase by adding or taking away </a:t>
            </a:r>
            <a:r>
              <a:rPr lang="en-US" b="1" dirty="0">
                <a:solidFill>
                  <a:srgbClr val="FF0000"/>
                </a:solidFill>
              </a:rPr>
              <a:t>heat energy</a:t>
            </a:r>
            <a:r>
              <a:rPr lang="en-US" dirty="0"/>
              <a:t>.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When undergoing a phase change, the mass remains </a:t>
            </a:r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and volume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/>
              <a:t>.  </a:t>
            </a:r>
            <a:r>
              <a:rPr lang="en-US" dirty="0">
                <a:solidFill>
                  <a:schemeClr val="accent2"/>
                </a:solidFill>
              </a:rPr>
              <a:t>Thus, </a:t>
            </a:r>
            <a:r>
              <a:rPr lang="en-US" b="1" dirty="0">
                <a:solidFill>
                  <a:srgbClr val="FF0000"/>
                </a:solidFill>
              </a:rPr>
              <a:t>density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changes.</a:t>
            </a: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4724400"/>
            <a:ext cx="77057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51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Phase changes are accompanied by a change in </a:t>
            </a:r>
            <a:r>
              <a:rPr lang="en-US" b="1" dirty="0">
                <a:solidFill>
                  <a:srgbClr val="FF0000"/>
                </a:solidFill>
              </a:rPr>
              <a:t>heat energy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but not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.  </a:t>
            </a:r>
            <a:r>
              <a:rPr lang="en-US" dirty="0">
                <a:solidFill>
                  <a:schemeClr val="accent2"/>
                </a:solidFill>
              </a:rPr>
              <a:t>Heat energy is used to overcome forces that hold the particles </a:t>
            </a:r>
            <a:r>
              <a:rPr lang="en-US" b="1" dirty="0">
                <a:solidFill>
                  <a:srgbClr val="FF0000"/>
                </a:solidFill>
              </a:rPr>
              <a:t>together</a:t>
            </a:r>
            <a:r>
              <a:rPr lang="en-US" dirty="0"/>
              <a:t>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Phase changes produce </a:t>
            </a:r>
            <a:r>
              <a:rPr lang="en-US" b="1" dirty="0">
                <a:solidFill>
                  <a:srgbClr val="FF0000"/>
                </a:solidFill>
              </a:rPr>
              <a:t>changes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in physical properties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only</a:t>
            </a:r>
            <a:r>
              <a:rPr lang="en-US" dirty="0"/>
              <a:t>.  </a:t>
            </a:r>
            <a:r>
              <a:rPr lang="en-US" dirty="0">
                <a:solidFill>
                  <a:schemeClr val="accent2"/>
                </a:solidFill>
              </a:rPr>
              <a:t>The substance itself is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changed into something new.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5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GAS-LIQUID PHASE CHANGES</a:t>
            </a:r>
          </a:p>
        </p:txBody>
      </p:sp>
      <p:pic>
        <p:nvPicPr>
          <p:cNvPr id="4" name="Picture 5" descr="teac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90800"/>
            <a:ext cx="4857750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jixisunri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06" y="2447131"/>
            <a:ext cx="35242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516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GAS-LIQUID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373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Vaporization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is the change in state from a liquid to a gas - includes evaporation and boiling.  </a:t>
            </a:r>
          </a:p>
          <a:p>
            <a:r>
              <a:rPr lang="en-US" b="1" dirty="0">
                <a:solidFill>
                  <a:srgbClr val="FF0000"/>
                </a:solidFill>
              </a:rPr>
              <a:t>Evaporation</a:t>
            </a:r>
            <a:r>
              <a:rPr lang="en-US" dirty="0">
                <a:solidFill>
                  <a:schemeClr val="accent2"/>
                </a:solidFill>
              </a:rPr>
              <a:t> is vaporization that occurs on the </a:t>
            </a:r>
            <a:r>
              <a:rPr lang="en-US" b="1" dirty="0">
                <a:solidFill>
                  <a:srgbClr val="FF0000"/>
                </a:solidFill>
              </a:rPr>
              <a:t>surface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of a liquid and can occur at temperatures </a:t>
            </a:r>
            <a:r>
              <a:rPr lang="en-US" b="1" dirty="0">
                <a:solidFill>
                  <a:srgbClr val="FF0000"/>
                </a:solidFill>
              </a:rPr>
              <a:t>below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 liquid’s boiling point.  </a:t>
            </a:r>
          </a:p>
          <a:p>
            <a:r>
              <a:rPr lang="en-US" dirty="0">
                <a:solidFill>
                  <a:schemeClr val="accent2"/>
                </a:solidFill>
              </a:rPr>
              <a:t>Leave a glass of liquid water out on a counter top and it eventually all turns into a gas.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1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GAS-LIQUID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22437"/>
            <a:ext cx="5562600" cy="4525963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As temperature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>
                <a:solidFill>
                  <a:schemeClr val="accent2"/>
                </a:solidFill>
              </a:rPr>
              <a:t>, the pressure of the vapor in the liquid increases.  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When the kinetic energy increases enough to </a:t>
            </a:r>
            <a:r>
              <a:rPr lang="en-US" sz="2800" b="1" dirty="0">
                <a:solidFill>
                  <a:srgbClr val="FF0000"/>
                </a:solidFill>
              </a:rPr>
              <a:t>overcome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the internal pressure of the liquid caused by the pressure of the atmosphere on the liquid’s surface, the molecules </a:t>
            </a:r>
            <a:r>
              <a:rPr lang="en-US" sz="2800" b="1" dirty="0">
                <a:solidFill>
                  <a:srgbClr val="FF0000"/>
                </a:solidFill>
              </a:rPr>
              <a:t>collide</a:t>
            </a:r>
            <a:r>
              <a:rPr lang="en-US" sz="2800" dirty="0">
                <a:solidFill>
                  <a:schemeClr val="accent2"/>
                </a:solidFill>
              </a:rPr>
              <a:t> violently enough to push each other apart. </a:t>
            </a:r>
          </a:p>
        </p:txBody>
      </p:sp>
      <p:pic>
        <p:nvPicPr>
          <p:cNvPr id="4" name="Picture 8" descr="http://i.ehow.com/images/GlobalPhoto/Articles/4547681/boilingWater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547" y="2030361"/>
            <a:ext cx="300566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1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GAS-LIQUID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The boiling point is the </a:t>
            </a: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at which the pressure of the vapor in the liquid is equal to the external pressure acting on the surface of the liquid.  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When the vapor pressure is equal to atmospheric pressure, the liquid </a:t>
            </a:r>
            <a:r>
              <a:rPr lang="en-US" sz="2800" b="1" dirty="0">
                <a:solidFill>
                  <a:srgbClr val="FF0000"/>
                </a:solidFill>
              </a:rPr>
              <a:t>boils</a:t>
            </a:r>
            <a:r>
              <a:rPr lang="en-US" sz="2800" dirty="0">
                <a:solidFill>
                  <a:schemeClr val="accent2"/>
                </a:solidFill>
              </a:rPr>
              <a:t>.  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Boiling takes place throughout the </a:t>
            </a:r>
            <a:r>
              <a:rPr lang="en-US" sz="2800" b="1" dirty="0">
                <a:solidFill>
                  <a:srgbClr val="FF0000"/>
                </a:solidFill>
              </a:rPr>
              <a:t>entire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liquid.</a:t>
            </a:r>
          </a:p>
          <a:p>
            <a:endParaRPr lang="en-US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914900"/>
            <a:ext cx="28575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1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GAS-LIQUID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Condensation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is when a gas turns into a liquid.  The particles of gas </a:t>
            </a:r>
            <a:r>
              <a:rPr lang="en-US" b="1" dirty="0">
                <a:solidFill>
                  <a:srgbClr val="FF0000"/>
                </a:solidFill>
              </a:rPr>
              <a:t>lose</a:t>
            </a:r>
            <a:r>
              <a:rPr lang="en-US" dirty="0">
                <a:solidFill>
                  <a:schemeClr val="accent2"/>
                </a:solidFill>
              </a:rPr>
              <a:t> energy and the particles become </a:t>
            </a:r>
            <a:r>
              <a:rPr lang="en-US" b="1" dirty="0">
                <a:solidFill>
                  <a:srgbClr val="FF0000"/>
                </a:solidFill>
              </a:rPr>
              <a:t>attracted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to each other.</a:t>
            </a:r>
          </a:p>
          <a:p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495800"/>
            <a:ext cx="77533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17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SOLID-LIQUID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5181600" cy="42973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Freezing and melting require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change in energy than vaporization and condensation.  </a:t>
            </a:r>
          </a:p>
          <a:p>
            <a:r>
              <a:rPr lang="en-US" dirty="0">
                <a:solidFill>
                  <a:schemeClr val="accent2"/>
                </a:solidFill>
              </a:rPr>
              <a:t>The atoms/molecules are already </a:t>
            </a:r>
            <a:r>
              <a:rPr lang="en-US" b="1" dirty="0">
                <a:solidFill>
                  <a:srgbClr val="FF0000"/>
                </a:solidFill>
              </a:rPr>
              <a:t>close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together.  </a:t>
            </a:r>
          </a:p>
        </p:txBody>
      </p:sp>
      <p:pic>
        <p:nvPicPr>
          <p:cNvPr id="5" name="Picture 13" descr="bighe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57337"/>
            <a:ext cx="2481263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smi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034" y="4114800"/>
            <a:ext cx="24257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99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SOLID-LIQUID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The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Freezing point </a:t>
            </a:r>
            <a:r>
              <a:rPr lang="en-US" dirty="0">
                <a:solidFill>
                  <a:schemeClr val="accent2"/>
                </a:solidFill>
              </a:rPr>
              <a:t>is the temperature at which the liquid </a:t>
            </a:r>
            <a:r>
              <a:rPr lang="en-US" b="1" dirty="0">
                <a:solidFill>
                  <a:srgbClr val="FF0000"/>
                </a:solidFill>
              </a:rPr>
              <a:t>loses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enough energy to become a solid. </a:t>
            </a:r>
          </a:p>
          <a:p>
            <a:r>
              <a:rPr lang="en-US" dirty="0">
                <a:solidFill>
                  <a:schemeClr val="accent2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Melting point </a:t>
            </a:r>
            <a:r>
              <a:rPr lang="en-US" dirty="0">
                <a:solidFill>
                  <a:schemeClr val="accent2"/>
                </a:solidFill>
              </a:rPr>
              <a:t>is when the solid </a:t>
            </a:r>
            <a:r>
              <a:rPr lang="en-US" b="1" dirty="0">
                <a:solidFill>
                  <a:srgbClr val="FF0000"/>
                </a:solidFill>
              </a:rPr>
              <a:t>gains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enough energy to become a liquid. </a:t>
            </a:r>
          </a:p>
        </p:txBody>
      </p:sp>
    </p:spTree>
    <p:extLst>
      <p:ext uri="{BB962C8B-B14F-4D97-AF65-F5344CB8AC3E}">
        <p14:creationId xmlns:p14="http://schemas.microsoft.com/office/powerpoint/2010/main" val="407019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SOLID-GAS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Some solids go </a:t>
            </a:r>
            <a:r>
              <a:rPr lang="en-US" b="1" dirty="0">
                <a:solidFill>
                  <a:srgbClr val="FF0000"/>
                </a:solidFill>
              </a:rPr>
              <a:t>straight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from solid to gas, bypassing the liquid phase.  This is called </a:t>
            </a:r>
            <a:r>
              <a:rPr lang="en-US" b="1" dirty="0">
                <a:solidFill>
                  <a:srgbClr val="FF0000"/>
                </a:solidFill>
              </a:rPr>
              <a:t>sublimation</a:t>
            </a:r>
            <a:r>
              <a:rPr lang="en-US" dirty="0">
                <a:solidFill>
                  <a:schemeClr val="accent2"/>
                </a:solidFill>
              </a:rPr>
              <a:t>.  The opposite change from a gas to a solid is called </a:t>
            </a:r>
            <a:r>
              <a:rPr lang="en-US" b="1" dirty="0">
                <a:solidFill>
                  <a:srgbClr val="FF0000"/>
                </a:solidFill>
              </a:rPr>
              <a:t>deposition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8" descr="dryice2lk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3810000" cy="268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978181"/>
            <a:ext cx="3967163" cy="267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25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</a:rPr>
              <a:t>ENERGY DETERMINES THE STATE</a:t>
            </a:r>
          </a:p>
        </p:txBody>
      </p:sp>
      <p:pic>
        <p:nvPicPr>
          <p:cNvPr id="15363" name="Picture 3" descr="energy levels for states of mat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8839200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he c109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he can be taught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172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86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9" fill="hold"/>
                                        <p:tgtEl>
                                          <p:spTgt spid="307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2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PHASE CHANGES</a:t>
            </a: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62213"/>
            <a:ext cx="8487806" cy="340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971800"/>
            <a:ext cx="2286000" cy="609600"/>
          </a:xfrm>
          <a:ln>
            <a:solidFill>
              <a:schemeClr val="accent4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Exothermic	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410200" y="2971800"/>
            <a:ext cx="2614097" cy="60960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/>
              <a:t>Endothermic		</a:t>
            </a:r>
          </a:p>
        </p:txBody>
      </p:sp>
    </p:spTree>
    <p:extLst>
      <p:ext uri="{BB962C8B-B14F-4D97-AF65-F5344CB8AC3E}">
        <p14:creationId xmlns:p14="http://schemas.microsoft.com/office/powerpoint/2010/main" val="233588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DIAGRAMS OF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1" dirty="0">
                <a:solidFill>
                  <a:srgbClr val="FF0000"/>
                </a:solidFill>
              </a:rPr>
              <a:t>Heat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is energy that causes the particles of matter to move </a:t>
            </a:r>
            <a:r>
              <a:rPr lang="en-US" sz="2800" b="1" dirty="0">
                <a:solidFill>
                  <a:srgbClr val="FF0000"/>
                </a:solidFill>
              </a:rPr>
              <a:t>faster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and further apart.  Therefore, particles can then change </a:t>
            </a:r>
            <a:r>
              <a:rPr lang="en-US" sz="2800" b="1" dirty="0">
                <a:solidFill>
                  <a:schemeClr val="accent2"/>
                </a:solidFill>
              </a:rPr>
              <a:t>phases</a:t>
            </a:r>
            <a:r>
              <a:rPr lang="en-US" sz="2800" dirty="0">
                <a:solidFill>
                  <a:schemeClr val="accent2"/>
                </a:solidFill>
              </a:rPr>
              <a:t> of matter.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Adding heat increases </a:t>
            </a: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Phase changes are accompanied by an increase in </a:t>
            </a:r>
            <a:r>
              <a:rPr lang="en-US" sz="2800" b="1" dirty="0">
                <a:solidFill>
                  <a:srgbClr val="FF0000"/>
                </a:solidFill>
              </a:rPr>
              <a:t>heat energy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2"/>
                </a:solidFill>
              </a:rPr>
              <a:t>but not </a:t>
            </a: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Heat energy is used to </a:t>
            </a:r>
            <a:r>
              <a:rPr lang="en-US" sz="2800" b="1" dirty="0">
                <a:solidFill>
                  <a:schemeClr val="accent2"/>
                </a:solidFill>
              </a:rPr>
              <a:t>overcome</a:t>
            </a:r>
            <a:r>
              <a:rPr lang="en-US" sz="2800" dirty="0">
                <a:solidFill>
                  <a:schemeClr val="accent2"/>
                </a:solidFill>
              </a:rPr>
              <a:t> the forces that hold the particles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together</a:t>
            </a:r>
            <a:r>
              <a:rPr lang="en-US" sz="2800" dirty="0"/>
              <a:t>.  </a:t>
            </a:r>
          </a:p>
          <a:p>
            <a:pPr lvl="0"/>
            <a:r>
              <a:rPr lang="en-US" sz="2800" dirty="0">
                <a:solidFill>
                  <a:schemeClr val="accent2"/>
                </a:solidFill>
              </a:rPr>
              <a:t>Phase changes produce changes in physical properties </a:t>
            </a:r>
            <a:r>
              <a:rPr lang="en-US" sz="2800" b="1" dirty="0">
                <a:solidFill>
                  <a:srgbClr val="FF0000"/>
                </a:solidFill>
              </a:rPr>
              <a:t>only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DIAGRAMS OF PHASE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133600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HEATING CURVE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shows how temperature and energy are related. 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133600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A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PHASE DIAGRAM </a:t>
            </a:r>
            <a:r>
              <a:rPr lang="en-US" dirty="0">
                <a:solidFill>
                  <a:schemeClr val="accent2"/>
                </a:solidFill>
              </a:rPr>
              <a:t>shows how temperature and pressure are related.</a:t>
            </a:r>
          </a:p>
          <a:p>
            <a:endParaRPr lang="en-U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43566"/>
            <a:ext cx="4225100" cy="235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87670"/>
            <a:ext cx="3714750" cy="266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2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Shows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phases and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four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phases changes.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Sublimation and deposition are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shown.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Clearly shows that temperature does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change during a phase change.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32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639050" cy="484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-669161" y="4174361"/>
            <a:ext cx="3231654" cy="36933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230986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pPr marL="514350" lvl="0" indent="-514350">
              <a:buAutoNum type="alphaUcPeriod"/>
            </a:pPr>
            <a:r>
              <a:rPr lang="en-US" sz="2800" dirty="0">
                <a:solidFill>
                  <a:schemeClr val="accent2"/>
                </a:solidFill>
              </a:rPr>
              <a:t>As heat is supplied, the heat increases the </a:t>
            </a:r>
            <a:r>
              <a:rPr lang="en-US" sz="2800" b="1" dirty="0">
                <a:solidFill>
                  <a:srgbClr val="FF0000"/>
                </a:solidFill>
              </a:rPr>
              <a:t>kinetic energy </a:t>
            </a:r>
            <a:r>
              <a:rPr lang="en-US" sz="2800" dirty="0">
                <a:solidFill>
                  <a:schemeClr val="accent2"/>
                </a:solidFill>
              </a:rPr>
              <a:t>of the molecules.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38893"/>
            <a:ext cx="5486400" cy="347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874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/>
              <a:t>B</a:t>
            </a:r>
            <a:r>
              <a:rPr lang="en-US" sz="2800" dirty="0">
                <a:solidFill>
                  <a:schemeClr val="accent2"/>
                </a:solidFill>
              </a:rPr>
              <a:t>. When the substance reaches the </a:t>
            </a:r>
            <a:r>
              <a:rPr lang="en-US" sz="2800" b="1" dirty="0">
                <a:solidFill>
                  <a:srgbClr val="FF0000"/>
                </a:solidFill>
              </a:rPr>
              <a:t>melting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point, all heat being supplied is used to change the phase (potential energy change).  Temperature will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change until the phase is complete.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206" y="3429000"/>
            <a:ext cx="5038994" cy="319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1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>
                <a:solidFill>
                  <a:schemeClr val="accent2"/>
                </a:solidFill>
              </a:rPr>
              <a:t>C. When the phase change is complete, </a:t>
            </a:r>
            <a:r>
              <a:rPr lang="en-US" sz="2800" b="1" dirty="0">
                <a:solidFill>
                  <a:schemeClr val="accent2"/>
                </a:solidFill>
              </a:rPr>
              <a:t>heat</a:t>
            </a:r>
            <a:r>
              <a:rPr lang="en-US" sz="2800" dirty="0">
                <a:solidFill>
                  <a:schemeClr val="accent2"/>
                </a:solidFill>
              </a:rPr>
              <a:t> again raises the KE of the molecules, temperature </a:t>
            </a:r>
            <a:r>
              <a:rPr lang="en-US" sz="2800" b="1" dirty="0">
                <a:solidFill>
                  <a:srgbClr val="FF0000"/>
                </a:solidFill>
              </a:rPr>
              <a:t>changes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2"/>
                </a:solidFill>
              </a:rPr>
              <a:t>and increases to the boiling point.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760206"/>
            <a:ext cx="4648200" cy="294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1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8463" lvl="0" indent="-398463">
              <a:buNone/>
            </a:pPr>
            <a:r>
              <a:rPr lang="en-US" sz="2800" dirty="0">
                <a:solidFill>
                  <a:schemeClr val="accent2"/>
                </a:solidFill>
              </a:rPr>
              <a:t>D. All heat is used the change the </a:t>
            </a:r>
            <a:r>
              <a:rPr lang="en-US" sz="2800" b="1" dirty="0">
                <a:solidFill>
                  <a:srgbClr val="FF0000"/>
                </a:solidFill>
              </a:rPr>
              <a:t>phase</a:t>
            </a:r>
            <a:r>
              <a:rPr lang="en-US" sz="2800" dirty="0">
                <a:solidFill>
                  <a:schemeClr val="accent2"/>
                </a:solidFill>
              </a:rPr>
              <a:t>.  Same as “B”.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53164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1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HEATING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None/>
            </a:pPr>
            <a:r>
              <a:rPr lang="en-US" sz="2800" dirty="0">
                <a:solidFill>
                  <a:schemeClr val="accent2"/>
                </a:solidFill>
              </a:rPr>
              <a:t>E. When the phase change is complete, heat again </a:t>
            </a:r>
            <a:r>
              <a:rPr lang="en-US" sz="2800" b="1" dirty="0">
                <a:solidFill>
                  <a:srgbClr val="FF0000"/>
                </a:solidFill>
              </a:rPr>
              <a:t>raises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accent2"/>
                </a:solidFill>
              </a:rPr>
              <a:t>the KE of the molecules, temperature changes, and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53164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1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PHASE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Shows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three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phases and </a:t>
            </a:r>
            <a:r>
              <a:rPr lang="en-US" b="1" dirty="0">
                <a:solidFill>
                  <a:srgbClr val="FF0000"/>
                </a:solidFill>
              </a:rPr>
              <a:t>six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phases changes.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Shows that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pressure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affects the phases of matter and their changes.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PHASE DIAGRAM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504751" cy="4535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066800" y="5851096"/>
            <a:ext cx="7529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 lines are the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equilibrium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lines between phases.  On these lines, both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53200" y="3733800"/>
            <a:ext cx="25908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Triple Point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three phases are at equilibrium</a:t>
            </a:r>
          </a:p>
        </p:txBody>
      </p:sp>
    </p:spTree>
    <p:extLst>
      <p:ext uri="{BB962C8B-B14F-4D97-AF65-F5344CB8AC3E}">
        <p14:creationId xmlns:p14="http://schemas.microsoft.com/office/powerpoint/2010/main" val="2718381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PHASE DIAGRAM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REMEMBER</a:t>
            </a:r>
            <a:endParaRPr lang="en-US" dirty="0">
              <a:solidFill>
                <a:schemeClr val="accent2"/>
              </a:solidFill>
            </a:endParaRPr>
          </a:p>
          <a:p>
            <a:pPr lvl="0"/>
            <a:r>
              <a:rPr lang="en-US" dirty="0">
                <a:solidFill>
                  <a:schemeClr val="accent2"/>
                </a:solidFill>
              </a:rPr>
              <a:t>Energy is </a:t>
            </a:r>
            <a:r>
              <a:rPr lang="en-US" b="1" dirty="0">
                <a:solidFill>
                  <a:srgbClr val="FF0000"/>
                </a:solidFill>
              </a:rPr>
              <a:t>conserved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– it can be converted from one form to another, but it cannot be destroyed.</a:t>
            </a:r>
          </a:p>
          <a:p>
            <a:r>
              <a:rPr lang="en-US" dirty="0">
                <a:solidFill>
                  <a:schemeClr val="accent2"/>
                </a:solidFill>
              </a:rPr>
              <a:t>The energy stored in a substance because of its composition is </a:t>
            </a:r>
            <a:r>
              <a:rPr lang="en-US" b="1" dirty="0">
                <a:solidFill>
                  <a:srgbClr val="FF0000"/>
                </a:solidFill>
              </a:rPr>
              <a:t>CHEMICAL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POTENTIAL ENERGY</a:t>
            </a:r>
            <a:r>
              <a:rPr lang="en-US" b="1" dirty="0">
                <a:solidFill>
                  <a:schemeClr val="accent2"/>
                </a:solidFill>
              </a:rPr>
              <a:t>.  </a:t>
            </a:r>
            <a:r>
              <a:rPr lang="en-US" dirty="0">
                <a:solidFill>
                  <a:schemeClr val="accent2"/>
                </a:solidFill>
              </a:rPr>
              <a:t>Chemical potential energy plays an important role in chemical reactions.  </a:t>
            </a:r>
          </a:p>
          <a:p>
            <a:pPr lvl="0"/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57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PHASE DIAGRAM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In a chemical reaction, the potential energy can be released as </a:t>
            </a:r>
            <a:r>
              <a:rPr lang="en-US" b="1" dirty="0">
                <a:solidFill>
                  <a:srgbClr val="FF0000"/>
                </a:solidFill>
              </a:rPr>
              <a:t>heat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pPr lvl="0"/>
            <a:r>
              <a:rPr lang="en-US" dirty="0">
                <a:solidFill>
                  <a:schemeClr val="accent2"/>
                </a:solidFill>
              </a:rPr>
              <a:t>Heat is the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that flows from a warmer object to a colder object.  Heat is measured using the SI unit </a:t>
            </a:r>
            <a:r>
              <a:rPr lang="en-US" b="1" dirty="0">
                <a:solidFill>
                  <a:srgbClr val="FF0000"/>
                </a:solidFill>
              </a:rPr>
              <a:t>Joule, J.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0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When heat is added to a solid, the </a:t>
            </a:r>
            <a:r>
              <a:rPr lang="en-US" b="1" dirty="0">
                <a:solidFill>
                  <a:srgbClr val="FF0000"/>
                </a:solidFill>
              </a:rPr>
              <a:t>kinetic energy </a:t>
            </a:r>
            <a:r>
              <a:rPr lang="en-US" dirty="0">
                <a:solidFill>
                  <a:schemeClr val="accent2"/>
                </a:solidFill>
              </a:rPr>
              <a:t>of the molecules increases.  When the melting point is reached, the </a:t>
            </a:r>
            <a:r>
              <a:rPr lang="en-US" b="1" dirty="0">
                <a:solidFill>
                  <a:srgbClr val="FF0000"/>
                </a:solidFill>
              </a:rPr>
              <a:t>added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energy (heat) increases the KE of the molecules.  The positions of the molecules are </a:t>
            </a:r>
            <a:r>
              <a:rPr lang="en-US" b="1" dirty="0">
                <a:solidFill>
                  <a:srgbClr val="FF0000"/>
                </a:solidFill>
              </a:rPr>
              <a:t>changed</a:t>
            </a:r>
            <a:r>
              <a:rPr lang="en-US" dirty="0">
                <a:solidFill>
                  <a:schemeClr val="accent2"/>
                </a:solidFill>
              </a:rPr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lvl="0"/>
            <a:r>
              <a:rPr lang="en-US" b="1" dirty="0">
                <a:solidFill>
                  <a:schemeClr val="accent2"/>
                </a:solidFill>
              </a:rPr>
              <a:t>Heat of Fusion: </a:t>
            </a:r>
            <a:r>
              <a:rPr lang="en-US" dirty="0">
                <a:solidFill>
                  <a:schemeClr val="accent2"/>
                </a:solidFill>
              </a:rPr>
              <a:t>the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required to change a substance from the </a:t>
            </a:r>
            <a:r>
              <a:rPr lang="en-US" b="1" dirty="0">
                <a:solidFill>
                  <a:srgbClr val="FF0000"/>
                </a:solidFill>
              </a:rPr>
              <a:t>solid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 to the </a:t>
            </a:r>
            <a:r>
              <a:rPr lang="en-US" b="1" dirty="0">
                <a:solidFill>
                  <a:srgbClr val="FF0000"/>
                </a:solidFill>
              </a:rPr>
              <a:t>liquid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phase.  It takes 334,000 Joules of energy to melt 1 kg of ice. There is no temperature change.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00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chemeClr val="accent2"/>
                </a:solidFill>
              </a:rPr>
              <a:t>ENERGY AND CHANGES OF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lvl="0"/>
            <a:r>
              <a:rPr lang="en-US" b="1" dirty="0">
                <a:solidFill>
                  <a:schemeClr val="accent2"/>
                </a:solidFill>
              </a:rPr>
              <a:t>Heat of Vaporization:</a:t>
            </a:r>
            <a:r>
              <a:rPr lang="en-US" dirty="0">
                <a:solidFill>
                  <a:schemeClr val="accent2"/>
                </a:solidFill>
              </a:rPr>
              <a:t> the </a:t>
            </a:r>
            <a:r>
              <a:rPr lang="en-US" b="1" dirty="0">
                <a:solidFill>
                  <a:srgbClr val="FF0000"/>
                </a:solidFill>
              </a:rPr>
              <a:t>energy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required for liquid particles to escape the attractive forces within a liquid or the energy required to change a </a:t>
            </a:r>
            <a:r>
              <a:rPr lang="en-US" b="1" dirty="0">
                <a:solidFill>
                  <a:srgbClr val="FF0000"/>
                </a:solidFill>
              </a:rPr>
              <a:t>liquid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to a </a:t>
            </a:r>
            <a:r>
              <a:rPr lang="en-US" b="1" dirty="0">
                <a:solidFill>
                  <a:srgbClr val="FF0000"/>
                </a:solidFill>
              </a:rPr>
              <a:t>gas</a:t>
            </a:r>
            <a:r>
              <a:rPr lang="en-US" dirty="0">
                <a:solidFill>
                  <a:schemeClr val="accent2"/>
                </a:solidFill>
              </a:rPr>
              <a:t>.  It takes 2,260,000 Joules of energy to vaporize 1 kg of water.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031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Wingdings 3" pitchFamily="18" charset="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73850</TotalTime>
  <Words>935</Words>
  <Application>Microsoft Office PowerPoint</Application>
  <PresentationFormat>On-screen Show (4:3)</PresentationFormat>
  <Paragraphs>77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Times New Roman</vt:lpstr>
      <vt:lpstr>Wingdings 3</vt:lpstr>
      <vt:lpstr>Default Design</vt:lpstr>
      <vt:lpstr>CHANGES OF STATE</vt:lpstr>
      <vt:lpstr>CHANGES OF STATE</vt:lpstr>
      <vt:lpstr>CHANGES OF STATE</vt:lpstr>
      <vt:lpstr>GAS-LIQUID PHASE CHANGES</vt:lpstr>
      <vt:lpstr>GAS-LIQUID PHASE CHANGES</vt:lpstr>
      <vt:lpstr>GAS-LIQUID PHASE CHANGES</vt:lpstr>
      <vt:lpstr>GAS-LIQUID PHASE CHANGES</vt:lpstr>
      <vt:lpstr>GAS-LIQUID PHASE CHANGES</vt:lpstr>
      <vt:lpstr>SOLID-LIQUID PHASE CHANGES</vt:lpstr>
      <vt:lpstr>SOLID-LIQUID PHASE CHANGES</vt:lpstr>
      <vt:lpstr>SOLID-GAS PHASE CHANGES</vt:lpstr>
      <vt:lpstr>ENERGY DETERMINES THE STATE</vt:lpstr>
      <vt:lpstr>PHASE CHANGES</vt:lpstr>
      <vt:lpstr>DIAGRAMS OF PHASE CHANGES</vt:lpstr>
      <vt:lpstr>DIAGRAMS OF PHASE CHANGES</vt:lpstr>
      <vt:lpstr>HEATING CURVE</vt:lpstr>
      <vt:lpstr>HEATING CURVE</vt:lpstr>
      <vt:lpstr>HEATING CURVE</vt:lpstr>
      <vt:lpstr>HEATING CURVE</vt:lpstr>
      <vt:lpstr>HEATING CURVE</vt:lpstr>
      <vt:lpstr>HEATING CURVE</vt:lpstr>
      <vt:lpstr>HEATING CURVE</vt:lpstr>
      <vt:lpstr>PHASE DIAGRAM</vt:lpstr>
      <vt:lpstr>PHASE DIAGRAM</vt:lpstr>
      <vt:lpstr>PHASE DIAGRAM</vt:lpstr>
      <vt:lpstr>PHASE DIAGRAM</vt:lpstr>
      <vt:lpstr>ENERGY AND CHANGES OF STATE</vt:lpstr>
      <vt:lpstr>ENERGY AND CHANGES OF STATE</vt:lpstr>
      <vt:lpstr>ENERGY AND CHANGES OF STATE</vt:lpstr>
    </vt:vector>
  </TitlesOfParts>
  <Company>Pleasant Hill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</dc:title>
  <dc:creator>George Creason</dc:creator>
  <cp:lastModifiedBy>Nancy</cp:lastModifiedBy>
  <cp:revision>178</cp:revision>
  <dcterms:created xsi:type="dcterms:W3CDTF">2003-12-08T20:11:45Z</dcterms:created>
  <dcterms:modified xsi:type="dcterms:W3CDTF">2016-03-11T01:25:45Z</dcterms:modified>
</cp:coreProperties>
</file>