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3" r:id="rId1"/>
  </p:sldMasterIdLst>
  <p:handoutMasterIdLst>
    <p:handoutMasterId r:id="rId39"/>
  </p:handoutMasterIdLst>
  <p:sldIdLst>
    <p:sldId id="256" r:id="rId2"/>
    <p:sldId id="262" r:id="rId3"/>
    <p:sldId id="353" r:id="rId4"/>
    <p:sldId id="357" r:id="rId5"/>
    <p:sldId id="355" r:id="rId6"/>
    <p:sldId id="356" r:id="rId7"/>
    <p:sldId id="358" r:id="rId8"/>
    <p:sldId id="359" r:id="rId9"/>
    <p:sldId id="257" r:id="rId10"/>
    <p:sldId id="258" r:id="rId11"/>
    <p:sldId id="361" r:id="rId12"/>
    <p:sldId id="259" r:id="rId13"/>
    <p:sldId id="362" r:id="rId14"/>
    <p:sldId id="260" r:id="rId15"/>
    <p:sldId id="363" r:id="rId16"/>
    <p:sldId id="319" r:id="rId17"/>
    <p:sldId id="320" r:id="rId18"/>
    <p:sldId id="401" r:id="rId19"/>
    <p:sldId id="364" r:id="rId20"/>
    <p:sldId id="292" r:id="rId21"/>
    <p:sldId id="365" r:id="rId22"/>
    <p:sldId id="366" r:id="rId23"/>
    <p:sldId id="289" r:id="rId24"/>
    <p:sldId id="290" r:id="rId25"/>
    <p:sldId id="277" r:id="rId26"/>
    <p:sldId id="341" r:id="rId27"/>
    <p:sldId id="367" r:id="rId28"/>
    <p:sldId id="368" r:id="rId29"/>
    <p:sldId id="369" r:id="rId30"/>
    <p:sldId id="370" r:id="rId31"/>
    <p:sldId id="371" r:id="rId32"/>
    <p:sldId id="372" r:id="rId33"/>
    <p:sldId id="373" r:id="rId34"/>
    <p:sldId id="374" r:id="rId35"/>
    <p:sldId id="375" r:id="rId36"/>
    <p:sldId id="376" r:id="rId37"/>
    <p:sldId id="377" r:id="rId38"/>
  </p:sldIdLst>
  <p:sldSz cx="9144000" cy="6858000" type="screen4x3"/>
  <p:notesSz cx="9296400" cy="7010400"/>
  <p:defaultTextStyle>
    <a:defPPr>
      <a:defRPr lang="en-US"/>
    </a:defPPr>
    <a:lvl1pPr algn="l" rtl="0" eaLnBrk="0" fontAlgn="base" hangingPunct="0">
      <a:spcBef>
        <a:spcPct val="0"/>
      </a:spcBef>
      <a:spcAft>
        <a:spcPct val="0"/>
      </a:spcAft>
      <a:defRPr kern="1200">
        <a:solidFill>
          <a:schemeClr val="tx1"/>
        </a:solidFill>
        <a:latin typeface="Wingdings 3" panose="05040102010807070707" pitchFamily="18" charset="2"/>
        <a:ea typeface="+mn-ea"/>
        <a:cs typeface="+mn-cs"/>
      </a:defRPr>
    </a:lvl1pPr>
    <a:lvl2pPr marL="457200" algn="l" rtl="0" eaLnBrk="0" fontAlgn="base" hangingPunct="0">
      <a:spcBef>
        <a:spcPct val="0"/>
      </a:spcBef>
      <a:spcAft>
        <a:spcPct val="0"/>
      </a:spcAft>
      <a:defRPr kern="1200">
        <a:solidFill>
          <a:schemeClr val="tx1"/>
        </a:solidFill>
        <a:latin typeface="Wingdings 3" panose="05040102010807070707" pitchFamily="18" charset="2"/>
        <a:ea typeface="+mn-ea"/>
        <a:cs typeface="+mn-cs"/>
      </a:defRPr>
    </a:lvl2pPr>
    <a:lvl3pPr marL="914400" algn="l" rtl="0" eaLnBrk="0" fontAlgn="base" hangingPunct="0">
      <a:spcBef>
        <a:spcPct val="0"/>
      </a:spcBef>
      <a:spcAft>
        <a:spcPct val="0"/>
      </a:spcAft>
      <a:defRPr kern="1200">
        <a:solidFill>
          <a:schemeClr val="tx1"/>
        </a:solidFill>
        <a:latin typeface="Wingdings 3" panose="05040102010807070707" pitchFamily="18" charset="2"/>
        <a:ea typeface="+mn-ea"/>
        <a:cs typeface="+mn-cs"/>
      </a:defRPr>
    </a:lvl3pPr>
    <a:lvl4pPr marL="1371600" algn="l" rtl="0" eaLnBrk="0" fontAlgn="base" hangingPunct="0">
      <a:spcBef>
        <a:spcPct val="0"/>
      </a:spcBef>
      <a:spcAft>
        <a:spcPct val="0"/>
      </a:spcAft>
      <a:defRPr kern="1200">
        <a:solidFill>
          <a:schemeClr val="tx1"/>
        </a:solidFill>
        <a:latin typeface="Wingdings 3" panose="05040102010807070707" pitchFamily="18" charset="2"/>
        <a:ea typeface="+mn-ea"/>
        <a:cs typeface="+mn-cs"/>
      </a:defRPr>
    </a:lvl4pPr>
    <a:lvl5pPr marL="1828800" algn="l" rtl="0" eaLnBrk="0" fontAlgn="base" hangingPunct="0">
      <a:spcBef>
        <a:spcPct val="0"/>
      </a:spcBef>
      <a:spcAft>
        <a:spcPct val="0"/>
      </a:spcAft>
      <a:defRPr kern="1200">
        <a:solidFill>
          <a:schemeClr val="tx1"/>
        </a:solidFill>
        <a:latin typeface="Wingdings 3" panose="05040102010807070707" pitchFamily="18" charset="2"/>
        <a:ea typeface="+mn-ea"/>
        <a:cs typeface="+mn-cs"/>
      </a:defRPr>
    </a:lvl5pPr>
    <a:lvl6pPr marL="2286000" algn="l" defTabSz="914400" rtl="0" eaLnBrk="1" latinLnBrk="0" hangingPunct="1">
      <a:defRPr kern="1200">
        <a:solidFill>
          <a:schemeClr val="tx1"/>
        </a:solidFill>
        <a:latin typeface="Wingdings 3" panose="05040102010807070707" pitchFamily="18" charset="2"/>
        <a:ea typeface="+mn-ea"/>
        <a:cs typeface="+mn-cs"/>
      </a:defRPr>
    </a:lvl6pPr>
    <a:lvl7pPr marL="2743200" algn="l" defTabSz="914400" rtl="0" eaLnBrk="1" latinLnBrk="0" hangingPunct="1">
      <a:defRPr kern="1200">
        <a:solidFill>
          <a:schemeClr val="tx1"/>
        </a:solidFill>
        <a:latin typeface="Wingdings 3" panose="05040102010807070707" pitchFamily="18" charset="2"/>
        <a:ea typeface="+mn-ea"/>
        <a:cs typeface="+mn-cs"/>
      </a:defRPr>
    </a:lvl7pPr>
    <a:lvl8pPr marL="3200400" algn="l" defTabSz="914400" rtl="0" eaLnBrk="1" latinLnBrk="0" hangingPunct="1">
      <a:defRPr kern="1200">
        <a:solidFill>
          <a:schemeClr val="tx1"/>
        </a:solidFill>
        <a:latin typeface="Wingdings 3" panose="05040102010807070707" pitchFamily="18" charset="2"/>
        <a:ea typeface="+mn-ea"/>
        <a:cs typeface="+mn-cs"/>
      </a:defRPr>
    </a:lvl8pPr>
    <a:lvl9pPr marL="3657600" algn="l" defTabSz="914400" rtl="0" eaLnBrk="1" latinLnBrk="0" hangingPunct="1">
      <a:defRPr kern="1200">
        <a:solidFill>
          <a:schemeClr val="tx1"/>
        </a:solidFill>
        <a:latin typeface="Wingdings 3" panose="05040102010807070707" pitchFamily="18" charset="2"/>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FFCC"/>
    <a:srgbClr val="8992BD"/>
    <a:srgbClr val="CCFFCC"/>
    <a:srgbClr val="777777"/>
    <a:srgbClr val="808080"/>
    <a:srgbClr val="00003E"/>
    <a:srgbClr val="2BA19E"/>
    <a:srgbClr val="00003A"/>
    <a:srgbClr val="F410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34588" autoAdjust="0"/>
    <p:restoredTop sz="86408" autoAdjust="0"/>
  </p:normalViewPr>
  <p:slideViewPr>
    <p:cSldViewPr>
      <p:cViewPr varScale="1">
        <p:scale>
          <a:sx n="92" d="100"/>
          <a:sy n="92" d="100"/>
        </p:scale>
        <p:origin x="516"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633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9075" cy="350838"/>
          </a:xfrm>
          <a:prstGeom prst="rect">
            <a:avLst/>
          </a:prstGeom>
        </p:spPr>
        <p:txBody>
          <a:bodyPr vert="horz" lIns="93177" tIns="46589" rIns="93177" bIns="46589" rtlCol="0"/>
          <a:lstStyle>
            <a:lvl1pPr algn="l">
              <a:defRPr sz="1200"/>
            </a:lvl1pPr>
          </a:lstStyle>
          <a:p>
            <a:pPr>
              <a:defRPr/>
            </a:pPr>
            <a:endParaRPr lang="en-US"/>
          </a:p>
        </p:txBody>
      </p:sp>
      <p:sp>
        <p:nvSpPr>
          <p:cNvPr id="3" name="Date Placeholder 2"/>
          <p:cNvSpPr>
            <a:spLocks noGrp="1"/>
          </p:cNvSpPr>
          <p:nvPr>
            <p:ph type="dt" sz="quarter" idx="1"/>
          </p:nvPr>
        </p:nvSpPr>
        <p:spPr>
          <a:xfrm>
            <a:off x="5265738" y="0"/>
            <a:ext cx="4029075" cy="350838"/>
          </a:xfrm>
          <a:prstGeom prst="rect">
            <a:avLst/>
          </a:prstGeom>
        </p:spPr>
        <p:txBody>
          <a:bodyPr vert="horz" lIns="93177" tIns="46589" rIns="93177" bIns="46589" rtlCol="0"/>
          <a:lstStyle>
            <a:lvl1pPr algn="r">
              <a:defRPr sz="1200"/>
            </a:lvl1pPr>
          </a:lstStyle>
          <a:p>
            <a:pPr>
              <a:defRPr/>
            </a:pPr>
            <a:fld id="{9F289EA2-D4DA-47EC-99C3-C2D67191F73C}" type="datetimeFigureOut">
              <a:rPr lang="en-US"/>
              <a:pPr>
                <a:defRPr/>
              </a:pPr>
              <a:t>3/10/2016</a:t>
            </a:fld>
            <a:endParaRPr lang="en-US"/>
          </a:p>
        </p:txBody>
      </p:sp>
      <p:sp>
        <p:nvSpPr>
          <p:cNvPr id="4" name="Footer Placeholder 3"/>
          <p:cNvSpPr>
            <a:spLocks noGrp="1"/>
          </p:cNvSpPr>
          <p:nvPr>
            <p:ph type="ftr" sz="quarter" idx="2"/>
          </p:nvPr>
        </p:nvSpPr>
        <p:spPr>
          <a:xfrm>
            <a:off x="0" y="6657975"/>
            <a:ext cx="4029075" cy="350838"/>
          </a:xfrm>
          <a:prstGeom prst="rect">
            <a:avLst/>
          </a:prstGeom>
        </p:spPr>
        <p:txBody>
          <a:bodyPr vert="horz" lIns="93177" tIns="46589" rIns="93177" bIns="46589"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5265738" y="6657975"/>
            <a:ext cx="4029075" cy="350838"/>
          </a:xfrm>
          <a:prstGeom prst="rect">
            <a:avLst/>
          </a:prstGeom>
        </p:spPr>
        <p:txBody>
          <a:bodyPr vert="horz" wrap="square" lIns="93177" tIns="46589" rIns="93177" bIns="46589" numCol="1" anchor="b" anchorCtr="0" compatLnSpc="1">
            <a:prstTxWarp prst="textNoShape">
              <a:avLst/>
            </a:prstTxWarp>
          </a:bodyPr>
          <a:lstStyle>
            <a:lvl1pPr algn="r">
              <a:defRPr sz="1200"/>
            </a:lvl1pPr>
          </a:lstStyle>
          <a:p>
            <a:fld id="{FD98B11D-0250-466A-81EF-D45BA91BD844}" type="slidenum">
              <a:rPr lang="en-US" altLang="en-US"/>
              <a:pPr/>
              <a:t>‹#›</a:t>
            </a:fld>
            <a:endParaRPr lang="en-US" altLang="en-US"/>
          </a:p>
        </p:txBody>
      </p:sp>
    </p:spTree>
    <p:extLst>
      <p:ext uri="{BB962C8B-B14F-4D97-AF65-F5344CB8AC3E}">
        <p14:creationId xmlns:p14="http://schemas.microsoft.com/office/powerpoint/2010/main" val="381376119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0F2C535A-1A62-485E-B75A-5F6E8EF3DDB0}" type="slidenum">
              <a:rPr lang="en-US" altLang="en-US"/>
              <a:pPr/>
              <a:t>‹#›</a:t>
            </a:fld>
            <a:endParaRPr lang="en-US" altLang="en-US"/>
          </a:p>
        </p:txBody>
      </p:sp>
    </p:spTree>
    <p:extLst>
      <p:ext uri="{BB962C8B-B14F-4D97-AF65-F5344CB8AC3E}">
        <p14:creationId xmlns:p14="http://schemas.microsoft.com/office/powerpoint/2010/main" val="2353575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DA60D587-3521-4548-808C-B2586D318BFF}" type="slidenum">
              <a:rPr lang="en-US" altLang="en-US"/>
              <a:pPr/>
              <a:t>‹#›</a:t>
            </a:fld>
            <a:endParaRPr lang="en-US" altLang="en-US"/>
          </a:p>
        </p:txBody>
      </p:sp>
    </p:spTree>
    <p:extLst>
      <p:ext uri="{BB962C8B-B14F-4D97-AF65-F5344CB8AC3E}">
        <p14:creationId xmlns:p14="http://schemas.microsoft.com/office/powerpoint/2010/main" val="718038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5B7EBBB-4DD0-4130-9FE5-7549478F8ED4}" type="slidenum">
              <a:rPr lang="en-US" altLang="en-US"/>
              <a:pPr/>
              <a:t>‹#›</a:t>
            </a:fld>
            <a:endParaRPr lang="en-US" altLang="en-US"/>
          </a:p>
        </p:txBody>
      </p:sp>
    </p:spTree>
    <p:extLst>
      <p:ext uri="{BB962C8B-B14F-4D97-AF65-F5344CB8AC3E}">
        <p14:creationId xmlns:p14="http://schemas.microsoft.com/office/powerpoint/2010/main" val="8091118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5466EA4F-69B2-47F5-944A-EDB7A31D8E30}" type="slidenum">
              <a:rPr lang="en-US" altLang="en-US"/>
              <a:pPr/>
              <a:t>‹#›</a:t>
            </a:fld>
            <a:endParaRPr lang="en-US" altLang="en-US"/>
          </a:p>
        </p:txBody>
      </p:sp>
    </p:spTree>
    <p:extLst>
      <p:ext uri="{BB962C8B-B14F-4D97-AF65-F5344CB8AC3E}">
        <p14:creationId xmlns:p14="http://schemas.microsoft.com/office/powerpoint/2010/main" val="1617897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7B4894A7-CDD8-4FF3-BB82-666531F5E414}" type="slidenum">
              <a:rPr lang="en-US" altLang="en-US"/>
              <a:pPr/>
              <a:t>‹#›</a:t>
            </a:fld>
            <a:endParaRPr lang="en-US" altLang="en-US"/>
          </a:p>
        </p:txBody>
      </p:sp>
    </p:spTree>
    <p:extLst>
      <p:ext uri="{BB962C8B-B14F-4D97-AF65-F5344CB8AC3E}">
        <p14:creationId xmlns:p14="http://schemas.microsoft.com/office/powerpoint/2010/main" val="1333464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3C5816BA-AC7B-4E23-A909-C7979A86733B}" type="slidenum">
              <a:rPr lang="en-US" altLang="en-US"/>
              <a:pPr/>
              <a:t>‹#›</a:t>
            </a:fld>
            <a:endParaRPr lang="en-US" altLang="en-US"/>
          </a:p>
        </p:txBody>
      </p:sp>
    </p:spTree>
    <p:extLst>
      <p:ext uri="{BB962C8B-B14F-4D97-AF65-F5344CB8AC3E}">
        <p14:creationId xmlns:p14="http://schemas.microsoft.com/office/powerpoint/2010/main" val="410507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F33641B7-58E3-47D1-ABA0-71D02BC2EDBE}" type="slidenum">
              <a:rPr lang="en-US" altLang="en-US"/>
              <a:pPr/>
              <a:t>‹#›</a:t>
            </a:fld>
            <a:endParaRPr lang="en-US" altLang="en-US"/>
          </a:p>
        </p:txBody>
      </p:sp>
    </p:spTree>
    <p:extLst>
      <p:ext uri="{BB962C8B-B14F-4D97-AF65-F5344CB8AC3E}">
        <p14:creationId xmlns:p14="http://schemas.microsoft.com/office/powerpoint/2010/main" val="10634633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638B608A-8DF8-4B4A-A8C8-F6627CD70ACA}" type="slidenum">
              <a:rPr lang="en-US" altLang="en-US"/>
              <a:pPr/>
              <a:t>‹#›</a:t>
            </a:fld>
            <a:endParaRPr lang="en-US" altLang="en-US"/>
          </a:p>
        </p:txBody>
      </p:sp>
    </p:spTree>
    <p:extLst>
      <p:ext uri="{BB962C8B-B14F-4D97-AF65-F5344CB8AC3E}">
        <p14:creationId xmlns:p14="http://schemas.microsoft.com/office/powerpoint/2010/main" val="26225158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50020DA4-D808-4539-820D-6086575E8589}" type="slidenum">
              <a:rPr lang="en-US" altLang="en-US"/>
              <a:pPr/>
              <a:t>‹#›</a:t>
            </a:fld>
            <a:endParaRPr lang="en-US" altLang="en-US"/>
          </a:p>
        </p:txBody>
      </p:sp>
    </p:spTree>
    <p:extLst>
      <p:ext uri="{BB962C8B-B14F-4D97-AF65-F5344CB8AC3E}">
        <p14:creationId xmlns:p14="http://schemas.microsoft.com/office/powerpoint/2010/main" val="2060411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A36E1889-ACDB-43F7-A115-5736C609FC2C}" type="slidenum">
              <a:rPr lang="en-US" altLang="en-US"/>
              <a:pPr/>
              <a:t>‹#›</a:t>
            </a:fld>
            <a:endParaRPr lang="en-US" altLang="en-US"/>
          </a:p>
        </p:txBody>
      </p:sp>
    </p:spTree>
    <p:extLst>
      <p:ext uri="{BB962C8B-B14F-4D97-AF65-F5344CB8AC3E}">
        <p14:creationId xmlns:p14="http://schemas.microsoft.com/office/powerpoint/2010/main" val="2427252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A97AD1FA-4C8F-418A-A7F3-A2A8754AD0C1}" type="slidenum">
              <a:rPr lang="en-US" altLang="en-US"/>
              <a:pPr/>
              <a:t>‹#›</a:t>
            </a:fld>
            <a:endParaRPr lang="en-US" altLang="en-US"/>
          </a:p>
        </p:txBody>
      </p:sp>
    </p:spTree>
    <p:extLst>
      <p:ext uri="{BB962C8B-B14F-4D97-AF65-F5344CB8AC3E}">
        <p14:creationId xmlns:p14="http://schemas.microsoft.com/office/powerpoint/2010/main" val="33144340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fld id="{72DC98F5-B064-4623-846A-DF9AC6328A7C}" type="slidenum">
              <a:rPr lang="en-US" altLang="en-US"/>
              <a:pPr/>
              <a:t>‹#›</a:t>
            </a:fld>
            <a:endParaRPr lang="en-US" altLang="en-US"/>
          </a:p>
        </p:txBody>
      </p:sp>
    </p:spTree>
    <p:extLst>
      <p:ext uri="{BB962C8B-B14F-4D97-AF65-F5344CB8AC3E}">
        <p14:creationId xmlns:p14="http://schemas.microsoft.com/office/powerpoint/2010/main" val="10141988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0808B661-0AD6-426F-A0A6-93D04FFB0FFB}" type="slidenum">
              <a:rPr lang="en-US" altLang="en-US"/>
              <a:pPr/>
              <a:t>‹#›</a:t>
            </a:fld>
            <a:endParaRPr lang="en-US" altLang="en-US"/>
          </a:p>
        </p:txBody>
      </p:sp>
    </p:spTree>
    <p:extLst>
      <p:ext uri="{BB962C8B-B14F-4D97-AF65-F5344CB8AC3E}">
        <p14:creationId xmlns:p14="http://schemas.microsoft.com/office/powerpoint/2010/main" val="1109161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9FFCC">
            <a:alpha val="20000"/>
          </a:srgbClr>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2083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defRPr>
            </a:lvl1pPr>
          </a:lstStyle>
          <a:p>
            <a:pPr>
              <a:defRPr/>
            </a:pPr>
            <a:endParaRPr lang="en-US"/>
          </a:p>
        </p:txBody>
      </p:sp>
      <p:sp>
        <p:nvSpPr>
          <p:cNvPr id="12083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pPr>
              <a:defRPr/>
            </a:pPr>
            <a:endParaRPr lang="en-US"/>
          </a:p>
        </p:txBody>
      </p:sp>
      <p:sp>
        <p:nvSpPr>
          <p:cNvPr id="12083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Arial" panose="020B0604020202020204" pitchFamily="34" charset="0"/>
              </a:defRPr>
            </a:lvl1pPr>
          </a:lstStyle>
          <a:p>
            <a:fld id="{94752C2B-99EA-4BB5-85B4-A39504039D4D}"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016" r:id="rId1"/>
    <p:sldLayoutId id="2147484017" r:id="rId2"/>
    <p:sldLayoutId id="2147484018" r:id="rId3"/>
    <p:sldLayoutId id="2147484019" r:id="rId4"/>
    <p:sldLayoutId id="2147484020" r:id="rId5"/>
    <p:sldLayoutId id="2147484021" r:id="rId6"/>
    <p:sldLayoutId id="2147484022" r:id="rId7"/>
    <p:sldLayoutId id="2147484023" r:id="rId8"/>
    <p:sldLayoutId id="2147484024" r:id="rId9"/>
    <p:sldLayoutId id="2147484025" r:id="rId10"/>
    <p:sldLayoutId id="2147484026" r:id="rId11"/>
    <p:sldLayoutId id="2147484027" r:id="rId12"/>
    <p:sldLayoutId id="2147484028"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slideLayout" Target="../slideLayouts/slideLayout12.xml"/><Relationship Id="rId4" Type="http://schemas.openxmlformats.org/officeDocument/2006/relationships/image" Target="../media/image11.gif"/></Relationships>
</file>

<file path=ppt/slides/_rels/slide10.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gif"/><Relationship Id="rId1" Type="http://schemas.openxmlformats.org/officeDocument/2006/relationships/slideLayout" Target="../slideLayouts/slideLayout12.xml"/><Relationship Id="rId4" Type="http://schemas.openxmlformats.org/officeDocument/2006/relationships/image" Target="../media/image17.gif"/></Relationships>
</file>

<file path=ppt/slides/_rels/slide13.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19.gif"/><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en.wikipedia.org/wiki/Image:Lightning_hits_tree_-_NOAA.jpg" TargetMode="External"/><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3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3.gi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152400" y="0"/>
            <a:ext cx="8991600" cy="2209800"/>
          </a:xfrm>
        </p:spPr>
        <p:txBody>
          <a:bodyPr/>
          <a:lstStyle/>
          <a:p>
            <a:pPr eaLnBrk="1" hangingPunct="1"/>
            <a:r>
              <a:rPr lang="en-US" altLang="en-US" sz="6000" dirty="0">
                <a:solidFill>
                  <a:srgbClr val="CCCCFF"/>
                </a:solidFill>
              </a:rPr>
              <a:t> </a:t>
            </a:r>
            <a:r>
              <a:rPr lang="en-US" altLang="en-US" sz="6600" b="1" dirty="0">
                <a:solidFill>
                  <a:schemeClr val="accent2"/>
                </a:solidFill>
              </a:rPr>
              <a:t>PHYSICAL SCIENCE</a:t>
            </a:r>
            <a:r>
              <a:rPr lang="en-US" altLang="en-US" dirty="0"/>
              <a:t>	</a:t>
            </a:r>
          </a:p>
        </p:txBody>
      </p:sp>
      <p:sp>
        <p:nvSpPr>
          <p:cNvPr id="6147" name="Rectangle 3"/>
          <p:cNvSpPr>
            <a:spLocks noGrp="1" noChangeArrowheads="1"/>
          </p:cNvSpPr>
          <p:nvPr>
            <p:ph type="subTitle" idx="1"/>
          </p:nvPr>
        </p:nvSpPr>
        <p:spPr>
          <a:xfrm>
            <a:off x="1371600" y="1828800"/>
            <a:ext cx="6400800" cy="3810000"/>
          </a:xfrm>
        </p:spPr>
        <p:txBody>
          <a:bodyPr/>
          <a:lstStyle/>
          <a:p>
            <a:pPr eaLnBrk="1" hangingPunct="1"/>
            <a:r>
              <a:rPr lang="en-US" altLang="en-US" sz="4000" b="1" dirty="0">
                <a:solidFill>
                  <a:schemeClr val="accent2"/>
                </a:solidFill>
              </a:rPr>
              <a:t>MATTER</a:t>
            </a:r>
          </a:p>
        </p:txBody>
      </p:sp>
      <p:pic>
        <p:nvPicPr>
          <p:cNvPr id="6148" name="Picture 5" descr="Mg%20in%20Dry%20I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3124200"/>
            <a:ext cx="4238625" cy="318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Click="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457200" y="274638"/>
            <a:ext cx="8229600" cy="868362"/>
          </a:xfrm>
        </p:spPr>
        <p:txBody>
          <a:bodyPr/>
          <a:lstStyle/>
          <a:p>
            <a:pPr eaLnBrk="1" hangingPunct="1"/>
            <a:r>
              <a:rPr lang="en-US" altLang="en-US" b="1" dirty="0">
                <a:solidFill>
                  <a:schemeClr val="accent2"/>
                </a:solidFill>
              </a:rPr>
              <a:t>KINETIC THEORY OF MATTER</a:t>
            </a:r>
          </a:p>
        </p:txBody>
      </p:sp>
      <p:sp>
        <p:nvSpPr>
          <p:cNvPr id="8196" name="Rectangle 3"/>
          <p:cNvSpPr>
            <a:spLocks noGrp="1" noChangeArrowheads="1"/>
          </p:cNvSpPr>
          <p:nvPr>
            <p:ph type="body" idx="1"/>
          </p:nvPr>
        </p:nvSpPr>
        <p:spPr>
          <a:xfrm>
            <a:off x="3733800" y="1759268"/>
            <a:ext cx="5257800" cy="4641532"/>
          </a:xfrm>
        </p:spPr>
        <p:txBody>
          <a:bodyPr/>
          <a:lstStyle/>
          <a:p>
            <a:pPr eaLnBrk="1" hangingPunct="1"/>
            <a:r>
              <a:rPr lang="en-US" altLang="en-US" sz="2800" dirty="0">
                <a:solidFill>
                  <a:srgbClr val="00007E"/>
                </a:solidFill>
              </a:rPr>
              <a:t>All matter is composed of </a:t>
            </a:r>
            <a:r>
              <a:rPr lang="en-US" altLang="en-US" sz="2800" b="1" dirty="0">
                <a:solidFill>
                  <a:srgbClr val="FF0000"/>
                </a:solidFill>
              </a:rPr>
              <a:t>tiny particles</a:t>
            </a:r>
            <a:r>
              <a:rPr lang="en-US" altLang="en-US" sz="2800" dirty="0">
                <a:solidFill>
                  <a:srgbClr val="00007E"/>
                </a:solidFill>
              </a:rPr>
              <a:t> (atoms ions, or molecules).</a:t>
            </a:r>
          </a:p>
          <a:p>
            <a:pPr eaLnBrk="1" hangingPunct="1"/>
            <a:r>
              <a:rPr lang="en-US" altLang="en-US" sz="2800" dirty="0">
                <a:solidFill>
                  <a:srgbClr val="00007E"/>
                </a:solidFill>
              </a:rPr>
              <a:t>The small particles are in </a:t>
            </a:r>
            <a:r>
              <a:rPr lang="en-US" altLang="en-US" sz="2800" b="1" dirty="0">
                <a:solidFill>
                  <a:srgbClr val="FF0000"/>
                </a:solidFill>
              </a:rPr>
              <a:t>constant, random </a:t>
            </a:r>
            <a:r>
              <a:rPr lang="en-US" altLang="en-US" sz="2800" dirty="0">
                <a:solidFill>
                  <a:srgbClr val="00007E"/>
                </a:solidFill>
              </a:rPr>
              <a:t>motion.</a:t>
            </a:r>
          </a:p>
          <a:p>
            <a:pPr eaLnBrk="1" hangingPunct="1"/>
            <a:r>
              <a:rPr lang="en-US" altLang="en-US" sz="2800" dirty="0">
                <a:solidFill>
                  <a:srgbClr val="00007E"/>
                </a:solidFill>
              </a:rPr>
              <a:t>These particles are colliding with </a:t>
            </a:r>
            <a:r>
              <a:rPr lang="en-US" altLang="en-US" sz="2800" b="1" dirty="0">
                <a:solidFill>
                  <a:srgbClr val="FF0000"/>
                </a:solidFill>
              </a:rPr>
              <a:t>each other </a:t>
            </a:r>
            <a:r>
              <a:rPr lang="en-US" altLang="en-US" sz="2800" dirty="0">
                <a:solidFill>
                  <a:srgbClr val="00007E"/>
                </a:solidFill>
              </a:rPr>
              <a:t>and the </a:t>
            </a:r>
            <a:r>
              <a:rPr lang="en-US" altLang="en-US" sz="2800" b="1" dirty="0">
                <a:solidFill>
                  <a:srgbClr val="FF0000"/>
                </a:solidFill>
              </a:rPr>
              <a:t>walls</a:t>
            </a:r>
            <a:r>
              <a:rPr lang="en-US" altLang="en-US" sz="2800" dirty="0">
                <a:solidFill>
                  <a:srgbClr val="00007E"/>
                </a:solidFill>
              </a:rPr>
              <a:t> of their container.</a:t>
            </a:r>
          </a:p>
        </p:txBody>
      </p:sp>
      <p:pic>
        <p:nvPicPr>
          <p:cNvPr id="2" name="Picture 1"/>
          <p:cNvPicPr>
            <a:picLocks noChangeAspect="1"/>
          </p:cNvPicPr>
          <p:nvPr/>
        </p:nvPicPr>
        <p:blipFill>
          <a:blip r:embed="rId2"/>
          <a:stretch>
            <a:fillRect/>
          </a:stretch>
        </p:blipFill>
        <p:spPr>
          <a:xfrm>
            <a:off x="152401" y="1759268"/>
            <a:ext cx="3200400" cy="4846320"/>
          </a:xfrm>
          <a:prstGeom prst="rect">
            <a:avLst/>
          </a:prstGeom>
        </p:spPr>
      </p:pic>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196">
                                            <p:txEl>
                                              <p:pRg st="0" end="0"/>
                                            </p:txEl>
                                          </p:spTgt>
                                        </p:tgtEl>
                                        <p:attrNameLst>
                                          <p:attrName>style.visibility</p:attrName>
                                        </p:attrNameLst>
                                      </p:cBhvr>
                                      <p:to>
                                        <p:strVal val="visible"/>
                                      </p:to>
                                    </p:set>
                                    <p:anim calcmode="lin" valueType="num">
                                      <p:cBhvr additive="base">
                                        <p:cTn id="7" dur="500" fill="hold"/>
                                        <p:tgtEl>
                                          <p:spTgt spid="819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196">
                                            <p:txEl>
                                              <p:pRg st="1" end="1"/>
                                            </p:txEl>
                                          </p:spTgt>
                                        </p:tgtEl>
                                        <p:attrNameLst>
                                          <p:attrName>style.visibility</p:attrName>
                                        </p:attrNameLst>
                                      </p:cBhvr>
                                      <p:to>
                                        <p:strVal val="visible"/>
                                      </p:to>
                                    </p:set>
                                    <p:anim calcmode="lin" valueType="num">
                                      <p:cBhvr additive="base">
                                        <p:cTn id="13" dur="500" fill="hold"/>
                                        <p:tgtEl>
                                          <p:spTgt spid="819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19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196">
                                            <p:txEl>
                                              <p:pRg st="2" end="2"/>
                                            </p:txEl>
                                          </p:spTgt>
                                        </p:tgtEl>
                                        <p:attrNameLst>
                                          <p:attrName>style.visibility</p:attrName>
                                        </p:attrNameLst>
                                      </p:cBhvr>
                                      <p:to>
                                        <p:strVal val="visible"/>
                                      </p:to>
                                    </p:set>
                                    <p:anim calcmode="lin" valueType="num">
                                      <p:cBhvr additive="base">
                                        <p:cTn id="19" dur="500" fill="hold"/>
                                        <p:tgtEl>
                                          <p:spTgt spid="819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19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5" descr="2-470-406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2895600"/>
            <a:ext cx="53340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2"/>
          <p:cNvSpPr>
            <a:spLocks noGrp="1" noChangeArrowheads="1"/>
          </p:cNvSpPr>
          <p:nvPr>
            <p:ph type="title"/>
          </p:nvPr>
        </p:nvSpPr>
        <p:spPr>
          <a:xfrm>
            <a:off x="457200" y="274638"/>
            <a:ext cx="8229600" cy="868362"/>
          </a:xfrm>
        </p:spPr>
        <p:txBody>
          <a:bodyPr/>
          <a:lstStyle/>
          <a:p>
            <a:pPr eaLnBrk="1" hangingPunct="1"/>
            <a:r>
              <a:rPr lang="en-US" altLang="en-US" b="1" dirty="0">
                <a:solidFill>
                  <a:schemeClr val="accent2"/>
                </a:solidFill>
              </a:rPr>
              <a:t>KINETIC THEORY OF MATTER</a:t>
            </a:r>
          </a:p>
        </p:txBody>
      </p:sp>
      <p:sp>
        <p:nvSpPr>
          <p:cNvPr id="8196" name="Rectangle 3"/>
          <p:cNvSpPr>
            <a:spLocks noGrp="1" noChangeArrowheads="1"/>
          </p:cNvSpPr>
          <p:nvPr>
            <p:ph type="body" idx="1"/>
          </p:nvPr>
        </p:nvSpPr>
        <p:spPr>
          <a:xfrm>
            <a:off x="142875" y="1447800"/>
            <a:ext cx="8991600" cy="2438400"/>
          </a:xfrm>
        </p:spPr>
        <p:txBody>
          <a:bodyPr/>
          <a:lstStyle/>
          <a:p>
            <a:pPr eaLnBrk="1" hangingPunct="1"/>
            <a:r>
              <a:rPr lang="en-US" altLang="en-US" sz="2800" dirty="0">
                <a:solidFill>
                  <a:srgbClr val="00007E"/>
                </a:solidFill>
              </a:rPr>
              <a:t>How tightly these particles are packed together and how strongly they are bonded will determine what state of matter the material is.</a:t>
            </a:r>
          </a:p>
        </p:txBody>
      </p:sp>
    </p:spTree>
    <p:extLst>
      <p:ext uri="{BB962C8B-B14F-4D97-AF65-F5344CB8AC3E}">
        <p14:creationId xmlns:p14="http://schemas.microsoft.com/office/powerpoint/2010/main" val="4015302339"/>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196">
                                            <p:txEl>
                                              <p:pRg st="0" end="0"/>
                                            </p:txEl>
                                          </p:spTgt>
                                        </p:tgtEl>
                                        <p:attrNameLst>
                                          <p:attrName>style.visibility</p:attrName>
                                        </p:attrNameLst>
                                      </p:cBhvr>
                                      <p:to>
                                        <p:strVal val="visible"/>
                                      </p:to>
                                    </p:set>
                                    <p:anim calcmode="lin" valueType="num">
                                      <p:cBhvr additive="base">
                                        <p:cTn id="7" dur="500" fill="hold"/>
                                        <p:tgtEl>
                                          <p:spTgt spid="819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1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b="1" dirty="0">
                <a:solidFill>
                  <a:schemeClr val="accent2"/>
                </a:solidFill>
              </a:rPr>
              <a:t>AVERAGE KINETIC ENERGY</a:t>
            </a:r>
            <a:endParaRPr lang="en-US" altLang="en-US" dirty="0">
              <a:solidFill>
                <a:schemeClr val="accent2"/>
              </a:solidFill>
            </a:endParaRPr>
          </a:p>
        </p:txBody>
      </p:sp>
      <p:pic>
        <p:nvPicPr>
          <p:cNvPr id="9220" name="Picture 4" descr="mixture"/>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2163763"/>
            <a:ext cx="39624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2"/>
          <p:cNvSpPr>
            <a:spLocks noGrp="1"/>
          </p:cNvSpPr>
          <p:nvPr>
            <p:ph idx="1"/>
          </p:nvPr>
        </p:nvSpPr>
        <p:spPr>
          <a:xfrm>
            <a:off x="53939" y="1625029"/>
            <a:ext cx="4953000" cy="4525963"/>
          </a:xfrm>
        </p:spPr>
        <p:txBody>
          <a:bodyPr/>
          <a:lstStyle/>
          <a:p>
            <a:pPr lvl="0"/>
            <a:r>
              <a:rPr lang="en-US" sz="2800" dirty="0">
                <a:solidFill>
                  <a:schemeClr val="accent2"/>
                </a:solidFill>
              </a:rPr>
              <a:t>The kinetic energies of all the particles of matter in a given sample.  An impossible task to measure directly, so the </a:t>
            </a:r>
            <a:r>
              <a:rPr lang="en-US" sz="2800" b="1" dirty="0">
                <a:solidFill>
                  <a:srgbClr val="FF0000"/>
                </a:solidFill>
              </a:rPr>
              <a:t>temperature</a:t>
            </a:r>
            <a:r>
              <a:rPr lang="en-US" sz="2800" dirty="0">
                <a:solidFill>
                  <a:schemeClr val="accent2"/>
                </a:solidFill>
              </a:rPr>
              <a:t> is specified.</a:t>
            </a:r>
          </a:p>
          <a:p>
            <a:pPr lvl="0"/>
            <a:r>
              <a:rPr lang="en-US" sz="2800" dirty="0">
                <a:solidFill>
                  <a:schemeClr val="accent2"/>
                </a:solidFill>
              </a:rPr>
              <a:t>The temperature of a substance is a measure of the </a:t>
            </a:r>
            <a:r>
              <a:rPr lang="en-US" sz="2800" b="1" dirty="0">
                <a:solidFill>
                  <a:srgbClr val="FF0000"/>
                </a:solidFill>
              </a:rPr>
              <a:t>average kinetic energy </a:t>
            </a:r>
            <a:r>
              <a:rPr lang="en-US" sz="2800" dirty="0">
                <a:solidFill>
                  <a:schemeClr val="accent2"/>
                </a:solidFill>
              </a:rPr>
              <a:t>of the particles in a sample of matter.</a:t>
            </a:r>
          </a:p>
          <a:p>
            <a:endParaRPr lang="en-US" dirty="0"/>
          </a:p>
        </p:txBody>
      </p:sp>
    </p:spTree>
    <p:extLst>
      <p:ext uri="{BB962C8B-B14F-4D97-AF65-F5344CB8AC3E}">
        <p14:creationId xmlns:p14="http://schemas.microsoft.com/office/powerpoint/2010/main" val="307117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2"/>
                </a:solidFill>
              </a:rPr>
              <a:t>AVERAGE KINETIC ENERGY</a:t>
            </a:r>
          </a:p>
        </p:txBody>
      </p:sp>
      <p:sp>
        <p:nvSpPr>
          <p:cNvPr id="3" name="Content Placeholder 2"/>
          <p:cNvSpPr>
            <a:spLocks noGrp="1"/>
          </p:cNvSpPr>
          <p:nvPr>
            <p:ph idx="1"/>
          </p:nvPr>
        </p:nvSpPr>
        <p:spPr/>
        <p:txBody>
          <a:bodyPr/>
          <a:lstStyle/>
          <a:p>
            <a:r>
              <a:rPr lang="en-US" sz="2800" dirty="0">
                <a:solidFill>
                  <a:schemeClr val="accent2"/>
                </a:solidFill>
              </a:rPr>
              <a:t>Since kinetic energy is </a:t>
            </a:r>
            <a:r>
              <a:rPr lang="en-US" sz="2800" b="1" dirty="0">
                <a:solidFill>
                  <a:srgbClr val="FF0000"/>
                </a:solidFill>
              </a:rPr>
              <a:t>conserved</a:t>
            </a:r>
            <a:r>
              <a:rPr lang="en-US" sz="2800" dirty="0">
                <a:solidFill>
                  <a:schemeClr val="accent2"/>
                </a:solidFill>
              </a:rPr>
              <a:t>, the average kinetic energy of the particles remains the same and can be measured.</a:t>
            </a:r>
          </a:p>
          <a:p>
            <a:pPr lvl="0"/>
            <a:r>
              <a:rPr lang="en-US" sz="2800" dirty="0">
                <a:solidFill>
                  <a:schemeClr val="accent2"/>
                </a:solidFill>
              </a:rPr>
              <a:t>Therefore, a </a:t>
            </a:r>
            <a:r>
              <a:rPr lang="en-US" sz="2800" b="1" dirty="0">
                <a:solidFill>
                  <a:srgbClr val="FF0000"/>
                </a:solidFill>
              </a:rPr>
              <a:t>decrease</a:t>
            </a:r>
            <a:r>
              <a:rPr lang="en-US" sz="2800" dirty="0">
                <a:solidFill>
                  <a:schemeClr val="accent2"/>
                </a:solidFill>
              </a:rPr>
              <a:t> in temperature means that the particles, on the average, are moving more </a:t>
            </a:r>
            <a:r>
              <a:rPr lang="en-US" sz="2800" b="1" dirty="0">
                <a:solidFill>
                  <a:srgbClr val="FF0000"/>
                </a:solidFill>
              </a:rPr>
              <a:t>slowly</a:t>
            </a:r>
            <a:r>
              <a:rPr lang="en-US" sz="2800" dirty="0">
                <a:solidFill>
                  <a:schemeClr val="accent2"/>
                </a:solidFill>
              </a:rPr>
              <a:t>.</a:t>
            </a:r>
          </a:p>
          <a:p>
            <a:endParaRPr lang="en-US" dirty="0"/>
          </a:p>
        </p:txBody>
      </p:sp>
      <p:pic>
        <p:nvPicPr>
          <p:cNvPr id="4" name="Picture 3"/>
          <p:cNvPicPr>
            <a:picLocks noChangeAspect="1"/>
          </p:cNvPicPr>
          <p:nvPr/>
        </p:nvPicPr>
        <p:blipFill>
          <a:blip r:embed="rId2"/>
          <a:stretch>
            <a:fillRect/>
          </a:stretch>
        </p:blipFill>
        <p:spPr>
          <a:xfrm>
            <a:off x="3657600" y="3942491"/>
            <a:ext cx="4114800" cy="2795665"/>
          </a:xfrm>
          <a:prstGeom prst="rect">
            <a:avLst/>
          </a:prstGeom>
        </p:spPr>
      </p:pic>
    </p:spTree>
    <p:extLst>
      <p:ext uri="{BB962C8B-B14F-4D97-AF65-F5344CB8AC3E}">
        <p14:creationId xmlns:p14="http://schemas.microsoft.com/office/powerpoint/2010/main" val="1153761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solidFill>
                  <a:schemeClr val="accent2"/>
                </a:solidFill>
              </a:rPr>
              <a:t>KELVIN SCALE</a:t>
            </a:r>
          </a:p>
        </p:txBody>
      </p:sp>
      <p:sp>
        <p:nvSpPr>
          <p:cNvPr id="3" name="Content Placeholder 2"/>
          <p:cNvSpPr>
            <a:spLocks noGrp="1"/>
          </p:cNvSpPr>
          <p:nvPr>
            <p:ph idx="1"/>
          </p:nvPr>
        </p:nvSpPr>
        <p:spPr/>
        <p:txBody>
          <a:bodyPr/>
          <a:lstStyle/>
          <a:p>
            <a:r>
              <a:rPr lang="en-US" dirty="0">
                <a:solidFill>
                  <a:schemeClr val="accent2"/>
                </a:solidFill>
              </a:rPr>
              <a:t>Temperature scale based on </a:t>
            </a:r>
            <a:r>
              <a:rPr lang="en-US" b="1" dirty="0">
                <a:solidFill>
                  <a:srgbClr val="FF0000"/>
                </a:solidFill>
              </a:rPr>
              <a:t>absolute zero.  </a:t>
            </a:r>
          </a:p>
          <a:p>
            <a:r>
              <a:rPr lang="en-US" dirty="0">
                <a:solidFill>
                  <a:schemeClr val="accent2"/>
                </a:solidFill>
              </a:rPr>
              <a:t>The </a:t>
            </a:r>
            <a:r>
              <a:rPr lang="en-US" b="1" dirty="0">
                <a:solidFill>
                  <a:srgbClr val="FF0000"/>
                </a:solidFill>
              </a:rPr>
              <a:t>SI</a:t>
            </a:r>
            <a:r>
              <a:rPr lang="en-US" dirty="0">
                <a:solidFill>
                  <a:schemeClr val="accent2"/>
                </a:solidFill>
              </a:rPr>
              <a:t> unit of temperature.  </a:t>
            </a:r>
          </a:p>
          <a:p>
            <a:r>
              <a:rPr lang="en-US" dirty="0">
                <a:solidFill>
                  <a:schemeClr val="accent2"/>
                </a:solidFill>
              </a:rPr>
              <a:t>Absolute zero is the temperature where all molecular motion </a:t>
            </a:r>
            <a:r>
              <a:rPr lang="en-US" b="1" dirty="0">
                <a:solidFill>
                  <a:srgbClr val="FF0000"/>
                </a:solidFill>
              </a:rPr>
              <a:t>ceases</a:t>
            </a:r>
            <a:r>
              <a:rPr lang="en-US" dirty="0">
                <a:solidFill>
                  <a:schemeClr val="accent2"/>
                </a:solidFill>
              </a:rPr>
              <a:t>. </a:t>
            </a:r>
          </a:p>
          <a:p>
            <a:r>
              <a:rPr lang="en-US" dirty="0">
                <a:solidFill>
                  <a:schemeClr val="accent2"/>
                </a:solidFill>
              </a:rPr>
              <a:t>There is </a:t>
            </a:r>
            <a:r>
              <a:rPr lang="en-US" b="1" dirty="0">
                <a:solidFill>
                  <a:srgbClr val="FF0000"/>
                </a:solidFill>
              </a:rPr>
              <a:t>no</a:t>
            </a:r>
            <a:r>
              <a:rPr lang="en-US" dirty="0">
                <a:solidFill>
                  <a:schemeClr val="accent2"/>
                </a:solidFill>
              </a:rPr>
              <a:t> energy.  It is a </a:t>
            </a:r>
            <a:r>
              <a:rPr lang="en-US" b="1" dirty="0">
                <a:solidFill>
                  <a:srgbClr val="FF0000"/>
                </a:solidFill>
              </a:rPr>
              <a:t>theoretical</a:t>
            </a:r>
            <a:r>
              <a:rPr lang="en-US" dirty="0">
                <a:solidFill>
                  <a:schemeClr val="accent2"/>
                </a:solidFill>
              </a:rPr>
              <a:t> limit.  It cannot be directly </a:t>
            </a:r>
            <a:r>
              <a:rPr lang="en-US" b="1" dirty="0">
                <a:solidFill>
                  <a:srgbClr val="FF0000"/>
                </a:solidFill>
              </a:rPr>
              <a:t>measured</a:t>
            </a:r>
            <a:r>
              <a:rPr lang="en-US" dirty="0">
                <a:solidFill>
                  <a:schemeClr val="accent2"/>
                </a:solidFill>
              </a:rPr>
              <a:t>.  </a:t>
            </a:r>
          </a:p>
          <a:p>
            <a:r>
              <a:rPr lang="en-US" dirty="0">
                <a:solidFill>
                  <a:schemeClr val="accent2"/>
                </a:solidFill>
              </a:rPr>
              <a:t>0 kelvins (K) = -273ºC</a:t>
            </a:r>
          </a:p>
          <a:p>
            <a:endParaRPr lang="en-US" dirty="0"/>
          </a:p>
        </p:txBody>
      </p:sp>
    </p:spTree>
    <p:extLst>
      <p:ext uri="{BB962C8B-B14F-4D97-AF65-F5344CB8AC3E}">
        <p14:creationId xmlns:p14="http://schemas.microsoft.com/office/powerpoint/2010/main" val="2776665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solidFill>
                  <a:schemeClr val="accent2"/>
                </a:solidFill>
              </a:rPr>
              <a:t>THERMAL ENERGY</a:t>
            </a:r>
          </a:p>
        </p:txBody>
      </p:sp>
      <p:sp>
        <p:nvSpPr>
          <p:cNvPr id="3" name="Content Placeholder 2"/>
          <p:cNvSpPr>
            <a:spLocks noGrp="1"/>
          </p:cNvSpPr>
          <p:nvPr>
            <p:ph idx="1"/>
          </p:nvPr>
        </p:nvSpPr>
        <p:spPr/>
        <p:txBody>
          <a:bodyPr/>
          <a:lstStyle/>
          <a:p>
            <a:r>
              <a:rPr lang="en-US" dirty="0">
                <a:solidFill>
                  <a:schemeClr val="accent2"/>
                </a:solidFill>
              </a:rPr>
              <a:t>Temperature can also be used to determine the </a:t>
            </a:r>
            <a:r>
              <a:rPr lang="en-US" b="1" dirty="0">
                <a:solidFill>
                  <a:srgbClr val="FF0000"/>
                </a:solidFill>
              </a:rPr>
              <a:t>flow</a:t>
            </a:r>
            <a:r>
              <a:rPr lang="en-US" dirty="0">
                <a:solidFill>
                  <a:schemeClr val="accent2"/>
                </a:solidFill>
              </a:rPr>
              <a:t> of energy.  </a:t>
            </a:r>
          </a:p>
          <a:p>
            <a:r>
              <a:rPr lang="en-US" b="1" dirty="0">
                <a:solidFill>
                  <a:srgbClr val="FF0000"/>
                </a:solidFill>
              </a:rPr>
              <a:t>Warmer</a:t>
            </a:r>
            <a:r>
              <a:rPr lang="en-US" dirty="0">
                <a:solidFill>
                  <a:schemeClr val="accent2"/>
                </a:solidFill>
              </a:rPr>
              <a:t> objects will have a </a:t>
            </a:r>
            <a:r>
              <a:rPr lang="en-US" b="1" dirty="0">
                <a:solidFill>
                  <a:srgbClr val="FF0000"/>
                </a:solidFill>
              </a:rPr>
              <a:t>higher</a:t>
            </a:r>
            <a:r>
              <a:rPr lang="en-US" dirty="0">
                <a:solidFill>
                  <a:schemeClr val="accent2"/>
                </a:solidFill>
              </a:rPr>
              <a:t> kinetic energy than a cooler object.  </a:t>
            </a:r>
          </a:p>
          <a:p>
            <a:r>
              <a:rPr lang="en-US" dirty="0">
                <a:solidFill>
                  <a:schemeClr val="accent2"/>
                </a:solidFill>
              </a:rPr>
              <a:t>Energy will be transferred from </a:t>
            </a:r>
            <a:r>
              <a:rPr lang="en-US" b="1" dirty="0">
                <a:solidFill>
                  <a:srgbClr val="FF0000"/>
                </a:solidFill>
              </a:rPr>
              <a:t>warmer</a:t>
            </a:r>
            <a:r>
              <a:rPr lang="en-US" dirty="0">
                <a:solidFill>
                  <a:schemeClr val="accent2"/>
                </a:solidFill>
              </a:rPr>
              <a:t> to </a:t>
            </a:r>
            <a:r>
              <a:rPr lang="en-US" b="1" dirty="0">
                <a:solidFill>
                  <a:srgbClr val="FF0000"/>
                </a:solidFill>
              </a:rPr>
              <a:t>cooler</a:t>
            </a:r>
            <a:r>
              <a:rPr lang="en-US" dirty="0">
                <a:solidFill>
                  <a:schemeClr val="accent2"/>
                </a:solidFill>
              </a:rPr>
              <a:t> objects.  </a:t>
            </a:r>
          </a:p>
          <a:p>
            <a:r>
              <a:rPr lang="en-US" dirty="0">
                <a:solidFill>
                  <a:schemeClr val="accent2"/>
                </a:solidFill>
              </a:rPr>
              <a:t>The amount of energy transferred is called </a:t>
            </a:r>
            <a:r>
              <a:rPr lang="en-US" b="1" dirty="0">
                <a:solidFill>
                  <a:srgbClr val="FF0000"/>
                </a:solidFill>
              </a:rPr>
              <a:t>Heat</a:t>
            </a:r>
            <a:r>
              <a:rPr lang="en-US" dirty="0">
                <a:solidFill>
                  <a:schemeClr val="accent2"/>
                </a:solidFill>
              </a:rPr>
              <a:t>.</a:t>
            </a:r>
          </a:p>
          <a:p>
            <a:endParaRPr lang="en-US" dirty="0"/>
          </a:p>
        </p:txBody>
      </p:sp>
    </p:spTree>
    <p:extLst>
      <p:ext uri="{BB962C8B-B14F-4D97-AF65-F5344CB8AC3E}">
        <p14:creationId xmlns:p14="http://schemas.microsoft.com/office/powerpoint/2010/main" val="929368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3013" y="3454400"/>
            <a:ext cx="6172200" cy="340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48132"/>
            <a:ext cx="3193256" cy="3485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3160713"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49" name="Rectangle 7"/>
          <p:cNvSpPr>
            <a:spLocks noChangeArrowheads="1"/>
          </p:cNvSpPr>
          <p:nvPr/>
        </p:nvSpPr>
        <p:spPr bwMode="auto">
          <a:xfrm>
            <a:off x="0" y="0"/>
            <a:ext cx="1676400" cy="4572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6150" name="Rectangle 8"/>
          <p:cNvSpPr>
            <a:spLocks noChangeArrowheads="1"/>
          </p:cNvSpPr>
          <p:nvPr/>
        </p:nvSpPr>
        <p:spPr bwMode="auto">
          <a:xfrm>
            <a:off x="2504992" y="3252534"/>
            <a:ext cx="2819400" cy="9144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057" name="WordArt 9"/>
          <p:cNvSpPr>
            <a:spLocks noChangeArrowheads="1" noChangeShapeType="1" noTextEdit="1"/>
          </p:cNvSpPr>
          <p:nvPr/>
        </p:nvSpPr>
        <p:spPr bwMode="auto">
          <a:xfrm>
            <a:off x="685800" y="990600"/>
            <a:ext cx="2019300" cy="1457325"/>
          </a:xfrm>
          <a:prstGeom prst="rect">
            <a:avLst/>
          </a:prstGeom>
        </p:spPr>
        <p:txBody>
          <a:bodyPr wrap="none" fromWordArt="1">
            <a:prstTxWarp prst="textSlantUp">
              <a:avLst>
                <a:gd name="adj" fmla="val 55556"/>
              </a:avLst>
            </a:prstTxWarp>
          </a:bodyPr>
          <a:lstStyle/>
          <a:p>
            <a:pPr algn="ctr"/>
            <a:r>
              <a:rPr lang="en-US" sz="3600" kern="10">
                <a:ln w="9525">
                  <a:solidFill>
                    <a:srgbClr val="000000"/>
                  </a:solidFill>
                  <a:round/>
                  <a:headEnd/>
                  <a:tailEnd/>
                </a:ln>
                <a:solidFill>
                  <a:srgbClr val="000000"/>
                </a:solidFill>
                <a:latin typeface="Arial Black" panose="020B0A04020102020204" pitchFamily="34" charset="0"/>
              </a:rPr>
              <a:t>STATES</a:t>
            </a:r>
          </a:p>
        </p:txBody>
      </p:sp>
      <p:sp>
        <p:nvSpPr>
          <p:cNvPr id="2058" name="WordArt 10"/>
          <p:cNvSpPr>
            <a:spLocks noChangeArrowheads="1" noChangeShapeType="1" noTextEdit="1"/>
          </p:cNvSpPr>
          <p:nvPr/>
        </p:nvSpPr>
        <p:spPr bwMode="auto">
          <a:xfrm>
            <a:off x="5791200" y="1876336"/>
            <a:ext cx="762000" cy="1038225"/>
          </a:xfrm>
          <a:prstGeom prst="rect">
            <a:avLst/>
          </a:prstGeom>
        </p:spPr>
        <p:txBody>
          <a:bodyPr wrap="none" fromWordArt="1">
            <a:prstTxWarp prst="textDoubleWave1">
              <a:avLst>
                <a:gd name="adj1" fmla="val 6500"/>
                <a:gd name="adj2" fmla="val 10000"/>
              </a:avLst>
            </a:prstTxWarp>
          </a:bodyPr>
          <a:lstStyle/>
          <a:p>
            <a:pPr algn="ctr"/>
            <a:r>
              <a:rPr lang="en-US" sz="3600" kern="10" spc="-360" dirty="0">
                <a:ln w="12700">
                  <a:solidFill>
                    <a:srgbClr val="000099"/>
                  </a:solidFill>
                  <a:round/>
                  <a:headEnd/>
                  <a:tailEnd/>
                </a:ln>
                <a:solidFill>
                  <a:srgbClr val="33CCFF"/>
                </a:solidFill>
                <a:effectLst>
                  <a:outerShdw dist="125724" dir="18900000" algn="ctr" rotWithShape="0">
                    <a:srgbClr val="000099"/>
                  </a:outerShdw>
                </a:effectLst>
                <a:latin typeface="Impact" panose="020B0806030902050204" pitchFamily="34" charset="0"/>
              </a:rPr>
              <a:t>OF</a:t>
            </a:r>
          </a:p>
        </p:txBody>
      </p:sp>
      <p:sp>
        <p:nvSpPr>
          <p:cNvPr id="2059" name="WordArt 11"/>
          <p:cNvSpPr>
            <a:spLocks noChangeArrowheads="1" noChangeShapeType="1" noTextEdit="1"/>
          </p:cNvSpPr>
          <p:nvPr/>
        </p:nvSpPr>
        <p:spPr bwMode="auto">
          <a:xfrm>
            <a:off x="4800600" y="4800600"/>
            <a:ext cx="2133600" cy="1457325"/>
          </a:xfrm>
          <a:prstGeom prst="rect">
            <a:avLst/>
          </a:prstGeom>
        </p:spPr>
        <p:txBody>
          <a:bodyPr wrap="none" fromWordArt="1">
            <a:prstTxWarp prst="textSlantUp">
              <a:avLst>
                <a:gd name="adj" fmla="val 55556"/>
              </a:avLst>
            </a:prstTxWarp>
          </a:bodyPr>
          <a:lstStyle/>
          <a:p>
            <a:pPr algn="ctr"/>
            <a:r>
              <a:rPr lang="en-US" sz="3600" kern="10">
                <a:ln w="9525">
                  <a:solidFill>
                    <a:srgbClr val="000000"/>
                  </a:solidFill>
                  <a:round/>
                  <a:headEnd/>
                  <a:tailEnd/>
                </a:ln>
                <a:solidFill>
                  <a:srgbClr val="000000"/>
                </a:solidFill>
                <a:latin typeface="Arial Black" panose="020B0A04020102020204" pitchFamily="34" charset="0"/>
              </a:rPr>
              <a:t>MATTER</a:t>
            </a:r>
          </a:p>
        </p:txBody>
      </p:sp>
    </p:spTree>
    <p:extLst>
      <p:ext uri="{BB962C8B-B14F-4D97-AF65-F5344CB8AC3E}">
        <p14:creationId xmlns:p14="http://schemas.microsoft.com/office/powerpoint/2010/main" val="28004855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diamond(in)">
                                      <p:cBhvr>
                                        <p:cTn id="7" dur="2000"/>
                                        <p:tgtEl>
                                          <p:spTgt spid="2053"/>
                                        </p:tgtEl>
                                      </p:cBhvr>
                                    </p:animEffect>
                                  </p:childTnLst>
                                </p:cTn>
                              </p:par>
                              <p:par>
                                <p:cTn id="8" presetID="2" presetClass="entr" presetSubtype="4" fill="hold" nodeType="withEffect">
                                  <p:stCondLst>
                                    <p:cond delay="0"/>
                                  </p:stCondLst>
                                  <p:childTnLst>
                                    <p:set>
                                      <p:cBhvr>
                                        <p:cTn id="9" dur="1" fill="hold">
                                          <p:stCondLst>
                                            <p:cond delay="0"/>
                                          </p:stCondLst>
                                        </p:cTn>
                                        <p:tgtEl>
                                          <p:spTgt spid="2057"/>
                                        </p:tgtEl>
                                        <p:attrNameLst>
                                          <p:attrName>style.visibility</p:attrName>
                                        </p:attrNameLst>
                                      </p:cBhvr>
                                      <p:to>
                                        <p:strVal val="visible"/>
                                      </p:to>
                                    </p:set>
                                    <p:anim calcmode="lin" valueType="num">
                                      <p:cBhvr additive="base">
                                        <p:cTn id="10" dur="500" fill="hold"/>
                                        <p:tgtEl>
                                          <p:spTgt spid="2057"/>
                                        </p:tgtEl>
                                        <p:attrNameLst>
                                          <p:attrName>ppt_x</p:attrName>
                                        </p:attrNameLst>
                                      </p:cBhvr>
                                      <p:tavLst>
                                        <p:tav tm="0">
                                          <p:val>
                                            <p:strVal val="#ppt_x"/>
                                          </p:val>
                                        </p:tav>
                                        <p:tav tm="100000">
                                          <p:val>
                                            <p:strVal val="#ppt_x"/>
                                          </p:val>
                                        </p:tav>
                                      </p:tavLst>
                                    </p:anim>
                                    <p:anim calcmode="lin" valueType="num">
                                      <p:cBhvr additive="base">
                                        <p:cTn id="11" dur="500" fill="hold"/>
                                        <p:tgtEl>
                                          <p:spTgt spid="2057"/>
                                        </p:tgtEl>
                                        <p:attrNameLst>
                                          <p:attrName>ppt_y</p:attrName>
                                        </p:attrNameLst>
                                      </p:cBhvr>
                                      <p:tavLst>
                                        <p:tav tm="0">
                                          <p:val>
                                            <p:strVal val="1+#ppt_h/2"/>
                                          </p:val>
                                        </p:tav>
                                        <p:tav tm="100000">
                                          <p:val>
                                            <p:strVal val="#ppt_y"/>
                                          </p:val>
                                        </p:tav>
                                      </p:tavLst>
                                    </p:anim>
                                  </p:childTnLst>
                                </p:cTn>
                              </p:par>
                            </p:childTnLst>
                          </p:cTn>
                        </p:par>
                        <p:par>
                          <p:cTn id="12" fill="hold" nodeType="afterGroup">
                            <p:stCondLst>
                              <p:cond delay="2000"/>
                            </p:stCondLst>
                            <p:childTnLst>
                              <p:par>
                                <p:cTn id="13" presetID="8" presetClass="entr" presetSubtype="16" fill="hold" nodeType="afterEffect">
                                  <p:stCondLst>
                                    <p:cond delay="0"/>
                                  </p:stCondLst>
                                  <p:childTnLst>
                                    <p:set>
                                      <p:cBhvr>
                                        <p:cTn id="14" dur="1" fill="hold">
                                          <p:stCondLst>
                                            <p:cond delay="0"/>
                                          </p:stCondLst>
                                        </p:cTn>
                                        <p:tgtEl>
                                          <p:spTgt spid="2054"/>
                                        </p:tgtEl>
                                        <p:attrNameLst>
                                          <p:attrName>style.visibility</p:attrName>
                                        </p:attrNameLst>
                                      </p:cBhvr>
                                      <p:to>
                                        <p:strVal val="visible"/>
                                      </p:to>
                                    </p:set>
                                    <p:animEffect transition="in" filter="diamond(in)">
                                      <p:cBhvr>
                                        <p:cTn id="15" dur="2000"/>
                                        <p:tgtEl>
                                          <p:spTgt spid="2054"/>
                                        </p:tgtEl>
                                      </p:cBhvr>
                                    </p:animEffect>
                                  </p:childTnLst>
                                </p:cTn>
                              </p:par>
                            </p:childTnLst>
                          </p:cTn>
                        </p:par>
                        <p:par>
                          <p:cTn id="16" fill="hold" nodeType="afterGroup">
                            <p:stCondLst>
                              <p:cond delay="4000"/>
                            </p:stCondLst>
                            <p:childTnLst>
                              <p:par>
                                <p:cTn id="17" presetID="2" presetClass="entr" presetSubtype="4" fill="hold" nodeType="afterEffect">
                                  <p:stCondLst>
                                    <p:cond delay="0"/>
                                  </p:stCondLst>
                                  <p:childTnLst>
                                    <p:set>
                                      <p:cBhvr>
                                        <p:cTn id="18" dur="1" fill="hold">
                                          <p:stCondLst>
                                            <p:cond delay="0"/>
                                          </p:stCondLst>
                                        </p:cTn>
                                        <p:tgtEl>
                                          <p:spTgt spid="2058"/>
                                        </p:tgtEl>
                                        <p:attrNameLst>
                                          <p:attrName>style.visibility</p:attrName>
                                        </p:attrNameLst>
                                      </p:cBhvr>
                                      <p:to>
                                        <p:strVal val="visible"/>
                                      </p:to>
                                    </p:set>
                                    <p:anim calcmode="lin" valueType="num">
                                      <p:cBhvr additive="base">
                                        <p:cTn id="19" dur="500" fill="hold"/>
                                        <p:tgtEl>
                                          <p:spTgt spid="2058"/>
                                        </p:tgtEl>
                                        <p:attrNameLst>
                                          <p:attrName>ppt_x</p:attrName>
                                        </p:attrNameLst>
                                      </p:cBhvr>
                                      <p:tavLst>
                                        <p:tav tm="0">
                                          <p:val>
                                            <p:strVal val="#ppt_x"/>
                                          </p:val>
                                        </p:tav>
                                        <p:tav tm="100000">
                                          <p:val>
                                            <p:strVal val="#ppt_x"/>
                                          </p:val>
                                        </p:tav>
                                      </p:tavLst>
                                    </p:anim>
                                    <p:anim calcmode="lin" valueType="num">
                                      <p:cBhvr additive="base">
                                        <p:cTn id="20" dur="500" fill="hold"/>
                                        <p:tgtEl>
                                          <p:spTgt spid="2058"/>
                                        </p:tgtEl>
                                        <p:attrNameLst>
                                          <p:attrName>ppt_y</p:attrName>
                                        </p:attrNameLst>
                                      </p:cBhvr>
                                      <p:tavLst>
                                        <p:tav tm="0">
                                          <p:val>
                                            <p:strVal val="1+#ppt_h/2"/>
                                          </p:val>
                                        </p:tav>
                                        <p:tav tm="100000">
                                          <p:val>
                                            <p:strVal val="#ppt_y"/>
                                          </p:val>
                                        </p:tav>
                                      </p:tavLst>
                                    </p:anim>
                                  </p:childTnLst>
                                </p:cTn>
                              </p:par>
                            </p:childTnLst>
                          </p:cTn>
                        </p:par>
                        <p:par>
                          <p:cTn id="21" fill="hold" nodeType="afterGroup">
                            <p:stCondLst>
                              <p:cond delay="4500"/>
                            </p:stCondLst>
                            <p:childTnLst>
                              <p:par>
                                <p:cTn id="22" presetID="8" presetClass="entr" presetSubtype="16" fill="hold" nodeType="afterEffect">
                                  <p:stCondLst>
                                    <p:cond delay="0"/>
                                  </p:stCondLst>
                                  <p:childTnLst>
                                    <p:set>
                                      <p:cBhvr>
                                        <p:cTn id="23" dur="1" fill="hold">
                                          <p:stCondLst>
                                            <p:cond delay="0"/>
                                          </p:stCondLst>
                                        </p:cTn>
                                        <p:tgtEl>
                                          <p:spTgt spid="2052"/>
                                        </p:tgtEl>
                                        <p:attrNameLst>
                                          <p:attrName>style.visibility</p:attrName>
                                        </p:attrNameLst>
                                      </p:cBhvr>
                                      <p:to>
                                        <p:strVal val="visible"/>
                                      </p:to>
                                    </p:set>
                                    <p:animEffect transition="in" filter="diamond(in)">
                                      <p:cBhvr>
                                        <p:cTn id="24" dur="2000"/>
                                        <p:tgtEl>
                                          <p:spTgt spid="2052"/>
                                        </p:tgtEl>
                                      </p:cBhvr>
                                    </p:animEffect>
                                  </p:childTnLst>
                                </p:cTn>
                              </p:par>
                            </p:childTnLst>
                          </p:cTn>
                        </p:par>
                        <p:par>
                          <p:cTn id="25" fill="hold" nodeType="afterGroup">
                            <p:stCondLst>
                              <p:cond delay="6500"/>
                            </p:stCondLst>
                            <p:childTnLst>
                              <p:par>
                                <p:cTn id="26" presetID="2" presetClass="entr" presetSubtype="4" fill="hold" nodeType="afterEffect">
                                  <p:stCondLst>
                                    <p:cond delay="0"/>
                                  </p:stCondLst>
                                  <p:childTnLst>
                                    <p:set>
                                      <p:cBhvr>
                                        <p:cTn id="27" dur="1" fill="hold">
                                          <p:stCondLst>
                                            <p:cond delay="0"/>
                                          </p:stCondLst>
                                        </p:cTn>
                                        <p:tgtEl>
                                          <p:spTgt spid="2059"/>
                                        </p:tgtEl>
                                        <p:attrNameLst>
                                          <p:attrName>style.visibility</p:attrName>
                                        </p:attrNameLst>
                                      </p:cBhvr>
                                      <p:to>
                                        <p:strVal val="visible"/>
                                      </p:to>
                                    </p:set>
                                    <p:anim calcmode="lin" valueType="num">
                                      <p:cBhvr additive="base">
                                        <p:cTn id="28" dur="500" fill="hold"/>
                                        <p:tgtEl>
                                          <p:spTgt spid="2059"/>
                                        </p:tgtEl>
                                        <p:attrNameLst>
                                          <p:attrName>ppt_x</p:attrName>
                                        </p:attrNameLst>
                                      </p:cBhvr>
                                      <p:tavLst>
                                        <p:tav tm="0">
                                          <p:val>
                                            <p:strVal val="#ppt_x"/>
                                          </p:val>
                                        </p:tav>
                                        <p:tav tm="100000">
                                          <p:val>
                                            <p:strVal val="#ppt_x"/>
                                          </p:val>
                                        </p:tav>
                                      </p:tavLst>
                                    </p:anim>
                                    <p:anim calcmode="lin" valueType="num">
                                      <p:cBhvr additive="base">
                                        <p:cTn id="29" dur="500" fill="hold"/>
                                        <p:tgtEl>
                                          <p:spTgt spid="20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52400" y="94961"/>
            <a:ext cx="8229600" cy="1143000"/>
          </a:xfrm>
        </p:spPr>
        <p:txBody>
          <a:bodyPr/>
          <a:lstStyle/>
          <a:p>
            <a:pPr eaLnBrk="1" hangingPunct="1"/>
            <a:r>
              <a:rPr lang="en-US" altLang="en-US" sz="4800" b="1" dirty="0">
                <a:solidFill>
                  <a:schemeClr val="accent2"/>
                </a:solidFill>
              </a:rPr>
              <a:t>STATES OF MATTER</a:t>
            </a:r>
          </a:p>
        </p:txBody>
      </p:sp>
      <p:sp>
        <p:nvSpPr>
          <p:cNvPr id="7171" name="Rectangle 3"/>
          <p:cNvSpPr>
            <a:spLocks noGrp="1" noChangeArrowheads="1"/>
          </p:cNvSpPr>
          <p:nvPr>
            <p:ph type="body" sz="half" idx="1"/>
          </p:nvPr>
        </p:nvSpPr>
        <p:spPr/>
        <p:txBody>
          <a:bodyPr/>
          <a:lstStyle/>
          <a:p>
            <a:pPr eaLnBrk="1" hangingPunct="1"/>
            <a:r>
              <a:rPr lang="en-US" altLang="en-US" dirty="0">
                <a:solidFill>
                  <a:schemeClr val="accent2"/>
                </a:solidFill>
              </a:rPr>
              <a:t>Solid</a:t>
            </a:r>
          </a:p>
          <a:p>
            <a:pPr eaLnBrk="1" hangingPunct="1"/>
            <a:r>
              <a:rPr lang="en-US" altLang="en-US" dirty="0">
                <a:solidFill>
                  <a:schemeClr val="accent2"/>
                </a:solidFill>
              </a:rPr>
              <a:t>Liquid </a:t>
            </a:r>
          </a:p>
          <a:p>
            <a:pPr eaLnBrk="1" hangingPunct="1"/>
            <a:r>
              <a:rPr lang="en-US" altLang="en-US" dirty="0">
                <a:solidFill>
                  <a:schemeClr val="accent2"/>
                </a:solidFill>
              </a:rPr>
              <a:t>Gas</a:t>
            </a:r>
          </a:p>
          <a:p>
            <a:pPr eaLnBrk="1" hangingPunct="1"/>
            <a:r>
              <a:rPr lang="en-US" altLang="en-US" dirty="0">
                <a:solidFill>
                  <a:schemeClr val="accent2"/>
                </a:solidFill>
              </a:rPr>
              <a:t>Plasma</a:t>
            </a:r>
          </a:p>
        </p:txBody>
      </p:sp>
      <p:pic>
        <p:nvPicPr>
          <p:cNvPr id="7172" name="Picture 6" descr="j0233739"/>
          <p:cNvPicPr>
            <a:picLocks noGrp="1" noChangeAspect="1" noChangeArrowheads="1"/>
          </p:cNvPicPr>
          <p:nvPr>
            <p:ph sz="quarter" idx="2"/>
          </p:nvPr>
        </p:nvPicPr>
        <p:blipFill>
          <a:blip r:embed="rId2" cstate="print">
            <a:extLst>
              <a:ext uri="{28A0092B-C50C-407E-A947-70E740481C1C}">
                <a14:useLocalDpi xmlns:a14="http://schemas.microsoft.com/office/drawing/2010/main" val="0"/>
              </a:ext>
            </a:extLst>
          </a:blip>
          <a:srcRect/>
          <a:stretch>
            <a:fillRect/>
          </a:stretch>
        </p:blipFill>
        <p:spPr>
          <a:xfrm rot="20896650">
            <a:off x="5528592" y="1086139"/>
            <a:ext cx="2665413" cy="2189163"/>
          </a:xfrm>
          <a:noFill/>
        </p:spPr>
      </p:pic>
      <p:pic>
        <p:nvPicPr>
          <p:cNvPr id="7173" name="Picture 10" descr="j007872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4114800"/>
            <a:ext cx="3429000" cy="236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12" descr="x-catrain"/>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3248025"/>
            <a:ext cx="4876800" cy="360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Click="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altLang="en-US" sz="5400" b="1" dirty="0">
                <a:solidFill>
                  <a:schemeClr val="accent2"/>
                </a:solidFill>
              </a:rPr>
              <a:t>SOLIDS</a:t>
            </a:r>
          </a:p>
        </p:txBody>
      </p:sp>
      <p:sp>
        <p:nvSpPr>
          <p:cNvPr id="12291" name="Rectangle 3"/>
          <p:cNvSpPr>
            <a:spLocks noGrp="1" noChangeArrowheads="1"/>
          </p:cNvSpPr>
          <p:nvPr>
            <p:ph type="body" sz="half" idx="1"/>
          </p:nvPr>
        </p:nvSpPr>
        <p:spPr>
          <a:xfrm>
            <a:off x="381000" y="1600200"/>
            <a:ext cx="4800600" cy="4525963"/>
          </a:xfrm>
        </p:spPr>
        <p:txBody>
          <a:bodyPr/>
          <a:lstStyle/>
          <a:p>
            <a:pPr eaLnBrk="1" hangingPunct="1"/>
            <a:r>
              <a:rPr lang="en-US" altLang="en-US" b="1" dirty="0">
                <a:solidFill>
                  <a:srgbClr val="FF0000"/>
                </a:solidFill>
              </a:rPr>
              <a:t>definite</a:t>
            </a:r>
            <a:r>
              <a:rPr lang="en-US" altLang="en-US" dirty="0">
                <a:solidFill>
                  <a:schemeClr val="accent2"/>
                </a:solidFill>
              </a:rPr>
              <a:t> rigid shape</a:t>
            </a:r>
          </a:p>
          <a:p>
            <a:pPr eaLnBrk="1" hangingPunct="1"/>
            <a:r>
              <a:rPr lang="en-US" altLang="en-US" b="1" dirty="0">
                <a:solidFill>
                  <a:srgbClr val="FF0000"/>
                </a:solidFill>
              </a:rPr>
              <a:t>definite</a:t>
            </a:r>
            <a:r>
              <a:rPr lang="en-US" altLang="en-US" dirty="0">
                <a:solidFill>
                  <a:schemeClr val="accent2"/>
                </a:solidFill>
              </a:rPr>
              <a:t> volume</a:t>
            </a:r>
          </a:p>
          <a:p>
            <a:pPr eaLnBrk="1" hangingPunct="1"/>
            <a:r>
              <a:rPr lang="en-US" altLang="en-US" dirty="0">
                <a:solidFill>
                  <a:schemeClr val="accent2"/>
                </a:solidFill>
              </a:rPr>
              <a:t>Particles are </a:t>
            </a:r>
            <a:r>
              <a:rPr lang="en-US" altLang="en-US" b="1" dirty="0">
                <a:solidFill>
                  <a:srgbClr val="FF0000"/>
                </a:solidFill>
              </a:rPr>
              <a:t>closely</a:t>
            </a:r>
            <a:r>
              <a:rPr lang="en-US" altLang="en-US" dirty="0">
                <a:solidFill>
                  <a:schemeClr val="accent2"/>
                </a:solidFill>
              </a:rPr>
              <a:t> packed together</a:t>
            </a:r>
          </a:p>
          <a:p>
            <a:pPr eaLnBrk="1" hangingPunct="1"/>
            <a:r>
              <a:rPr lang="en-US" altLang="en-US" dirty="0">
                <a:solidFill>
                  <a:schemeClr val="accent2"/>
                </a:solidFill>
              </a:rPr>
              <a:t>Particles are in a </a:t>
            </a:r>
            <a:r>
              <a:rPr lang="en-US" altLang="en-US" b="1" dirty="0">
                <a:solidFill>
                  <a:srgbClr val="FF0000"/>
                </a:solidFill>
              </a:rPr>
              <a:t>fixed</a:t>
            </a:r>
            <a:r>
              <a:rPr lang="en-US" altLang="en-US" dirty="0">
                <a:solidFill>
                  <a:schemeClr val="accent2"/>
                </a:solidFill>
              </a:rPr>
              <a:t> position</a:t>
            </a:r>
          </a:p>
          <a:p>
            <a:pPr eaLnBrk="1" hangingPunct="1"/>
            <a:r>
              <a:rPr lang="en-US" altLang="en-US" dirty="0">
                <a:solidFill>
                  <a:schemeClr val="accent2"/>
                </a:solidFill>
              </a:rPr>
              <a:t>Particles vibrate around a </a:t>
            </a:r>
            <a:r>
              <a:rPr lang="en-US" altLang="en-US" b="1" dirty="0">
                <a:solidFill>
                  <a:srgbClr val="FF0000"/>
                </a:solidFill>
              </a:rPr>
              <a:t>fixed</a:t>
            </a:r>
            <a:r>
              <a:rPr lang="en-US" altLang="en-US" dirty="0">
                <a:solidFill>
                  <a:schemeClr val="accent2"/>
                </a:solidFill>
              </a:rPr>
              <a:t> point.</a:t>
            </a:r>
          </a:p>
        </p:txBody>
      </p:sp>
      <p:pic>
        <p:nvPicPr>
          <p:cNvPr id="12292" name="Picture 7" descr="j0242141"/>
          <p:cNvPicPr>
            <a:picLocks noGrp="1" noChangeAspect="1" noChangeArrowheads="1"/>
          </p:cNvPicPr>
          <p:nvPr>
            <p:ph sz="quarter" idx="2"/>
          </p:nvPr>
        </p:nvPicPr>
        <p:blipFill>
          <a:blip r:embed="rId2" cstate="print">
            <a:extLst>
              <a:ext uri="{28A0092B-C50C-407E-A947-70E740481C1C}">
                <a14:useLocalDpi xmlns:a14="http://schemas.microsoft.com/office/drawing/2010/main" val="0"/>
              </a:ext>
            </a:extLst>
          </a:blip>
          <a:srcRect/>
          <a:stretch>
            <a:fillRect/>
          </a:stretch>
        </p:blipFill>
        <p:spPr>
          <a:xfrm>
            <a:off x="6019800" y="762000"/>
            <a:ext cx="2576513" cy="2346325"/>
          </a:xfrm>
          <a:noFill/>
        </p:spPr>
      </p:pic>
      <p:pic>
        <p:nvPicPr>
          <p:cNvPr id="12293" name="Picture 8" descr="j0237399"/>
          <p:cNvPicPr>
            <a:picLocks noGrp="1" noChangeAspect="1" noChangeArrowheads="1"/>
          </p:cNvPicPr>
          <p:nvPr>
            <p:ph sz="quarter" idx="3"/>
          </p:nvPr>
        </p:nvPicPr>
        <p:blipFill>
          <a:blip r:embed="rId3" cstate="print">
            <a:extLst>
              <a:ext uri="{28A0092B-C50C-407E-A947-70E740481C1C}">
                <a14:useLocalDpi xmlns:a14="http://schemas.microsoft.com/office/drawing/2010/main" val="0"/>
              </a:ext>
            </a:extLst>
          </a:blip>
          <a:srcRect/>
          <a:stretch>
            <a:fillRect/>
          </a:stretch>
        </p:blipFill>
        <p:spPr>
          <a:xfrm>
            <a:off x="5562600" y="3657600"/>
            <a:ext cx="3276600" cy="2965450"/>
          </a:xfrm>
          <a:noFill/>
        </p:spPr>
      </p:pic>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fade">
                                      <p:cBhvr>
                                        <p:cTn id="7" dur="500"/>
                                        <p:tgtEl>
                                          <p:spTgt spid="122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291">
                                            <p:txEl>
                                              <p:pRg st="1" end="1"/>
                                            </p:txEl>
                                          </p:spTgt>
                                        </p:tgtEl>
                                        <p:attrNameLst>
                                          <p:attrName>style.visibility</p:attrName>
                                        </p:attrNameLst>
                                      </p:cBhvr>
                                      <p:to>
                                        <p:strVal val="visible"/>
                                      </p:to>
                                    </p:set>
                                    <p:animEffect transition="in" filter="fade">
                                      <p:cBhvr>
                                        <p:cTn id="12" dur="500"/>
                                        <p:tgtEl>
                                          <p:spTgt spid="1229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291">
                                            <p:txEl>
                                              <p:pRg st="2" end="2"/>
                                            </p:txEl>
                                          </p:spTgt>
                                        </p:tgtEl>
                                        <p:attrNameLst>
                                          <p:attrName>style.visibility</p:attrName>
                                        </p:attrNameLst>
                                      </p:cBhvr>
                                      <p:to>
                                        <p:strVal val="visible"/>
                                      </p:to>
                                    </p:set>
                                    <p:animEffect transition="in" filter="fade">
                                      <p:cBhvr>
                                        <p:cTn id="17" dur="500"/>
                                        <p:tgtEl>
                                          <p:spTgt spid="1229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291">
                                            <p:txEl>
                                              <p:pRg st="3" end="3"/>
                                            </p:txEl>
                                          </p:spTgt>
                                        </p:tgtEl>
                                        <p:attrNameLst>
                                          <p:attrName>style.visibility</p:attrName>
                                        </p:attrNameLst>
                                      </p:cBhvr>
                                      <p:to>
                                        <p:strVal val="visible"/>
                                      </p:to>
                                    </p:set>
                                    <p:animEffect transition="in" filter="fade">
                                      <p:cBhvr>
                                        <p:cTn id="22" dur="500"/>
                                        <p:tgtEl>
                                          <p:spTgt spid="1229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291">
                                            <p:txEl>
                                              <p:pRg st="4" end="4"/>
                                            </p:txEl>
                                          </p:spTgt>
                                        </p:tgtEl>
                                        <p:attrNameLst>
                                          <p:attrName>style.visibility</p:attrName>
                                        </p:attrNameLst>
                                      </p:cBhvr>
                                      <p:to>
                                        <p:strVal val="visible"/>
                                      </p:to>
                                    </p:set>
                                    <p:animEffect transition="in" filter="fade">
                                      <p:cBhvr>
                                        <p:cTn id="27" dur="500"/>
                                        <p:tgtEl>
                                          <p:spTgt spid="122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46511"/>
            <a:ext cx="8229600" cy="1143000"/>
          </a:xfrm>
        </p:spPr>
        <p:txBody>
          <a:bodyPr/>
          <a:lstStyle/>
          <a:p>
            <a:pPr eaLnBrk="1" hangingPunct="1"/>
            <a:r>
              <a:rPr lang="en-US" altLang="en-US" sz="4800" b="1" dirty="0">
                <a:solidFill>
                  <a:schemeClr val="accent2"/>
                </a:solidFill>
              </a:rPr>
              <a:t>SOLIDS</a:t>
            </a:r>
            <a:endParaRPr lang="en-US" altLang="en-US" sz="4000" b="1" dirty="0">
              <a:solidFill>
                <a:schemeClr val="accent2"/>
              </a:solidFill>
            </a:endParaRPr>
          </a:p>
        </p:txBody>
      </p:sp>
      <p:pic>
        <p:nvPicPr>
          <p:cNvPr id="7172" name="Picture 4" descr="solid"/>
          <p:cNvPicPr>
            <a:picLocks noGrp="1" noChangeAspect="1" noChangeArrowheads="1" noCrop="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6324600" y="2895600"/>
            <a:ext cx="2095500" cy="20955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173" name="Rectangle 5"/>
          <p:cNvSpPr>
            <a:spLocks noChangeArrowheads="1"/>
          </p:cNvSpPr>
          <p:nvPr/>
        </p:nvSpPr>
        <p:spPr bwMode="auto">
          <a:xfrm>
            <a:off x="685800" y="1905000"/>
            <a:ext cx="5638800"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457200" indent="-457200" eaLnBrk="1" hangingPunct="1">
              <a:buFont typeface="Wingdings" panose="05000000000000000000" pitchFamily="2" charset="2"/>
              <a:buChar char="§"/>
            </a:pPr>
            <a:r>
              <a:rPr lang="en-US" altLang="en-US" sz="3200" dirty="0">
                <a:solidFill>
                  <a:schemeClr val="accent2"/>
                </a:solidFill>
              </a:rPr>
              <a:t>Particles are </a:t>
            </a:r>
            <a:r>
              <a:rPr lang="en-US" altLang="en-US" sz="3200" b="1" dirty="0">
                <a:solidFill>
                  <a:srgbClr val="FF0000"/>
                </a:solidFill>
              </a:rPr>
              <a:t>attracted</a:t>
            </a:r>
            <a:r>
              <a:rPr lang="en-US" altLang="en-US" sz="3200" dirty="0">
                <a:solidFill>
                  <a:schemeClr val="accent2"/>
                </a:solidFill>
              </a:rPr>
              <a:t> to each other</a:t>
            </a:r>
          </a:p>
          <a:p>
            <a:pPr marL="457200" indent="-457200" eaLnBrk="1" hangingPunct="1">
              <a:buFont typeface="Wingdings" panose="05000000000000000000" pitchFamily="2" charset="2"/>
              <a:buChar char="§"/>
            </a:pPr>
            <a:r>
              <a:rPr lang="en-US" altLang="en-US" sz="3200" dirty="0">
                <a:solidFill>
                  <a:schemeClr val="accent2"/>
                </a:solidFill>
              </a:rPr>
              <a:t>There are </a:t>
            </a:r>
            <a:r>
              <a:rPr lang="en-US" altLang="en-US" sz="3200" b="1" dirty="0">
                <a:solidFill>
                  <a:srgbClr val="FF0000"/>
                </a:solidFill>
              </a:rPr>
              <a:t>bonds</a:t>
            </a:r>
            <a:r>
              <a:rPr lang="en-US" altLang="en-US" sz="3200" dirty="0">
                <a:solidFill>
                  <a:schemeClr val="accent2"/>
                </a:solidFill>
              </a:rPr>
              <a:t> between the particles. </a:t>
            </a:r>
          </a:p>
          <a:p>
            <a:pPr marL="457200" indent="-457200" eaLnBrk="1" hangingPunct="1">
              <a:buFont typeface="Wingdings" panose="05000000000000000000" pitchFamily="2" charset="2"/>
              <a:buChar char="§"/>
            </a:pPr>
            <a:r>
              <a:rPr lang="en-US" altLang="en-US" sz="3200" dirty="0">
                <a:solidFill>
                  <a:schemeClr val="accent2"/>
                </a:solidFill>
              </a:rPr>
              <a:t>Most have a </a:t>
            </a:r>
            <a:r>
              <a:rPr lang="en-US" altLang="en-US" sz="3200" b="1" dirty="0">
                <a:solidFill>
                  <a:srgbClr val="FF0000"/>
                </a:solidFill>
              </a:rPr>
              <a:t>geometric</a:t>
            </a:r>
            <a:r>
              <a:rPr lang="en-US" altLang="en-US" sz="3200" dirty="0">
                <a:solidFill>
                  <a:schemeClr val="accent2"/>
                </a:solidFill>
              </a:rPr>
              <a:t> shape.</a:t>
            </a:r>
          </a:p>
          <a:p>
            <a:pPr eaLnBrk="1" hangingPunct="1"/>
            <a:endParaRPr lang="en-US" altLang="en-US" sz="3200" b="1" dirty="0">
              <a:latin typeface="Arial Black" panose="020B0A04020102020204" pitchFamily="34" charset="0"/>
            </a:endParaRPr>
          </a:p>
        </p:txBody>
      </p:sp>
    </p:spTree>
    <p:extLst>
      <p:ext uri="{BB962C8B-B14F-4D97-AF65-F5344CB8AC3E}">
        <p14:creationId xmlns:p14="http://schemas.microsoft.com/office/powerpoint/2010/main" val="1557895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nodeType="afterEffect">
                                  <p:stCondLst>
                                    <p:cond delay="0"/>
                                  </p:stCondLst>
                                  <p:childTnLst>
                                    <p:set>
                                      <p:cBhvr>
                                        <p:cTn id="6" dur="1" fill="hold">
                                          <p:stCondLst>
                                            <p:cond delay="0"/>
                                          </p:stCondLst>
                                        </p:cTn>
                                        <p:tgtEl>
                                          <p:spTgt spid="7172"/>
                                        </p:tgtEl>
                                        <p:attrNameLst>
                                          <p:attrName>style.visibility</p:attrName>
                                        </p:attrNameLst>
                                      </p:cBhvr>
                                      <p:to>
                                        <p:strVal val="visible"/>
                                      </p:to>
                                    </p:set>
                                    <p:animEffect transition="in" filter="wipe(down)">
                                      <p:cBhvr>
                                        <p:cTn id="7" dur="580">
                                          <p:stCondLst>
                                            <p:cond delay="0"/>
                                          </p:stCondLst>
                                        </p:cTn>
                                        <p:tgtEl>
                                          <p:spTgt spid="7172"/>
                                        </p:tgtEl>
                                      </p:cBhvr>
                                    </p:animEffect>
                                    <p:anim calcmode="lin" valueType="num">
                                      <p:cBhvr>
                                        <p:cTn id="8" dur="1822" tmFilter="0,0; 0.14,0.36; 0.43,0.73; 0.71,0.91; 1.0,1.0">
                                          <p:stCondLst>
                                            <p:cond delay="0"/>
                                          </p:stCondLst>
                                        </p:cTn>
                                        <p:tgtEl>
                                          <p:spTgt spid="717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17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17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17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172"/>
                                        </p:tgtEl>
                                        <p:attrNameLst>
                                          <p:attrName>ppt_y</p:attrName>
                                        </p:attrNameLst>
                                      </p:cBhvr>
                                      <p:tavLst>
                                        <p:tav tm="0" fmla="#ppt_y-sin(pi*$)/81">
                                          <p:val>
                                            <p:fltVal val="0"/>
                                          </p:val>
                                        </p:tav>
                                        <p:tav tm="100000">
                                          <p:val>
                                            <p:fltVal val="1"/>
                                          </p:val>
                                        </p:tav>
                                      </p:tavLst>
                                    </p:anim>
                                    <p:animScale>
                                      <p:cBhvr>
                                        <p:cTn id="13" dur="26">
                                          <p:stCondLst>
                                            <p:cond delay="650"/>
                                          </p:stCondLst>
                                        </p:cTn>
                                        <p:tgtEl>
                                          <p:spTgt spid="7172"/>
                                        </p:tgtEl>
                                      </p:cBhvr>
                                      <p:to x="100000" y="60000"/>
                                    </p:animScale>
                                    <p:animScale>
                                      <p:cBhvr>
                                        <p:cTn id="14" dur="166" decel="50000">
                                          <p:stCondLst>
                                            <p:cond delay="676"/>
                                          </p:stCondLst>
                                        </p:cTn>
                                        <p:tgtEl>
                                          <p:spTgt spid="7172"/>
                                        </p:tgtEl>
                                      </p:cBhvr>
                                      <p:to x="100000" y="100000"/>
                                    </p:animScale>
                                    <p:animScale>
                                      <p:cBhvr>
                                        <p:cTn id="15" dur="26">
                                          <p:stCondLst>
                                            <p:cond delay="1312"/>
                                          </p:stCondLst>
                                        </p:cTn>
                                        <p:tgtEl>
                                          <p:spTgt spid="7172"/>
                                        </p:tgtEl>
                                      </p:cBhvr>
                                      <p:to x="100000" y="80000"/>
                                    </p:animScale>
                                    <p:animScale>
                                      <p:cBhvr>
                                        <p:cTn id="16" dur="166" decel="50000">
                                          <p:stCondLst>
                                            <p:cond delay="1338"/>
                                          </p:stCondLst>
                                        </p:cTn>
                                        <p:tgtEl>
                                          <p:spTgt spid="7172"/>
                                        </p:tgtEl>
                                      </p:cBhvr>
                                      <p:to x="100000" y="100000"/>
                                    </p:animScale>
                                    <p:animScale>
                                      <p:cBhvr>
                                        <p:cTn id="17" dur="26">
                                          <p:stCondLst>
                                            <p:cond delay="1642"/>
                                          </p:stCondLst>
                                        </p:cTn>
                                        <p:tgtEl>
                                          <p:spTgt spid="7172"/>
                                        </p:tgtEl>
                                      </p:cBhvr>
                                      <p:to x="100000" y="90000"/>
                                    </p:animScale>
                                    <p:animScale>
                                      <p:cBhvr>
                                        <p:cTn id="18" dur="166" decel="50000">
                                          <p:stCondLst>
                                            <p:cond delay="1668"/>
                                          </p:stCondLst>
                                        </p:cTn>
                                        <p:tgtEl>
                                          <p:spTgt spid="7172"/>
                                        </p:tgtEl>
                                      </p:cBhvr>
                                      <p:to x="100000" y="100000"/>
                                    </p:animScale>
                                    <p:animScale>
                                      <p:cBhvr>
                                        <p:cTn id="19" dur="26">
                                          <p:stCondLst>
                                            <p:cond delay="1808"/>
                                          </p:stCondLst>
                                        </p:cTn>
                                        <p:tgtEl>
                                          <p:spTgt spid="7172"/>
                                        </p:tgtEl>
                                      </p:cBhvr>
                                      <p:to x="100000" y="95000"/>
                                    </p:animScale>
                                    <p:animScale>
                                      <p:cBhvr>
                                        <p:cTn id="20" dur="166" decel="50000">
                                          <p:stCondLst>
                                            <p:cond delay="1834"/>
                                          </p:stCondLst>
                                        </p:cTn>
                                        <p:tgtEl>
                                          <p:spTgt spid="717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173">
                                            <p:txEl>
                                              <p:pRg st="0" end="0"/>
                                            </p:txEl>
                                          </p:spTgt>
                                        </p:tgtEl>
                                        <p:attrNameLst>
                                          <p:attrName>style.visibility</p:attrName>
                                        </p:attrNameLst>
                                      </p:cBhvr>
                                      <p:to>
                                        <p:strVal val="visible"/>
                                      </p:to>
                                    </p:set>
                                    <p:animEffect transition="in" filter="fade">
                                      <p:cBhvr>
                                        <p:cTn id="25" dur="500"/>
                                        <p:tgtEl>
                                          <p:spTgt spid="7173">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7173">
                                            <p:txEl>
                                              <p:pRg st="1" end="1"/>
                                            </p:txEl>
                                          </p:spTgt>
                                        </p:tgtEl>
                                        <p:attrNameLst>
                                          <p:attrName>style.visibility</p:attrName>
                                        </p:attrNameLst>
                                      </p:cBhvr>
                                      <p:to>
                                        <p:strVal val="visible"/>
                                      </p:to>
                                    </p:set>
                                    <p:animEffect transition="in" filter="fade">
                                      <p:cBhvr>
                                        <p:cTn id="30" dur="500"/>
                                        <p:tgtEl>
                                          <p:spTgt spid="7173">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7173">
                                            <p:txEl>
                                              <p:pRg st="2" end="2"/>
                                            </p:txEl>
                                          </p:spTgt>
                                        </p:tgtEl>
                                        <p:attrNameLst>
                                          <p:attrName>style.visibility</p:attrName>
                                        </p:attrNameLst>
                                      </p:cBhvr>
                                      <p:to>
                                        <p:strVal val="visible"/>
                                      </p:to>
                                    </p:set>
                                    <p:animEffect transition="in" filter="fade">
                                      <p:cBhvr>
                                        <p:cTn id="35" dur="500"/>
                                        <p:tgtEl>
                                          <p:spTgt spid="717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en-US" sz="4800" b="1" dirty="0">
                <a:solidFill>
                  <a:schemeClr val="accent2"/>
                </a:solidFill>
              </a:rPr>
              <a:t>LIQUID</a:t>
            </a:r>
          </a:p>
        </p:txBody>
      </p:sp>
      <p:sp>
        <p:nvSpPr>
          <p:cNvPr id="17411" name="Rectangle 3"/>
          <p:cNvSpPr>
            <a:spLocks noGrp="1" noChangeArrowheads="1"/>
          </p:cNvSpPr>
          <p:nvPr>
            <p:ph type="body" sz="half" idx="1"/>
          </p:nvPr>
        </p:nvSpPr>
        <p:spPr>
          <a:xfrm>
            <a:off x="457200" y="1295400"/>
            <a:ext cx="8305800" cy="2286000"/>
          </a:xfrm>
        </p:spPr>
        <p:txBody>
          <a:bodyPr/>
          <a:lstStyle/>
          <a:p>
            <a:pPr eaLnBrk="1" hangingPunct="1"/>
            <a:r>
              <a:rPr lang="en-US" altLang="en-US" b="1" dirty="0">
                <a:solidFill>
                  <a:srgbClr val="FF0000"/>
                </a:solidFill>
              </a:rPr>
              <a:t>no definite </a:t>
            </a:r>
            <a:r>
              <a:rPr lang="en-US" altLang="en-US" dirty="0">
                <a:solidFill>
                  <a:schemeClr val="accent2"/>
                </a:solidFill>
              </a:rPr>
              <a:t>shape (they take the shape of their container)</a:t>
            </a:r>
          </a:p>
          <a:p>
            <a:pPr eaLnBrk="1" hangingPunct="1"/>
            <a:r>
              <a:rPr lang="en-US" altLang="en-US" b="1" dirty="0">
                <a:solidFill>
                  <a:srgbClr val="FF0000"/>
                </a:solidFill>
              </a:rPr>
              <a:t>definite</a:t>
            </a:r>
            <a:r>
              <a:rPr lang="en-US" altLang="en-US" dirty="0">
                <a:solidFill>
                  <a:schemeClr val="accent2"/>
                </a:solidFill>
              </a:rPr>
              <a:t> volume</a:t>
            </a:r>
            <a:endParaRPr lang="en-US" altLang="en-US" sz="1400" dirty="0">
              <a:solidFill>
                <a:schemeClr val="accent2"/>
              </a:solidFill>
            </a:endParaRPr>
          </a:p>
          <a:p>
            <a:pPr eaLnBrk="1" hangingPunct="1"/>
            <a:r>
              <a:rPr lang="en-US" altLang="en-US" dirty="0">
                <a:solidFill>
                  <a:schemeClr val="accent2"/>
                </a:solidFill>
              </a:rPr>
              <a:t>Particles can </a:t>
            </a:r>
            <a:r>
              <a:rPr lang="en-US" altLang="en-US" b="1" dirty="0">
                <a:solidFill>
                  <a:srgbClr val="FF0000"/>
                </a:solidFill>
              </a:rPr>
              <a:t>flow</a:t>
            </a:r>
            <a:r>
              <a:rPr lang="en-US" altLang="en-US" dirty="0">
                <a:solidFill>
                  <a:schemeClr val="accent2"/>
                </a:solidFill>
              </a:rPr>
              <a:t> past each other but cannot </a:t>
            </a:r>
            <a:r>
              <a:rPr lang="en-US" altLang="en-US" b="1" dirty="0">
                <a:solidFill>
                  <a:srgbClr val="FF0000"/>
                </a:solidFill>
              </a:rPr>
              <a:t>break away </a:t>
            </a:r>
            <a:r>
              <a:rPr lang="en-US" altLang="en-US" dirty="0">
                <a:solidFill>
                  <a:schemeClr val="accent2"/>
                </a:solidFill>
              </a:rPr>
              <a:t>completely.</a:t>
            </a:r>
          </a:p>
          <a:p>
            <a:pPr eaLnBrk="1" hangingPunct="1"/>
            <a:endParaRPr lang="en-US" altLang="en-US" dirty="0"/>
          </a:p>
        </p:txBody>
      </p:sp>
      <p:pic>
        <p:nvPicPr>
          <p:cNvPr id="17412" name="Picture 4" descr="j0336977"/>
          <p:cNvPicPr>
            <a:picLocks noGrp="1" noChangeAspect="1" noChangeArrowheads="1" noCrop="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4319486" y="4419600"/>
            <a:ext cx="1485900" cy="1485900"/>
          </a:xfrm>
          <a:noFill/>
        </p:spPr>
      </p:pic>
      <p:pic>
        <p:nvPicPr>
          <p:cNvPr id="17413" name="Picture 6" descr="j0282866"/>
          <p:cNvPicPr>
            <a:picLocks noGrp="1" noChangeAspect="1" noChangeArrowheads="1" noCrop="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6248400" y="4800600"/>
            <a:ext cx="2633663" cy="1624013"/>
          </a:xfrm>
          <a:noFill/>
        </p:spPr>
      </p:pic>
      <p:pic>
        <p:nvPicPr>
          <p:cNvPr id="17414" name="Picture 11" descr="liquid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4267200"/>
            <a:ext cx="3429000" cy="230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fade">
                                      <p:cBhvr>
                                        <p:cTn id="7" dur="1000"/>
                                        <p:tgtEl>
                                          <p:spTgt spid="17411">
                                            <p:txEl>
                                              <p:pRg st="0" end="0"/>
                                            </p:txEl>
                                          </p:spTgt>
                                        </p:tgtEl>
                                      </p:cBhvr>
                                    </p:animEffect>
                                    <p:anim calcmode="lin" valueType="num">
                                      <p:cBhvr>
                                        <p:cTn id="8" dur="1000" fill="hold"/>
                                        <p:tgtEl>
                                          <p:spTgt spid="1741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74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7411">
                                            <p:txEl>
                                              <p:pRg st="1" end="1"/>
                                            </p:txEl>
                                          </p:spTgt>
                                        </p:tgtEl>
                                        <p:attrNameLst>
                                          <p:attrName>style.visibility</p:attrName>
                                        </p:attrNameLst>
                                      </p:cBhvr>
                                      <p:to>
                                        <p:strVal val="visible"/>
                                      </p:to>
                                    </p:set>
                                    <p:animEffect transition="in" filter="fade">
                                      <p:cBhvr>
                                        <p:cTn id="14" dur="1000"/>
                                        <p:tgtEl>
                                          <p:spTgt spid="17411">
                                            <p:txEl>
                                              <p:pRg st="1" end="1"/>
                                            </p:txEl>
                                          </p:spTgt>
                                        </p:tgtEl>
                                      </p:cBhvr>
                                    </p:animEffect>
                                    <p:anim calcmode="lin" valueType="num">
                                      <p:cBhvr>
                                        <p:cTn id="15" dur="1000" fill="hold"/>
                                        <p:tgtEl>
                                          <p:spTgt spid="1741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74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7411">
                                            <p:txEl>
                                              <p:pRg st="2" end="2"/>
                                            </p:txEl>
                                          </p:spTgt>
                                        </p:tgtEl>
                                        <p:attrNameLst>
                                          <p:attrName>style.visibility</p:attrName>
                                        </p:attrNameLst>
                                      </p:cBhvr>
                                      <p:to>
                                        <p:strVal val="visible"/>
                                      </p:to>
                                    </p:set>
                                    <p:animEffect transition="in" filter="fade">
                                      <p:cBhvr>
                                        <p:cTn id="21" dur="1000"/>
                                        <p:tgtEl>
                                          <p:spTgt spid="17411">
                                            <p:txEl>
                                              <p:pRg st="2" end="2"/>
                                            </p:txEl>
                                          </p:spTgt>
                                        </p:tgtEl>
                                      </p:cBhvr>
                                    </p:animEffect>
                                    <p:anim calcmode="lin" valueType="num">
                                      <p:cBhvr>
                                        <p:cTn id="22" dur="1000" fill="hold"/>
                                        <p:tgtEl>
                                          <p:spTgt spid="1741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741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Grp="1" noChangeArrowheads="1"/>
          </p:cNvSpPr>
          <p:nvPr>
            <p:ph type="title"/>
          </p:nvPr>
        </p:nvSpPr>
        <p:spPr/>
        <p:txBody>
          <a:bodyPr/>
          <a:lstStyle/>
          <a:p>
            <a:pPr eaLnBrk="1" hangingPunct="1"/>
            <a:r>
              <a:rPr lang="en-US" altLang="en-US" sz="4800" b="1" dirty="0">
                <a:solidFill>
                  <a:schemeClr val="accent2"/>
                </a:solidFill>
              </a:rPr>
              <a:t>LIQUID</a:t>
            </a:r>
          </a:p>
        </p:txBody>
      </p:sp>
      <p:sp>
        <p:nvSpPr>
          <p:cNvPr id="8197" name="Rectangle 5"/>
          <p:cNvSpPr>
            <a:spLocks noGrp="1" noChangeArrowheads="1"/>
          </p:cNvSpPr>
          <p:nvPr>
            <p:ph type="body" sz="half" idx="1"/>
          </p:nvPr>
        </p:nvSpPr>
        <p:spPr>
          <a:xfrm>
            <a:off x="381000" y="2286000"/>
            <a:ext cx="4953000" cy="3962400"/>
          </a:xfrm>
        </p:spPr>
        <p:txBody>
          <a:bodyPr/>
          <a:lstStyle/>
          <a:p>
            <a:pPr eaLnBrk="1" hangingPunct="1">
              <a:buFont typeface="Wingdings" panose="05000000000000000000" pitchFamily="2" charset="2"/>
              <a:buChar char="§"/>
            </a:pPr>
            <a:r>
              <a:rPr lang="en-US" altLang="en-US" dirty="0">
                <a:solidFill>
                  <a:schemeClr val="accent2"/>
                </a:solidFill>
              </a:rPr>
              <a:t>Particles are </a:t>
            </a:r>
            <a:r>
              <a:rPr lang="en-US" altLang="en-US" b="1" dirty="0">
                <a:solidFill>
                  <a:srgbClr val="FF0000"/>
                </a:solidFill>
              </a:rPr>
              <a:t>attracted</a:t>
            </a:r>
            <a:r>
              <a:rPr lang="en-US" altLang="en-US" dirty="0">
                <a:solidFill>
                  <a:schemeClr val="accent2"/>
                </a:solidFill>
              </a:rPr>
              <a:t> to each other.</a:t>
            </a:r>
          </a:p>
          <a:p>
            <a:pPr eaLnBrk="1" hangingPunct="1">
              <a:buFont typeface="Wingdings" panose="05000000000000000000" pitchFamily="2" charset="2"/>
              <a:buChar char="§"/>
            </a:pPr>
            <a:r>
              <a:rPr lang="en-US" altLang="en-US" dirty="0">
                <a:solidFill>
                  <a:schemeClr val="accent2"/>
                </a:solidFill>
              </a:rPr>
              <a:t>Particles have </a:t>
            </a:r>
            <a:r>
              <a:rPr lang="en-US" altLang="en-US" b="1" dirty="0">
                <a:solidFill>
                  <a:srgbClr val="FF0000"/>
                </a:solidFill>
              </a:rPr>
              <a:t>more</a:t>
            </a:r>
            <a:r>
              <a:rPr lang="en-US" altLang="en-US" dirty="0">
                <a:solidFill>
                  <a:schemeClr val="accent2"/>
                </a:solidFill>
              </a:rPr>
              <a:t> kinetic energy that solids.</a:t>
            </a:r>
          </a:p>
          <a:p>
            <a:pPr eaLnBrk="1" hangingPunct="1">
              <a:buFont typeface="Wingdings" panose="05000000000000000000" pitchFamily="2" charset="2"/>
              <a:buNone/>
            </a:pPr>
            <a:endParaRPr lang="en-US" altLang="en-US" sz="2800" b="1" dirty="0">
              <a:latin typeface="Arial Black" panose="020B0A04020102020204" pitchFamily="34" charset="0"/>
            </a:endParaRPr>
          </a:p>
        </p:txBody>
      </p:sp>
      <p:pic>
        <p:nvPicPr>
          <p:cNvPr id="8199" name="Picture 7" descr="liquid"/>
          <p:cNvPicPr>
            <a:picLocks noGrp="1" noChangeAspect="1" noChangeArrowheads="1" noCrop="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400800" y="3048000"/>
            <a:ext cx="2209800" cy="2209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5649470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8199"/>
                                        </p:tgtEl>
                                        <p:attrNameLst>
                                          <p:attrName>style.visibility</p:attrName>
                                        </p:attrNameLst>
                                      </p:cBhvr>
                                      <p:to>
                                        <p:strVal val="visible"/>
                                      </p:to>
                                    </p:set>
                                    <p:animEffect transition="in" filter="fade">
                                      <p:cBhvr>
                                        <p:cTn id="7" dur="1000"/>
                                        <p:tgtEl>
                                          <p:spTgt spid="8199"/>
                                        </p:tgtEl>
                                      </p:cBhvr>
                                    </p:animEffect>
                                    <p:anim calcmode="lin" valueType="num">
                                      <p:cBhvr>
                                        <p:cTn id="8" dur="1000" fill="hold"/>
                                        <p:tgtEl>
                                          <p:spTgt spid="8199"/>
                                        </p:tgtEl>
                                        <p:attrNameLst>
                                          <p:attrName>ppt_x</p:attrName>
                                        </p:attrNameLst>
                                      </p:cBhvr>
                                      <p:tavLst>
                                        <p:tav tm="0">
                                          <p:val>
                                            <p:strVal val="#ppt_x"/>
                                          </p:val>
                                        </p:tav>
                                        <p:tav tm="100000">
                                          <p:val>
                                            <p:strVal val="#ppt_x"/>
                                          </p:val>
                                        </p:tav>
                                      </p:tavLst>
                                    </p:anim>
                                    <p:anim calcmode="lin" valueType="num">
                                      <p:cBhvr>
                                        <p:cTn id="9" dur="1000" fill="hold"/>
                                        <p:tgtEl>
                                          <p:spTgt spid="819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197">
                                            <p:txEl>
                                              <p:pRg st="0" end="0"/>
                                            </p:txEl>
                                          </p:spTgt>
                                        </p:tgtEl>
                                        <p:attrNameLst>
                                          <p:attrName>style.visibility</p:attrName>
                                        </p:attrNameLst>
                                      </p:cBhvr>
                                      <p:to>
                                        <p:strVal val="visible"/>
                                      </p:to>
                                    </p:set>
                                    <p:animEffect transition="in" filter="fade">
                                      <p:cBhvr>
                                        <p:cTn id="14" dur="1000"/>
                                        <p:tgtEl>
                                          <p:spTgt spid="8197">
                                            <p:txEl>
                                              <p:pRg st="0" end="0"/>
                                            </p:txEl>
                                          </p:spTgt>
                                        </p:tgtEl>
                                      </p:cBhvr>
                                    </p:animEffect>
                                    <p:anim calcmode="lin" valueType="num">
                                      <p:cBhvr>
                                        <p:cTn id="15" dur="1000" fill="hold"/>
                                        <p:tgtEl>
                                          <p:spTgt spid="8197">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819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197">
                                            <p:txEl>
                                              <p:pRg st="1" end="1"/>
                                            </p:txEl>
                                          </p:spTgt>
                                        </p:tgtEl>
                                        <p:attrNameLst>
                                          <p:attrName>style.visibility</p:attrName>
                                        </p:attrNameLst>
                                      </p:cBhvr>
                                      <p:to>
                                        <p:strVal val="visible"/>
                                      </p:to>
                                    </p:set>
                                    <p:animEffect transition="in" filter="fade">
                                      <p:cBhvr>
                                        <p:cTn id="21" dur="1000"/>
                                        <p:tgtEl>
                                          <p:spTgt spid="8197">
                                            <p:txEl>
                                              <p:pRg st="1" end="1"/>
                                            </p:txEl>
                                          </p:spTgt>
                                        </p:tgtEl>
                                      </p:cBhvr>
                                    </p:animEffect>
                                    <p:anim calcmode="lin" valueType="num">
                                      <p:cBhvr>
                                        <p:cTn id="22" dur="1000" fill="hold"/>
                                        <p:tgtEl>
                                          <p:spTgt spid="8197">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8197">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sz="4800" b="1" dirty="0">
                <a:solidFill>
                  <a:schemeClr val="accent2"/>
                </a:solidFill>
              </a:rPr>
              <a:t>GAS</a:t>
            </a:r>
          </a:p>
        </p:txBody>
      </p:sp>
      <p:sp>
        <p:nvSpPr>
          <p:cNvPr id="19459" name="Rectangle 3"/>
          <p:cNvSpPr>
            <a:spLocks noGrp="1" noChangeArrowheads="1"/>
          </p:cNvSpPr>
          <p:nvPr>
            <p:ph type="body" sz="half" idx="1"/>
          </p:nvPr>
        </p:nvSpPr>
        <p:spPr>
          <a:xfrm>
            <a:off x="304800" y="1600200"/>
            <a:ext cx="5334000" cy="4525963"/>
          </a:xfrm>
        </p:spPr>
        <p:txBody>
          <a:bodyPr/>
          <a:lstStyle/>
          <a:p>
            <a:pPr eaLnBrk="1" hangingPunct="1">
              <a:lnSpc>
                <a:spcPct val="90000"/>
              </a:lnSpc>
            </a:pPr>
            <a:r>
              <a:rPr lang="en-US" altLang="en-US" b="1" dirty="0">
                <a:solidFill>
                  <a:srgbClr val="FF0000"/>
                </a:solidFill>
              </a:rPr>
              <a:t>no definite </a:t>
            </a:r>
            <a:r>
              <a:rPr lang="en-US" altLang="en-US" dirty="0">
                <a:solidFill>
                  <a:schemeClr val="accent2"/>
                </a:solidFill>
              </a:rPr>
              <a:t>shape</a:t>
            </a:r>
          </a:p>
          <a:p>
            <a:pPr eaLnBrk="1" hangingPunct="1">
              <a:lnSpc>
                <a:spcPct val="90000"/>
              </a:lnSpc>
            </a:pPr>
            <a:r>
              <a:rPr lang="en-US" altLang="en-US" b="1" dirty="0">
                <a:solidFill>
                  <a:srgbClr val="FF0000"/>
                </a:solidFill>
              </a:rPr>
              <a:t>No definite </a:t>
            </a:r>
            <a:r>
              <a:rPr lang="en-US" altLang="en-US" dirty="0">
                <a:solidFill>
                  <a:schemeClr val="accent2"/>
                </a:solidFill>
              </a:rPr>
              <a:t>volume </a:t>
            </a:r>
          </a:p>
          <a:p>
            <a:pPr eaLnBrk="1" hangingPunct="1">
              <a:lnSpc>
                <a:spcPct val="90000"/>
              </a:lnSpc>
            </a:pPr>
            <a:r>
              <a:rPr lang="en-US" altLang="en-US" dirty="0">
                <a:solidFill>
                  <a:schemeClr val="accent2"/>
                </a:solidFill>
              </a:rPr>
              <a:t>Particles have enough energy to </a:t>
            </a:r>
            <a:r>
              <a:rPr lang="en-US" altLang="en-US" b="1" dirty="0">
                <a:solidFill>
                  <a:srgbClr val="FF0000"/>
                </a:solidFill>
              </a:rPr>
              <a:t>break</a:t>
            </a:r>
            <a:r>
              <a:rPr lang="en-US" altLang="en-US" dirty="0">
                <a:solidFill>
                  <a:schemeClr val="accent2"/>
                </a:solidFill>
              </a:rPr>
              <a:t> their bonds and go </a:t>
            </a:r>
            <a:r>
              <a:rPr lang="en-US" altLang="en-US" b="1" dirty="0">
                <a:solidFill>
                  <a:srgbClr val="FF0000"/>
                </a:solidFill>
              </a:rPr>
              <a:t>wherever</a:t>
            </a:r>
            <a:r>
              <a:rPr lang="en-US" altLang="en-US" dirty="0">
                <a:solidFill>
                  <a:schemeClr val="accent2"/>
                </a:solidFill>
              </a:rPr>
              <a:t> they want inside their container.</a:t>
            </a:r>
          </a:p>
          <a:p>
            <a:pPr eaLnBrk="1" hangingPunct="1">
              <a:lnSpc>
                <a:spcPct val="90000"/>
              </a:lnSpc>
            </a:pPr>
            <a:r>
              <a:rPr lang="en-US" altLang="en-US" dirty="0">
                <a:solidFill>
                  <a:schemeClr val="accent2"/>
                </a:solidFill>
              </a:rPr>
              <a:t>Particles have </a:t>
            </a:r>
            <a:r>
              <a:rPr lang="en-US" altLang="en-US" b="1" dirty="0">
                <a:solidFill>
                  <a:srgbClr val="FF0000"/>
                </a:solidFill>
              </a:rPr>
              <a:t>more</a:t>
            </a:r>
            <a:r>
              <a:rPr lang="en-US" altLang="en-US" dirty="0">
                <a:solidFill>
                  <a:schemeClr val="accent2"/>
                </a:solidFill>
              </a:rPr>
              <a:t> kinetic energy than liquids or solids.</a:t>
            </a:r>
          </a:p>
          <a:p>
            <a:pPr eaLnBrk="1" hangingPunct="1">
              <a:lnSpc>
                <a:spcPct val="90000"/>
              </a:lnSpc>
            </a:pPr>
            <a:endParaRPr lang="en-US" altLang="en-US" dirty="0"/>
          </a:p>
        </p:txBody>
      </p:sp>
      <p:pic>
        <p:nvPicPr>
          <p:cNvPr id="19460" name="Picture 6" descr="j0336477"/>
          <p:cNvPicPr>
            <a:picLocks noGrp="1" noChangeAspect="1" noChangeArrowheads="1" noCrop="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6096000" y="3505200"/>
            <a:ext cx="2589213" cy="2590800"/>
          </a:xfrm>
          <a:noFill/>
        </p:spPr>
      </p:pic>
      <p:pic>
        <p:nvPicPr>
          <p:cNvPr id="19461" name="Picture 11" descr="j0283805"/>
          <p:cNvPicPr>
            <a:picLocks noGrp="1" noChangeAspect="1" noChangeArrowheads="1" noCrop="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6096000" y="1447800"/>
            <a:ext cx="1828800" cy="1749425"/>
          </a:xfrm>
          <a:noFill/>
        </p:spPr>
      </p:pic>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wipe(down)">
                                      <p:cBhvr>
                                        <p:cTn id="7" dur="500"/>
                                        <p:tgtEl>
                                          <p:spTgt spid="194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9459">
                                            <p:txEl>
                                              <p:pRg st="1" end="1"/>
                                            </p:txEl>
                                          </p:spTgt>
                                        </p:tgtEl>
                                        <p:attrNameLst>
                                          <p:attrName>style.visibility</p:attrName>
                                        </p:attrNameLst>
                                      </p:cBhvr>
                                      <p:to>
                                        <p:strVal val="visible"/>
                                      </p:to>
                                    </p:set>
                                    <p:animEffect transition="in" filter="wipe(down)">
                                      <p:cBhvr>
                                        <p:cTn id="12" dur="500"/>
                                        <p:tgtEl>
                                          <p:spTgt spid="1945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9459">
                                            <p:txEl>
                                              <p:pRg st="2" end="2"/>
                                            </p:txEl>
                                          </p:spTgt>
                                        </p:tgtEl>
                                        <p:attrNameLst>
                                          <p:attrName>style.visibility</p:attrName>
                                        </p:attrNameLst>
                                      </p:cBhvr>
                                      <p:to>
                                        <p:strVal val="visible"/>
                                      </p:to>
                                    </p:set>
                                    <p:animEffect transition="in" filter="wipe(down)">
                                      <p:cBhvr>
                                        <p:cTn id="17" dur="500"/>
                                        <p:tgtEl>
                                          <p:spTgt spid="1945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9459">
                                            <p:txEl>
                                              <p:pRg st="3" end="3"/>
                                            </p:txEl>
                                          </p:spTgt>
                                        </p:tgtEl>
                                        <p:attrNameLst>
                                          <p:attrName>style.visibility</p:attrName>
                                        </p:attrNameLst>
                                      </p:cBhvr>
                                      <p:to>
                                        <p:strVal val="visible"/>
                                      </p:to>
                                    </p:set>
                                    <p:animEffect transition="in" filter="wipe(down)">
                                      <p:cBhvr>
                                        <p:cTn id="22" dur="500"/>
                                        <p:tgtEl>
                                          <p:spTgt spid="194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altLang="en-US" sz="4800" b="1" dirty="0">
                <a:solidFill>
                  <a:schemeClr val="accent2"/>
                </a:solidFill>
              </a:rPr>
              <a:t>GAS</a:t>
            </a:r>
          </a:p>
        </p:txBody>
      </p:sp>
      <p:sp>
        <p:nvSpPr>
          <p:cNvPr id="10246" name="Rectangle 6"/>
          <p:cNvSpPr>
            <a:spLocks noGrp="1" noChangeArrowheads="1"/>
          </p:cNvSpPr>
          <p:nvPr>
            <p:ph type="body" sz="half" idx="1"/>
          </p:nvPr>
        </p:nvSpPr>
        <p:spPr>
          <a:xfrm>
            <a:off x="457200" y="1981200"/>
            <a:ext cx="4038600" cy="4144963"/>
          </a:xfrm>
        </p:spPr>
        <p:txBody>
          <a:bodyPr/>
          <a:lstStyle/>
          <a:p>
            <a:pPr eaLnBrk="1" hangingPunct="1">
              <a:lnSpc>
                <a:spcPct val="90000"/>
              </a:lnSpc>
            </a:pPr>
            <a:r>
              <a:rPr lang="en-US" altLang="en-US" dirty="0">
                <a:solidFill>
                  <a:schemeClr val="accent2"/>
                </a:solidFill>
              </a:rPr>
              <a:t>Gases </a:t>
            </a:r>
            <a:r>
              <a:rPr lang="en-US" altLang="en-US" b="1" dirty="0">
                <a:solidFill>
                  <a:srgbClr val="FF0000"/>
                </a:solidFill>
              </a:rPr>
              <a:t>fill</a:t>
            </a:r>
            <a:r>
              <a:rPr lang="en-US" altLang="en-US" dirty="0">
                <a:solidFill>
                  <a:schemeClr val="accent2"/>
                </a:solidFill>
              </a:rPr>
              <a:t> their container.</a:t>
            </a:r>
          </a:p>
          <a:p>
            <a:pPr eaLnBrk="1" hangingPunct="1">
              <a:lnSpc>
                <a:spcPct val="90000"/>
              </a:lnSpc>
            </a:pPr>
            <a:r>
              <a:rPr lang="en-US" altLang="en-US" dirty="0">
                <a:solidFill>
                  <a:schemeClr val="accent2"/>
                </a:solidFill>
              </a:rPr>
              <a:t>Another word for gas is </a:t>
            </a:r>
            <a:r>
              <a:rPr lang="en-US" altLang="en-US" b="1" dirty="0">
                <a:solidFill>
                  <a:srgbClr val="FF0000"/>
                </a:solidFill>
              </a:rPr>
              <a:t>vapor</a:t>
            </a:r>
          </a:p>
          <a:p>
            <a:pPr eaLnBrk="1" hangingPunct="1">
              <a:lnSpc>
                <a:spcPct val="90000"/>
              </a:lnSpc>
              <a:buFontTx/>
              <a:buNone/>
            </a:pPr>
            <a:endParaRPr lang="en-US" altLang="en-US" sz="1100" dirty="0"/>
          </a:p>
          <a:p>
            <a:pPr eaLnBrk="1" hangingPunct="1">
              <a:buFont typeface="Wingdings" panose="05000000000000000000" pitchFamily="2" charset="2"/>
              <a:buNone/>
            </a:pPr>
            <a:endParaRPr lang="en-US" altLang="en-US" sz="2800" b="1" dirty="0">
              <a:latin typeface="Arial Black" panose="020B0A04020102020204" pitchFamily="34" charset="0"/>
            </a:endParaRPr>
          </a:p>
        </p:txBody>
      </p:sp>
      <p:pic>
        <p:nvPicPr>
          <p:cNvPr id="10248" name="Picture 8" descr="gas"/>
          <p:cNvPicPr>
            <a:picLocks noGrp="1" noChangeAspect="1" noChangeArrowheads="1" noCrop="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172200" y="2362200"/>
            <a:ext cx="1981200" cy="1981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7319528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10248"/>
                                        </p:tgtEl>
                                        <p:attrNameLst>
                                          <p:attrName>style.visibility</p:attrName>
                                        </p:attrNameLst>
                                      </p:cBhvr>
                                      <p:to>
                                        <p:strVal val="visible"/>
                                      </p:to>
                                    </p:set>
                                    <p:anim calcmode="lin" valueType="num">
                                      <p:cBhvr additive="base">
                                        <p:cTn id="7" dur="1000" fill="hold"/>
                                        <p:tgtEl>
                                          <p:spTgt spid="10248"/>
                                        </p:tgtEl>
                                        <p:attrNameLst>
                                          <p:attrName>ppt_x</p:attrName>
                                        </p:attrNameLst>
                                      </p:cBhvr>
                                      <p:tavLst>
                                        <p:tav tm="0">
                                          <p:val>
                                            <p:strVal val="0-#ppt_w/2"/>
                                          </p:val>
                                        </p:tav>
                                        <p:tav tm="100000">
                                          <p:val>
                                            <p:strVal val="#ppt_x"/>
                                          </p:val>
                                        </p:tav>
                                      </p:tavLst>
                                    </p:anim>
                                    <p:anim calcmode="lin" valueType="num">
                                      <p:cBhvr additive="base">
                                        <p:cTn id="8" dur="1000" fill="hold"/>
                                        <p:tgtEl>
                                          <p:spTgt spid="1024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10246">
                                            <p:txEl>
                                              <p:pRg st="0" end="0"/>
                                            </p:txEl>
                                          </p:spTgt>
                                        </p:tgtEl>
                                        <p:attrNameLst>
                                          <p:attrName>style.visibility</p:attrName>
                                        </p:attrNameLst>
                                      </p:cBhvr>
                                      <p:to>
                                        <p:strVal val="visible"/>
                                      </p:to>
                                    </p:set>
                                    <p:animEffect transition="in" filter="barn(inVertical)">
                                      <p:cBhvr>
                                        <p:cTn id="13" dur="500"/>
                                        <p:tgtEl>
                                          <p:spTgt spid="10246">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10246">
                                            <p:txEl>
                                              <p:pRg st="1" end="1"/>
                                            </p:txEl>
                                          </p:spTgt>
                                        </p:tgtEl>
                                        <p:attrNameLst>
                                          <p:attrName>style.visibility</p:attrName>
                                        </p:attrNameLst>
                                      </p:cBhvr>
                                      <p:to>
                                        <p:strVal val="visible"/>
                                      </p:to>
                                    </p:set>
                                    <p:animEffect transition="in" filter="barn(inVertical)">
                                      <p:cBhvr>
                                        <p:cTn id="18" dur="500"/>
                                        <p:tgtEl>
                                          <p:spTgt spid="1024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274638"/>
            <a:ext cx="8229600" cy="639762"/>
          </a:xfrm>
        </p:spPr>
        <p:txBody>
          <a:bodyPr/>
          <a:lstStyle/>
          <a:p>
            <a:pPr eaLnBrk="1" hangingPunct="1"/>
            <a:r>
              <a:rPr lang="en-US" altLang="en-US" sz="4800" b="1" dirty="0">
                <a:solidFill>
                  <a:schemeClr val="accent2"/>
                </a:solidFill>
              </a:rPr>
              <a:t>PLASMA</a:t>
            </a:r>
          </a:p>
        </p:txBody>
      </p:sp>
      <p:sp>
        <p:nvSpPr>
          <p:cNvPr id="25603" name="Rectangle 3"/>
          <p:cNvSpPr>
            <a:spLocks noGrp="1" noChangeArrowheads="1"/>
          </p:cNvSpPr>
          <p:nvPr>
            <p:ph type="body" idx="1"/>
          </p:nvPr>
        </p:nvSpPr>
        <p:spPr>
          <a:xfrm>
            <a:off x="76200" y="1295400"/>
            <a:ext cx="9144000" cy="3352800"/>
          </a:xfrm>
        </p:spPr>
        <p:txBody>
          <a:bodyPr/>
          <a:lstStyle/>
          <a:p>
            <a:pPr eaLnBrk="1" hangingPunct="1"/>
            <a:r>
              <a:rPr lang="en-US" altLang="en-US" sz="3000" b="1" dirty="0">
                <a:solidFill>
                  <a:srgbClr val="FF0000"/>
                </a:solidFill>
              </a:rPr>
              <a:t>No definite </a:t>
            </a:r>
            <a:r>
              <a:rPr lang="en-US" altLang="en-US" sz="3000" dirty="0">
                <a:solidFill>
                  <a:schemeClr val="accent2"/>
                </a:solidFill>
              </a:rPr>
              <a:t>shape</a:t>
            </a:r>
          </a:p>
          <a:p>
            <a:pPr eaLnBrk="1" hangingPunct="1"/>
            <a:r>
              <a:rPr lang="en-US" altLang="en-US" sz="3000" b="1" dirty="0">
                <a:solidFill>
                  <a:srgbClr val="FF0000"/>
                </a:solidFill>
              </a:rPr>
              <a:t>No definite </a:t>
            </a:r>
            <a:r>
              <a:rPr lang="en-US" altLang="en-US" sz="3000" dirty="0">
                <a:solidFill>
                  <a:schemeClr val="accent2"/>
                </a:solidFill>
              </a:rPr>
              <a:t>volume</a:t>
            </a:r>
          </a:p>
          <a:p>
            <a:pPr eaLnBrk="1" hangingPunct="1"/>
            <a:r>
              <a:rPr lang="en-US" altLang="en-US" sz="3000" dirty="0">
                <a:solidFill>
                  <a:schemeClr val="accent2"/>
                </a:solidFill>
              </a:rPr>
              <a:t>Composed of </a:t>
            </a:r>
            <a:r>
              <a:rPr lang="en-US" altLang="en-US" sz="3000" b="1" dirty="0">
                <a:solidFill>
                  <a:srgbClr val="FF0000"/>
                </a:solidFill>
              </a:rPr>
              <a:t>negatively</a:t>
            </a:r>
            <a:r>
              <a:rPr lang="en-US" altLang="en-US" sz="3000" dirty="0">
                <a:solidFill>
                  <a:schemeClr val="accent2"/>
                </a:solidFill>
              </a:rPr>
              <a:t>                                             and </a:t>
            </a:r>
            <a:r>
              <a:rPr lang="en-US" altLang="en-US" sz="3000" b="1" dirty="0">
                <a:solidFill>
                  <a:srgbClr val="FF0000"/>
                </a:solidFill>
              </a:rPr>
              <a:t>positively</a:t>
            </a:r>
            <a:r>
              <a:rPr lang="en-US" altLang="en-US" sz="3000" dirty="0">
                <a:solidFill>
                  <a:schemeClr val="accent2"/>
                </a:solidFill>
              </a:rPr>
              <a:t> </a:t>
            </a:r>
            <a:r>
              <a:rPr lang="en-US" altLang="en-US" sz="3000" b="1" dirty="0">
                <a:solidFill>
                  <a:srgbClr val="FF0000"/>
                </a:solidFill>
              </a:rPr>
              <a:t>charged</a:t>
            </a:r>
            <a:r>
              <a:rPr lang="en-US" altLang="en-US" sz="3000" dirty="0">
                <a:solidFill>
                  <a:schemeClr val="accent2"/>
                </a:solidFill>
              </a:rPr>
              <a:t>                                         particles.</a:t>
            </a:r>
          </a:p>
          <a:p>
            <a:pPr eaLnBrk="1" hangingPunct="1"/>
            <a:r>
              <a:rPr lang="en-US" altLang="en-US" sz="3000" dirty="0">
                <a:solidFill>
                  <a:schemeClr val="accent2"/>
                </a:solidFill>
              </a:rPr>
              <a:t>The electrons have been                                     knocked away from the atom due to </a:t>
            </a:r>
            <a:r>
              <a:rPr lang="en-US" altLang="en-US" sz="3000" b="1" dirty="0">
                <a:solidFill>
                  <a:srgbClr val="FF0000"/>
                </a:solidFill>
              </a:rPr>
              <a:t>high</a:t>
            </a:r>
            <a:r>
              <a:rPr lang="en-US" altLang="en-US" sz="3000" dirty="0">
                <a:solidFill>
                  <a:schemeClr val="accent2"/>
                </a:solidFill>
              </a:rPr>
              <a:t> temperatures.</a:t>
            </a:r>
          </a:p>
          <a:p>
            <a:pPr eaLnBrk="1" hangingPunct="1"/>
            <a:r>
              <a:rPr lang="en-US" altLang="en-US" sz="3000" dirty="0">
                <a:solidFill>
                  <a:schemeClr val="accent2"/>
                </a:solidFill>
              </a:rPr>
              <a:t>The most </a:t>
            </a:r>
            <a:r>
              <a:rPr lang="en-US" altLang="en-US" sz="3000" b="1" dirty="0">
                <a:solidFill>
                  <a:srgbClr val="FF0000"/>
                </a:solidFill>
              </a:rPr>
              <a:t>common</a:t>
            </a:r>
            <a:r>
              <a:rPr lang="en-US" altLang="en-US" sz="3000" dirty="0">
                <a:solidFill>
                  <a:schemeClr val="accent2"/>
                </a:solidFill>
              </a:rPr>
              <a:t> state of matter in the universe.</a:t>
            </a:r>
          </a:p>
          <a:p>
            <a:pPr eaLnBrk="1" hangingPunct="1">
              <a:buFontTx/>
              <a:buNone/>
            </a:pPr>
            <a:endParaRPr lang="en-US" altLang="en-US" sz="3000" dirty="0"/>
          </a:p>
        </p:txBody>
      </p:sp>
      <p:pic>
        <p:nvPicPr>
          <p:cNvPr id="25604" name="Picture 5" descr="7b35_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1447800"/>
            <a:ext cx="3581400" cy="2684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barn(inVertical)">
                                      <p:cBhvr>
                                        <p:cTn id="7" dur="500"/>
                                        <p:tgtEl>
                                          <p:spTgt spid="256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5603">
                                            <p:txEl>
                                              <p:pRg st="1" end="1"/>
                                            </p:txEl>
                                          </p:spTgt>
                                        </p:tgtEl>
                                        <p:attrNameLst>
                                          <p:attrName>style.visibility</p:attrName>
                                        </p:attrNameLst>
                                      </p:cBhvr>
                                      <p:to>
                                        <p:strVal val="visible"/>
                                      </p:to>
                                    </p:set>
                                    <p:animEffect transition="in" filter="barn(inVertical)">
                                      <p:cBhvr>
                                        <p:cTn id="12" dur="500"/>
                                        <p:tgtEl>
                                          <p:spTgt spid="2560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5603">
                                            <p:txEl>
                                              <p:pRg st="2" end="2"/>
                                            </p:txEl>
                                          </p:spTgt>
                                        </p:tgtEl>
                                        <p:attrNameLst>
                                          <p:attrName>style.visibility</p:attrName>
                                        </p:attrNameLst>
                                      </p:cBhvr>
                                      <p:to>
                                        <p:strVal val="visible"/>
                                      </p:to>
                                    </p:set>
                                    <p:animEffect transition="in" filter="wipe(down)">
                                      <p:cBhvr>
                                        <p:cTn id="17" dur="500"/>
                                        <p:tgtEl>
                                          <p:spTgt spid="2560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5603">
                                            <p:txEl>
                                              <p:pRg st="3" end="3"/>
                                            </p:txEl>
                                          </p:spTgt>
                                        </p:tgtEl>
                                        <p:attrNameLst>
                                          <p:attrName>style.visibility</p:attrName>
                                        </p:attrNameLst>
                                      </p:cBhvr>
                                      <p:to>
                                        <p:strVal val="visible"/>
                                      </p:to>
                                    </p:set>
                                    <p:animEffect transition="in" filter="wipe(down)">
                                      <p:cBhvr>
                                        <p:cTn id="22" dur="500"/>
                                        <p:tgtEl>
                                          <p:spTgt spid="2560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5603">
                                            <p:txEl>
                                              <p:pRg st="4" end="4"/>
                                            </p:txEl>
                                          </p:spTgt>
                                        </p:tgtEl>
                                        <p:attrNameLst>
                                          <p:attrName>style.visibility</p:attrName>
                                        </p:attrNameLst>
                                      </p:cBhvr>
                                      <p:to>
                                        <p:strVal val="visible"/>
                                      </p:to>
                                    </p:set>
                                    <p:animEffect transition="in" filter="wipe(down)">
                                      <p:cBhvr>
                                        <p:cTn id="27" dur="500"/>
                                        <p:tgtEl>
                                          <p:spTgt spid="2560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7" name="Picture 9" descr="sun_skyla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4027123"/>
            <a:ext cx="3124200" cy="2518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Picture 11" descr="Negative C-G lightning with two visible non-connected streamers">
            <a:hlinkClick r:id="rId3" tooltip="Negative C-G lightning with two visible non-connected streamers"/>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1800" y="3781425"/>
            <a:ext cx="2355850" cy="307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13" descr="ho_aurora_bor_lead_s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027123"/>
            <a:ext cx="3619500" cy="2585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p:cNvSpPr>
            <a:spLocks noGrp="1" noChangeArrowheads="1"/>
          </p:cNvSpPr>
          <p:nvPr>
            <p:ph type="title"/>
          </p:nvPr>
        </p:nvSpPr>
        <p:spPr>
          <a:xfrm>
            <a:off x="457200" y="274638"/>
            <a:ext cx="8229600" cy="639762"/>
          </a:xfrm>
        </p:spPr>
        <p:txBody>
          <a:bodyPr/>
          <a:lstStyle/>
          <a:p>
            <a:pPr eaLnBrk="1" hangingPunct="1"/>
            <a:r>
              <a:rPr lang="en-US" altLang="en-US" sz="4800" b="1" dirty="0">
                <a:solidFill>
                  <a:schemeClr val="accent2"/>
                </a:solidFill>
              </a:rPr>
              <a:t>PLASMA</a:t>
            </a:r>
          </a:p>
        </p:txBody>
      </p:sp>
      <p:sp>
        <p:nvSpPr>
          <p:cNvPr id="7" name="Rectangle 3"/>
          <p:cNvSpPr txBox="1">
            <a:spLocks noChangeArrowheads="1"/>
          </p:cNvSpPr>
          <p:nvPr/>
        </p:nvSpPr>
        <p:spPr bwMode="auto">
          <a:xfrm>
            <a:off x="76200" y="1676400"/>
            <a:ext cx="91440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r>
              <a:rPr lang="en-US" altLang="en-US" sz="3000" kern="0" dirty="0">
                <a:solidFill>
                  <a:schemeClr val="accent2"/>
                </a:solidFill>
              </a:rPr>
              <a:t>Found in the </a:t>
            </a:r>
            <a:r>
              <a:rPr lang="en-US" altLang="en-US" sz="3000" b="1" kern="0" dirty="0">
                <a:solidFill>
                  <a:srgbClr val="FF0000"/>
                </a:solidFill>
              </a:rPr>
              <a:t>sun</a:t>
            </a:r>
            <a:r>
              <a:rPr lang="en-US" altLang="en-US" sz="3000" kern="0" dirty="0">
                <a:solidFill>
                  <a:schemeClr val="accent2"/>
                </a:solidFill>
              </a:rPr>
              <a:t> and other stars, </a:t>
            </a:r>
            <a:r>
              <a:rPr lang="en-US" altLang="en-US" sz="3000" b="1" kern="0" dirty="0">
                <a:solidFill>
                  <a:srgbClr val="FF0000"/>
                </a:solidFill>
              </a:rPr>
              <a:t>lightning</a:t>
            </a:r>
            <a:r>
              <a:rPr lang="en-US" altLang="en-US" sz="3000" kern="0" dirty="0">
                <a:solidFill>
                  <a:schemeClr val="accent2"/>
                </a:solidFill>
              </a:rPr>
              <a:t> bolts, </a:t>
            </a:r>
            <a:r>
              <a:rPr lang="en-US" altLang="en-US" sz="3000" b="1" kern="0" dirty="0">
                <a:solidFill>
                  <a:srgbClr val="FF0000"/>
                </a:solidFill>
              </a:rPr>
              <a:t>neon</a:t>
            </a:r>
            <a:r>
              <a:rPr lang="en-US" altLang="en-US" sz="3000" kern="0" dirty="0">
                <a:solidFill>
                  <a:schemeClr val="accent2"/>
                </a:solidFill>
              </a:rPr>
              <a:t> and fluorescent tubes, and auroras.</a:t>
            </a:r>
          </a:p>
          <a:p>
            <a:pPr eaLnBrk="1" hangingPunct="1">
              <a:buFontTx/>
              <a:buNone/>
            </a:pPr>
            <a:endParaRPr lang="en-US" altLang="en-US" sz="3000" kern="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6629"/>
                                        </p:tgtEl>
                                        <p:attrNameLst>
                                          <p:attrName>style.visibility</p:attrName>
                                        </p:attrNameLst>
                                      </p:cBhvr>
                                      <p:to>
                                        <p:strVal val="visible"/>
                                      </p:to>
                                    </p:set>
                                    <p:animEffect transition="in" filter="wipe(down)">
                                      <p:cBhvr>
                                        <p:cTn id="12" dur="500"/>
                                        <p:tgtEl>
                                          <p:spTgt spid="2662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6627"/>
                                        </p:tgtEl>
                                        <p:attrNameLst>
                                          <p:attrName>style.visibility</p:attrName>
                                        </p:attrNameLst>
                                      </p:cBhvr>
                                      <p:to>
                                        <p:strVal val="visible"/>
                                      </p:to>
                                    </p:set>
                                    <p:animEffect transition="in" filter="wipe(down)">
                                      <p:cBhvr>
                                        <p:cTn id="17" dur="500"/>
                                        <p:tgtEl>
                                          <p:spTgt spid="26627"/>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26628"/>
                                        </p:tgtEl>
                                        <p:attrNameLst>
                                          <p:attrName>style.visibility</p:attrName>
                                        </p:attrNameLst>
                                      </p:cBhvr>
                                      <p:to>
                                        <p:strVal val="visible"/>
                                      </p:to>
                                    </p:set>
                                    <p:animEffect transition="in" filter="fade">
                                      <p:cBhvr>
                                        <p:cTn id="22" dur="1000"/>
                                        <p:tgtEl>
                                          <p:spTgt spid="26628"/>
                                        </p:tgtEl>
                                      </p:cBhvr>
                                    </p:animEffect>
                                    <p:anim calcmode="lin" valueType="num">
                                      <p:cBhvr>
                                        <p:cTn id="23" dur="1000" fill="hold"/>
                                        <p:tgtEl>
                                          <p:spTgt spid="26628"/>
                                        </p:tgtEl>
                                        <p:attrNameLst>
                                          <p:attrName>ppt_x</p:attrName>
                                        </p:attrNameLst>
                                      </p:cBhvr>
                                      <p:tavLst>
                                        <p:tav tm="0">
                                          <p:val>
                                            <p:strVal val="#ppt_x"/>
                                          </p:val>
                                        </p:tav>
                                        <p:tav tm="100000">
                                          <p:val>
                                            <p:strVal val="#ppt_x"/>
                                          </p:val>
                                        </p:tav>
                                      </p:tavLst>
                                    </p:anim>
                                    <p:anim calcmode="lin" valueType="num">
                                      <p:cBhvr>
                                        <p:cTn id="24" dur="1000" fill="hold"/>
                                        <p:tgtEl>
                                          <p:spTgt spid="266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Grp="1" noChangeArrowheads="1"/>
          </p:cNvSpPr>
          <p:nvPr>
            <p:ph type="body" idx="1"/>
          </p:nvPr>
        </p:nvSpPr>
        <p:spPr>
          <a:xfrm>
            <a:off x="0" y="228600"/>
            <a:ext cx="9144000" cy="3200400"/>
          </a:xfrm>
        </p:spPr>
        <p:txBody>
          <a:bodyPr/>
          <a:lstStyle/>
          <a:p>
            <a:pPr eaLnBrk="1" hangingPunct="1"/>
            <a:r>
              <a:rPr lang="en-US" altLang="en-US" sz="3000"/>
              <a:t>A plasma TV has a large number of tiny cells containing xenon and neon gases.  When an electric current is passed through these individual cells, they give off energy which causes phosphors inside the cell to give off light.  These tiny lights combine together to produce an image.</a:t>
            </a:r>
          </a:p>
        </p:txBody>
      </p:sp>
      <p:pic>
        <p:nvPicPr>
          <p:cNvPr id="27651" name="Picture 5" descr="207302828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3267075"/>
            <a:ext cx="4791075" cy="359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68996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4800" b="1" dirty="0">
                <a:solidFill>
                  <a:schemeClr val="accent2"/>
                </a:solidFill>
              </a:rPr>
              <a:t>DRAWING MATTER</a:t>
            </a:r>
          </a:p>
        </p:txBody>
      </p:sp>
      <p:sp>
        <p:nvSpPr>
          <p:cNvPr id="12291" name="Content Placeholder 2"/>
          <p:cNvSpPr>
            <a:spLocks noGrp="1"/>
          </p:cNvSpPr>
          <p:nvPr>
            <p:ph idx="1"/>
          </p:nvPr>
        </p:nvSpPr>
        <p:spPr>
          <a:xfrm>
            <a:off x="457200" y="4953000"/>
            <a:ext cx="8229600" cy="1630363"/>
          </a:xfrm>
        </p:spPr>
        <p:txBody>
          <a:bodyPr/>
          <a:lstStyle/>
          <a:p>
            <a:pPr marL="0" indent="0" eaLnBrk="1" hangingPunct="1">
              <a:buNone/>
            </a:pPr>
            <a:r>
              <a:rPr lang="en-US" dirty="0">
                <a:solidFill>
                  <a:schemeClr val="accent2"/>
                </a:solidFill>
              </a:rPr>
              <a:t>Draw the three phases of matter in the boxes – think about what they would look like on the molecular level.</a:t>
            </a:r>
          </a:p>
        </p:txBody>
      </p:sp>
      <p:sp>
        <p:nvSpPr>
          <p:cNvPr id="4" name="Rectangle 3"/>
          <p:cNvSpPr/>
          <p:nvPr/>
        </p:nvSpPr>
        <p:spPr>
          <a:xfrm>
            <a:off x="1371600" y="2209800"/>
            <a:ext cx="1524000" cy="167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Rectangle 4"/>
          <p:cNvSpPr/>
          <p:nvPr/>
        </p:nvSpPr>
        <p:spPr>
          <a:xfrm>
            <a:off x="3886200" y="2209800"/>
            <a:ext cx="1524000" cy="167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5"/>
          <p:cNvSpPr/>
          <p:nvPr/>
        </p:nvSpPr>
        <p:spPr>
          <a:xfrm>
            <a:off x="6553200" y="2209800"/>
            <a:ext cx="1524000" cy="167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TextBox 2"/>
          <p:cNvSpPr txBox="1"/>
          <p:nvPr/>
        </p:nvSpPr>
        <p:spPr>
          <a:xfrm>
            <a:off x="1219200" y="4038600"/>
            <a:ext cx="7086600" cy="369332"/>
          </a:xfrm>
          <a:prstGeom prst="rect">
            <a:avLst/>
          </a:prstGeom>
          <a:noFill/>
        </p:spPr>
        <p:txBody>
          <a:bodyPr wrap="square" rtlCol="0">
            <a:spAutoFit/>
          </a:bodyPr>
          <a:lstStyle/>
          <a:p>
            <a:r>
              <a:rPr lang="en-US" dirty="0"/>
              <a:t>  </a:t>
            </a:r>
            <a:r>
              <a:rPr lang="en-US" b="1" dirty="0">
                <a:latin typeface="+mn-lt"/>
              </a:rPr>
              <a:t>SOLID		   LIQUID		     GAS</a:t>
            </a:r>
          </a:p>
        </p:txBody>
      </p:sp>
    </p:spTree>
    <p:extLst>
      <p:ext uri="{BB962C8B-B14F-4D97-AF65-F5344CB8AC3E}">
        <p14:creationId xmlns:p14="http://schemas.microsoft.com/office/powerpoint/2010/main" val="3115238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800" b="1" dirty="0">
                <a:solidFill>
                  <a:schemeClr val="accent2"/>
                </a:solidFill>
              </a:rPr>
              <a:t>DRAWING MATTER</a:t>
            </a:r>
          </a:p>
        </p:txBody>
      </p:sp>
      <p:sp>
        <p:nvSpPr>
          <p:cNvPr id="24578" name="Rectangle 3"/>
          <p:cNvSpPr>
            <a:spLocks noGrp="1" noChangeArrowheads="1"/>
          </p:cNvSpPr>
          <p:nvPr>
            <p:ph type="body" idx="4294967295"/>
          </p:nvPr>
        </p:nvSpPr>
        <p:spPr>
          <a:xfrm>
            <a:off x="0" y="3200400"/>
            <a:ext cx="8229600" cy="2362200"/>
          </a:xfrm>
        </p:spPr>
        <p:txBody>
          <a:bodyPr/>
          <a:lstStyle/>
          <a:p>
            <a:pPr eaLnBrk="1" hangingPunct="1">
              <a:buFontTx/>
              <a:buNone/>
            </a:pPr>
            <a:r>
              <a:rPr lang="en-US" altLang="en-US"/>
              <a:t>          </a:t>
            </a:r>
            <a:endParaRPr lang="en-US" altLang="en-US" sz="3600">
              <a:solidFill>
                <a:srgbClr val="CCFFCC"/>
              </a:solidFill>
            </a:endParaRPr>
          </a:p>
        </p:txBody>
      </p:sp>
      <p:pic>
        <p:nvPicPr>
          <p:cNvPr id="2" name="Picture 1"/>
          <p:cNvPicPr>
            <a:picLocks noChangeAspect="1"/>
          </p:cNvPicPr>
          <p:nvPr/>
        </p:nvPicPr>
        <p:blipFill>
          <a:blip r:embed="rId2"/>
          <a:stretch>
            <a:fillRect/>
          </a:stretch>
        </p:blipFill>
        <p:spPr>
          <a:xfrm>
            <a:off x="1147762" y="2057400"/>
            <a:ext cx="6848475" cy="46482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solidFill>
                  <a:schemeClr val="accent2"/>
                </a:solidFill>
              </a:rPr>
              <a:t>MORE ON SOLIDS</a:t>
            </a:r>
          </a:p>
        </p:txBody>
      </p:sp>
      <p:sp>
        <p:nvSpPr>
          <p:cNvPr id="3" name="Content Placeholder 2"/>
          <p:cNvSpPr>
            <a:spLocks noGrp="1"/>
          </p:cNvSpPr>
          <p:nvPr>
            <p:ph idx="1"/>
          </p:nvPr>
        </p:nvSpPr>
        <p:spPr>
          <a:xfrm>
            <a:off x="457200" y="1600201"/>
            <a:ext cx="8229600" cy="2895600"/>
          </a:xfrm>
        </p:spPr>
        <p:txBody>
          <a:bodyPr/>
          <a:lstStyle/>
          <a:p>
            <a:pPr lvl="0"/>
            <a:r>
              <a:rPr lang="en-US" b="1" u="sng" dirty="0">
                <a:solidFill>
                  <a:schemeClr val="accent2"/>
                </a:solidFill>
              </a:rPr>
              <a:t>Density</a:t>
            </a:r>
            <a:r>
              <a:rPr lang="en-US" dirty="0">
                <a:solidFill>
                  <a:schemeClr val="accent2"/>
                </a:solidFill>
              </a:rPr>
              <a:t> – more </a:t>
            </a:r>
            <a:r>
              <a:rPr lang="en-US" b="1" dirty="0">
                <a:solidFill>
                  <a:srgbClr val="FF0000"/>
                </a:solidFill>
              </a:rPr>
              <a:t>closely</a:t>
            </a:r>
            <a:r>
              <a:rPr lang="en-US" dirty="0">
                <a:solidFill>
                  <a:schemeClr val="accent2"/>
                </a:solidFill>
              </a:rPr>
              <a:t> packed than a liquid, thus they are denser; Usually a </a:t>
            </a:r>
            <a:r>
              <a:rPr lang="en-US" b="1" dirty="0">
                <a:solidFill>
                  <a:srgbClr val="FF0000"/>
                </a:solidFill>
              </a:rPr>
              <a:t>10% </a:t>
            </a:r>
            <a:r>
              <a:rPr lang="en-US" dirty="0">
                <a:solidFill>
                  <a:schemeClr val="accent2"/>
                </a:solidFill>
              </a:rPr>
              <a:t>difference between the solid and liquid density of the same substance; </a:t>
            </a:r>
            <a:r>
              <a:rPr lang="en-US" b="1" dirty="0">
                <a:solidFill>
                  <a:srgbClr val="FF0000"/>
                </a:solidFill>
              </a:rPr>
              <a:t>Water</a:t>
            </a:r>
            <a:r>
              <a:rPr lang="en-US" dirty="0">
                <a:solidFill>
                  <a:schemeClr val="accent2"/>
                </a:solidFill>
              </a:rPr>
              <a:t> is the exception. </a:t>
            </a:r>
          </a:p>
          <a:p>
            <a:endParaRPr lang="en-US" dirty="0"/>
          </a:p>
        </p:txBody>
      </p:sp>
      <p:pic>
        <p:nvPicPr>
          <p:cNvPr id="5" name="Picture 4"/>
          <p:cNvPicPr>
            <a:picLocks noChangeAspect="1"/>
          </p:cNvPicPr>
          <p:nvPr/>
        </p:nvPicPr>
        <p:blipFill>
          <a:blip r:embed="rId2"/>
          <a:stretch>
            <a:fillRect/>
          </a:stretch>
        </p:blipFill>
        <p:spPr>
          <a:xfrm>
            <a:off x="2332384" y="4343400"/>
            <a:ext cx="4364932" cy="2362198"/>
          </a:xfrm>
          <a:prstGeom prst="rect">
            <a:avLst/>
          </a:prstGeom>
        </p:spPr>
      </p:pic>
    </p:spTree>
    <p:extLst>
      <p:ext uri="{BB962C8B-B14F-4D97-AF65-F5344CB8AC3E}">
        <p14:creationId xmlns:p14="http://schemas.microsoft.com/office/powerpoint/2010/main" val="1723259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solidFill>
                  <a:schemeClr val="accent2"/>
                </a:solidFill>
              </a:rPr>
              <a:t>MORE ON SOLIDS</a:t>
            </a:r>
          </a:p>
        </p:txBody>
      </p:sp>
      <p:sp>
        <p:nvSpPr>
          <p:cNvPr id="3" name="Content Placeholder 2"/>
          <p:cNvSpPr>
            <a:spLocks noGrp="1"/>
          </p:cNvSpPr>
          <p:nvPr>
            <p:ph idx="1"/>
          </p:nvPr>
        </p:nvSpPr>
        <p:spPr/>
        <p:txBody>
          <a:bodyPr/>
          <a:lstStyle/>
          <a:p>
            <a:pPr lvl="0"/>
            <a:r>
              <a:rPr lang="en-US" sz="2800" b="1" u="sng" dirty="0">
                <a:solidFill>
                  <a:schemeClr val="accent2"/>
                </a:solidFill>
              </a:rPr>
              <a:t>Types of Solids</a:t>
            </a:r>
            <a:r>
              <a:rPr lang="en-US" sz="2800" b="1" dirty="0">
                <a:solidFill>
                  <a:schemeClr val="accent2"/>
                </a:solidFill>
              </a:rPr>
              <a:t> </a:t>
            </a:r>
            <a:r>
              <a:rPr lang="en-US" sz="2800" dirty="0">
                <a:solidFill>
                  <a:schemeClr val="accent2"/>
                </a:solidFill>
              </a:rPr>
              <a:t>– An </a:t>
            </a:r>
            <a:r>
              <a:rPr lang="en-US" sz="2800" b="1" dirty="0">
                <a:solidFill>
                  <a:srgbClr val="FF0000"/>
                </a:solidFill>
              </a:rPr>
              <a:t>amorphous</a:t>
            </a:r>
            <a:r>
              <a:rPr lang="en-US" sz="2800" dirty="0">
                <a:solidFill>
                  <a:schemeClr val="accent2"/>
                </a:solidFill>
              </a:rPr>
              <a:t> solid is a solid where the particles are not arranged in a crystalline pattern; often forms when a </a:t>
            </a:r>
            <a:r>
              <a:rPr lang="en-US" sz="2800" b="1" dirty="0">
                <a:solidFill>
                  <a:srgbClr val="FF0000"/>
                </a:solidFill>
              </a:rPr>
              <a:t>molten</a:t>
            </a:r>
            <a:r>
              <a:rPr lang="en-US" sz="2800" dirty="0">
                <a:solidFill>
                  <a:schemeClr val="accent2"/>
                </a:solidFill>
              </a:rPr>
              <a:t> (melted solid) cools too quickly to allow time for the crystals to grow; examples include glass, rubber, and many plastics.  </a:t>
            </a:r>
            <a:r>
              <a:rPr lang="en-US" sz="2800" b="1" dirty="0">
                <a:solidFill>
                  <a:srgbClr val="FF0000"/>
                </a:solidFill>
              </a:rPr>
              <a:t>Crystalline</a:t>
            </a:r>
            <a:r>
              <a:rPr lang="en-US" sz="2800" dirty="0">
                <a:solidFill>
                  <a:schemeClr val="accent2"/>
                </a:solidFill>
              </a:rPr>
              <a:t> solids are arranged in fixed </a:t>
            </a:r>
            <a:r>
              <a:rPr lang="en-US" sz="2800" b="1" dirty="0">
                <a:solidFill>
                  <a:srgbClr val="FF0000"/>
                </a:solidFill>
              </a:rPr>
              <a:t>geometric</a:t>
            </a:r>
            <a:r>
              <a:rPr lang="en-US" sz="2800" dirty="0">
                <a:solidFill>
                  <a:schemeClr val="accent2"/>
                </a:solidFill>
              </a:rPr>
              <a:t> patterns.</a:t>
            </a:r>
          </a:p>
          <a:p>
            <a:endParaRPr lang="en-US" dirty="0"/>
          </a:p>
        </p:txBody>
      </p:sp>
    </p:spTree>
    <p:extLst>
      <p:ext uri="{BB962C8B-B14F-4D97-AF65-F5344CB8AC3E}">
        <p14:creationId xmlns:p14="http://schemas.microsoft.com/office/powerpoint/2010/main" val="42350720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274638"/>
            <a:ext cx="8229600" cy="944562"/>
          </a:xfrm>
        </p:spPr>
        <p:txBody>
          <a:bodyPr/>
          <a:lstStyle/>
          <a:p>
            <a:pPr eaLnBrk="1" hangingPunct="1"/>
            <a:r>
              <a:rPr lang="en-US" altLang="en-US" sz="3600" b="1" dirty="0">
                <a:solidFill>
                  <a:schemeClr val="accent2"/>
                </a:solidFill>
              </a:rPr>
              <a:t>CRYSTALLINE AND AMORPHOUS SOLIDS</a:t>
            </a:r>
          </a:p>
        </p:txBody>
      </p:sp>
      <p:sp>
        <p:nvSpPr>
          <p:cNvPr id="14339" name="Rectangle 3"/>
          <p:cNvSpPr>
            <a:spLocks noGrp="1" noChangeArrowheads="1"/>
          </p:cNvSpPr>
          <p:nvPr>
            <p:ph type="body" idx="1"/>
          </p:nvPr>
        </p:nvSpPr>
        <p:spPr>
          <a:xfrm>
            <a:off x="457200" y="1676400"/>
            <a:ext cx="8382000" cy="3200400"/>
          </a:xfrm>
        </p:spPr>
        <p:txBody>
          <a:bodyPr/>
          <a:lstStyle/>
          <a:p>
            <a:pPr eaLnBrk="1" hangingPunct="1"/>
            <a:r>
              <a:rPr lang="en-US" altLang="en-US" b="1" dirty="0">
                <a:solidFill>
                  <a:srgbClr val="7030A0"/>
                </a:solidFill>
              </a:rPr>
              <a:t>Crystalline solids</a:t>
            </a:r>
          </a:p>
          <a:p>
            <a:pPr eaLnBrk="1" hangingPunct="1"/>
            <a:endParaRPr lang="en-US" altLang="en-US" sz="1000" dirty="0">
              <a:solidFill>
                <a:schemeClr val="tx2"/>
              </a:solidFill>
            </a:endParaRPr>
          </a:p>
          <a:p>
            <a:pPr eaLnBrk="1" hangingPunct="1"/>
            <a:r>
              <a:rPr lang="en-US" altLang="en-US" dirty="0">
                <a:solidFill>
                  <a:schemeClr val="accent2"/>
                </a:solidFill>
              </a:rPr>
              <a:t>Gemstones, minerals like salt, and safety glass are all examples of crystalline solids.  They have a predictable pattern of particles. </a:t>
            </a:r>
          </a:p>
        </p:txBody>
      </p:sp>
      <p:pic>
        <p:nvPicPr>
          <p:cNvPr id="14340" name="Picture 5" descr="quart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4648200"/>
            <a:ext cx="2928938"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type="body" idx="1"/>
          </p:nvPr>
        </p:nvSpPr>
        <p:spPr>
          <a:xfrm>
            <a:off x="457200" y="1752600"/>
            <a:ext cx="8229600" cy="2057400"/>
          </a:xfrm>
        </p:spPr>
        <p:txBody>
          <a:bodyPr/>
          <a:lstStyle/>
          <a:p>
            <a:pPr eaLnBrk="1" hangingPunct="1"/>
            <a:r>
              <a:rPr lang="en-US" altLang="en-US" b="1" dirty="0">
                <a:solidFill>
                  <a:srgbClr val="7030A0"/>
                </a:solidFill>
              </a:rPr>
              <a:t>Amorphous solids </a:t>
            </a:r>
          </a:p>
          <a:p>
            <a:pPr eaLnBrk="1" hangingPunct="1">
              <a:buFontTx/>
              <a:buNone/>
            </a:pPr>
            <a:endParaRPr lang="en-US" altLang="en-US" sz="1200" dirty="0"/>
          </a:p>
          <a:p>
            <a:pPr eaLnBrk="1" hangingPunct="1"/>
            <a:r>
              <a:rPr lang="en-US" altLang="en-US" dirty="0">
                <a:solidFill>
                  <a:schemeClr val="accent2"/>
                </a:solidFill>
              </a:rPr>
              <a:t>Examples include plastics, glass, and wax.</a:t>
            </a:r>
          </a:p>
        </p:txBody>
      </p:sp>
      <p:pic>
        <p:nvPicPr>
          <p:cNvPr id="15363" name="Picture 5" descr="broken-glas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3409950"/>
            <a:ext cx="4114800"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p:cNvSpPr>
            <a:spLocks noGrp="1" noChangeArrowheads="1"/>
          </p:cNvSpPr>
          <p:nvPr>
            <p:ph type="title"/>
          </p:nvPr>
        </p:nvSpPr>
        <p:spPr>
          <a:xfrm>
            <a:off x="457200" y="274638"/>
            <a:ext cx="8229600" cy="944562"/>
          </a:xfrm>
        </p:spPr>
        <p:txBody>
          <a:bodyPr/>
          <a:lstStyle/>
          <a:p>
            <a:pPr eaLnBrk="1" hangingPunct="1"/>
            <a:r>
              <a:rPr lang="en-US" altLang="en-US" sz="3600" b="1" dirty="0">
                <a:solidFill>
                  <a:schemeClr val="accent2"/>
                </a:solidFill>
              </a:rPr>
              <a:t>CRYSTALLINE AND AMORPHOUS SOLIDS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type="body" idx="1"/>
          </p:nvPr>
        </p:nvSpPr>
        <p:spPr>
          <a:xfrm>
            <a:off x="0" y="304800"/>
            <a:ext cx="9144000" cy="2514600"/>
          </a:xfrm>
        </p:spPr>
        <p:txBody>
          <a:bodyPr/>
          <a:lstStyle/>
          <a:p>
            <a:pPr eaLnBrk="1" hangingPunct="1"/>
            <a:r>
              <a:rPr lang="en-US" altLang="en-US" sz="3400" dirty="0">
                <a:solidFill>
                  <a:schemeClr val="accent2"/>
                </a:solidFill>
              </a:rPr>
              <a:t>Diamonds form under tremendous pressure, and therefore their particles (carbon atoms) are packed very tightly.  This is one reason  why diamonds are so hard.</a:t>
            </a:r>
          </a:p>
        </p:txBody>
      </p:sp>
      <p:pic>
        <p:nvPicPr>
          <p:cNvPr id="13315" name="Picture 5" descr="diamo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3225800"/>
            <a:ext cx="3810000" cy="363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b="1" dirty="0">
                <a:solidFill>
                  <a:schemeClr val="accent2"/>
                </a:solidFill>
              </a:rPr>
              <a:t>CRYSTALLINE AND AMORPHOUS SOLIDS</a:t>
            </a:r>
            <a:endParaRPr lang="en-US" altLang="en-US" dirty="0"/>
          </a:p>
        </p:txBody>
      </p:sp>
      <p:pic>
        <p:nvPicPr>
          <p:cNvPr id="16388" name="Picture 2" descr="http://steelguru.com/uploads/reports/sss1-29-08-20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676400"/>
            <a:ext cx="6096000" cy="4719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solidFill>
                  <a:schemeClr val="accent2"/>
                </a:solidFill>
              </a:rPr>
              <a:t>MORE ON SOLIDS</a:t>
            </a:r>
          </a:p>
        </p:txBody>
      </p:sp>
      <p:sp>
        <p:nvSpPr>
          <p:cNvPr id="3" name="Content Placeholder 2"/>
          <p:cNvSpPr>
            <a:spLocks noGrp="1"/>
          </p:cNvSpPr>
          <p:nvPr>
            <p:ph idx="1"/>
          </p:nvPr>
        </p:nvSpPr>
        <p:spPr/>
        <p:txBody>
          <a:bodyPr/>
          <a:lstStyle/>
          <a:p>
            <a:pPr lvl="0"/>
            <a:r>
              <a:rPr lang="en-US" sz="2800" b="1" u="sng" dirty="0">
                <a:solidFill>
                  <a:schemeClr val="accent2"/>
                </a:solidFill>
              </a:rPr>
              <a:t>Thermal Expansion</a:t>
            </a:r>
            <a:r>
              <a:rPr lang="en-US" sz="2800" b="1" dirty="0">
                <a:solidFill>
                  <a:schemeClr val="accent2"/>
                </a:solidFill>
              </a:rPr>
              <a:t> </a:t>
            </a:r>
            <a:r>
              <a:rPr lang="en-US" sz="2800" dirty="0">
                <a:solidFill>
                  <a:schemeClr val="accent2"/>
                </a:solidFill>
              </a:rPr>
              <a:t>– </a:t>
            </a:r>
            <a:r>
              <a:rPr lang="en-US" sz="2800" b="1" dirty="0">
                <a:solidFill>
                  <a:srgbClr val="FF0000"/>
                </a:solidFill>
              </a:rPr>
              <a:t>most</a:t>
            </a:r>
            <a:r>
              <a:rPr lang="en-US" sz="2800" dirty="0">
                <a:solidFill>
                  <a:schemeClr val="accent2"/>
                </a:solidFill>
              </a:rPr>
              <a:t> solids experience thermal expansion.  Thermal Expansion is when objects are </a:t>
            </a:r>
            <a:r>
              <a:rPr lang="en-US" sz="2800" b="1" dirty="0">
                <a:solidFill>
                  <a:srgbClr val="FF0000"/>
                </a:solidFill>
              </a:rPr>
              <a:t>heated</a:t>
            </a:r>
            <a:r>
              <a:rPr lang="en-US" sz="2800" dirty="0">
                <a:solidFill>
                  <a:schemeClr val="accent2"/>
                </a:solidFill>
              </a:rPr>
              <a:t>, they expand.  When they are </a:t>
            </a:r>
            <a:r>
              <a:rPr lang="en-US" sz="2800" b="1" dirty="0">
                <a:solidFill>
                  <a:srgbClr val="FF0000"/>
                </a:solidFill>
              </a:rPr>
              <a:t>cooled</a:t>
            </a:r>
            <a:r>
              <a:rPr lang="en-US" sz="2800" dirty="0">
                <a:solidFill>
                  <a:schemeClr val="accent2"/>
                </a:solidFill>
              </a:rPr>
              <a:t>, they contract.  Example: joints in bridges, driveways, and roads.</a:t>
            </a:r>
          </a:p>
          <a:p>
            <a:endParaRPr lang="en-US" dirty="0"/>
          </a:p>
        </p:txBody>
      </p:sp>
      <p:pic>
        <p:nvPicPr>
          <p:cNvPr id="4" name="Picture 3"/>
          <p:cNvPicPr>
            <a:picLocks noChangeAspect="1"/>
          </p:cNvPicPr>
          <p:nvPr/>
        </p:nvPicPr>
        <p:blipFill>
          <a:blip r:embed="rId2"/>
          <a:stretch>
            <a:fillRect/>
          </a:stretch>
        </p:blipFill>
        <p:spPr>
          <a:xfrm>
            <a:off x="6019800" y="3680840"/>
            <a:ext cx="2743200" cy="3024760"/>
          </a:xfrm>
          <a:prstGeom prst="rect">
            <a:avLst/>
          </a:prstGeom>
        </p:spPr>
      </p:pic>
      <p:pic>
        <p:nvPicPr>
          <p:cNvPr id="5" name="Picture 4"/>
          <p:cNvPicPr>
            <a:picLocks noChangeAspect="1"/>
          </p:cNvPicPr>
          <p:nvPr/>
        </p:nvPicPr>
        <p:blipFill>
          <a:blip r:embed="rId3"/>
          <a:stretch>
            <a:fillRect/>
          </a:stretch>
        </p:blipFill>
        <p:spPr>
          <a:xfrm>
            <a:off x="1219200" y="4329906"/>
            <a:ext cx="3181350" cy="2085975"/>
          </a:xfrm>
          <a:prstGeom prst="rect">
            <a:avLst/>
          </a:prstGeom>
        </p:spPr>
      </p:pic>
    </p:spTree>
    <p:extLst>
      <p:ext uri="{BB962C8B-B14F-4D97-AF65-F5344CB8AC3E}">
        <p14:creationId xmlns:p14="http://schemas.microsoft.com/office/powerpoint/2010/main" val="4268590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solidFill>
                  <a:schemeClr val="accent2"/>
                </a:solidFill>
              </a:rPr>
              <a:t>MORE ON LIQUIDS</a:t>
            </a:r>
          </a:p>
        </p:txBody>
      </p:sp>
      <p:sp>
        <p:nvSpPr>
          <p:cNvPr id="3" name="Content Placeholder 2"/>
          <p:cNvSpPr>
            <a:spLocks noGrp="1"/>
          </p:cNvSpPr>
          <p:nvPr>
            <p:ph idx="1"/>
          </p:nvPr>
        </p:nvSpPr>
        <p:spPr>
          <a:xfrm>
            <a:off x="457200" y="1600201"/>
            <a:ext cx="8229600" cy="1676400"/>
          </a:xfrm>
        </p:spPr>
        <p:txBody>
          <a:bodyPr/>
          <a:lstStyle/>
          <a:p>
            <a:pPr lvl="0"/>
            <a:r>
              <a:rPr lang="en-US" b="1" u="sng" dirty="0">
                <a:solidFill>
                  <a:schemeClr val="accent2"/>
                </a:solidFill>
              </a:rPr>
              <a:t>Density</a:t>
            </a:r>
            <a:r>
              <a:rPr lang="en-US" u="sng" dirty="0">
                <a:solidFill>
                  <a:schemeClr val="accent2"/>
                </a:solidFill>
              </a:rPr>
              <a:t> </a:t>
            </a:r>
            <a:r>
              <a:rPr lang="en-US" dirty="0">
                <a:solidFill>
                  <a:schemeClr val="accent2"/>
                </a:solidFill>
              </a:rPr>
              <a:t>– </a:t>
            </a:r>
            <a:r>
              <a:rPr lang="en-US" b="1" dirty="0">
                <a:solidFill>
                  <a:srgbClr val="FF0000"/>
                </a:solidFill>
              </a:rPr>
              <a:t>denser</a:t>
            </a:r>
            <a:r>
              <a:rPr lang="en-US" dirty="0">
                <a:solidFill>
                  <a:schemeClr val="accent2"/>
                </a:solidFill>
              </a:rPr>
              <a:t> than gases.</a:t>
            </a:r>
          </a:p>
          <a:p>
            <a:endParaRPr lang="en-US" dirty="0"/>
          </a:p>
        </p:txBody>
      </p:sp>
      <p:pic>
        <p:nvPicPr>
          <p:cNvPr id="4" name="Picture 3"/>
          <p:cNvPicPr>
            <a:picLocks noChangeAspect="1"/>
          </p:cNvPicPr>
          <p:nvPr/>
        </p:nvPicPr>
        <p:blipFill>
          <a:blip r:embed="rId2"/>
          <a:stretch>
            <a:fillRect/>
          </a:stretch>
        </p:blipFill>
        <p:spPr>
          <a:xfrm>
            <a:off x="2514600" y="3048000"/>
            <a:ext cx="3444286" cy="2319338"/>
          </a:xfrm>
          <a:prstGeom prst="rect">
            <a:avLst/>
          </a:prstGeom>
        </p:spPr>
      </p:pic>
    </p:spTree>
    <p:extLst>
      <p:ext uri="{BB962C8B-B14F-4D97-AF65-F5344CB8AC3E}">
        <p14:creationId xmlns:p14="http://schemas.microsoft.com/office/powerpoint/2010/main" val="38000596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solidFill>
                  <a:schemeClr val="accent2"/>
                </a:solidFill>
              </a:rPr>
              <a:t>MORE ON LIQUIDS</a:t>
            </a:r>
          </a:p>
        </p:txBody>
      </p:sp>
      <p:sp>
        <p:nvSpPr>
          <p:cNvPr id="3" name="Content Placeholder 2"/>
          <p:cNvSpPr>
            <a:spLocks noGrp="1"/>
          </p:cNvSpPr>
          <p:nvPr>
            <p:ph idx="1"/>
          </p:nvPr>
        </p:nvSpPr>
        <p:spPr>
          <a:xfrm>
            <a:off x="457200" y="1600201"/>
            <a:ext cx="8229600" cy="1676400"/>
          </a:xfrm>
        </p:spPr>
        <p:txBody>
          <a:bodyPr/>
          <a:lstStyle/>
          <a:p>
            <a:pPr lvl="0"/>
            <a:r>
              <a:rPr lang="en-US" b="1" u="sng" dirty="0">
                <a:solidFill>
                  <a:schemeClr val="accent2"/>
                </a:solidFill>
              </a:rPr>
              <a:t>Compression</a:t>
            </a:r>
            <a:r>
              <a:rPr lang="en-US" dirty="0">
                <a:solidFill>
                  <a:schemeClr val="accent2"/>
                </a:solidFill>
              </a:rPr>
              <a:t> – enormous pressure can make liquids compress a </a:t>
            </a:r>
            <a:r>
              <a:rPr lang="en-US" b="1" dirty="0">
                <a:solidFill>
                  <a:srgbClr val="FF0000"/>
                </a:solidFill>
              </a:rPr>
              <a:t>small</a:t>
            </a:r>
            <a:r>
              <a:rPr lang="en-US" dirty="0">
                <a:solidFill>
                  <a:schemeClr val="accent2"/>
                </a:solidFill>
              </a:rPr>
              <a:t> amount.</a:t>
            </a:r>
          </a:p>
          <a:p>
            <a:endParaRPr lang="en-US" dirty="0"/>
          </a:p>
        </p:txBody>
      </p:sp>
      <p:pic>
        <p:nvPicPr>
          <p:cNvPr id="5" name="Picture 4"/>
          <p:cNvPicPr>
            <a:picLocks noChangeAspect="1"/>
          </p:cNvPicPr>
          <p:nvPr/>
        </p:nvPicPr>
        <p:blipFill>
          <a:blip r:embed="rId2"/>
          <a:stretch>
            <a:fillRect/>
          </a:stretch>
        </p:blipFill>
        <p:spPr>
          <a:xfrm>
            <a:off x="2286000" y="3257551"/>
            <a:ext cx="4324350" cy="2914650"/>
          </a:xfrm>
          <a:prstGeom prst="rect">
            <a:avLst/>
          </a:prstGeom>
        </p:spPr>
      </p:pic>
    </p:spTree>
    <p:extLst>
      <p:ext uri="{BB962C8B-B14F-4D97-AF65-F5344CB8AC3E}">
        <p14:creationId xmlns:p14="http://schemas.microsoft.com/office/powerpoint/2010/main" val="30685650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solidFill>
                  <a:schemeClr val="accent2"/>
                </a:solidFill>
              </a:rPr>
              <a:t>MORE ON LIQUIDS</a:t>
            </a:r>
          </a:p>
        </p:txBody>
      </p:sp>
      <p:sp>
        <p:nvSpPr>
          <p:cNvPr id="3" name="Content Placeholder 2"/>
          <p:cNvSpPr>
            <a:spLocks noGrp="1"/>
          </p:cNvSpPr>
          <p:nvPr>
            <p:ph idx="1"/>
          </p:nvPr>
        </p:nvSpPr>
        <p:spPr>
          <a:xfrm>
            <a:off x="457200" y="1600201"/>
            <a:ext cx="8229600" cy="1676400"/>
          </a:xfrm>
        </p:spPr>
        <p:txBody>
          <a:bodyPr/>
          <a:lstStyle/>
          <a:p>
            <a:r>
              <a:rPr lang="en-US" b="1" u="sng" dirty="0">
                <a:solidFill>
                  <a:schemeClr val="accent2"/>
                </a:solidFill>
              </a:rPr>
              <a:t>Fluidity</a:t>
            </a:r>
            <a:r>
              <a:rPr lang="en-US" dirty="0">
                <a:solidFill>
                  <a:schemeClr val="accent2"/>
                </a:solidFill>
              </a:rPr>
              <a:t> – ability to </a:t>
            </a:r>
            <a:r>
              <a:rPr lang="en-US" b="1" dirty="0">
                <a:solidFill>
                  <a:srgbClr val="FF0000"/>
                </a:solidFill>
              </a:rPr>
              <a:t>flow</a:t>
            </a:r>
            <a:r>
              <a:rPr lang="en-US" dirty="0">
                <a:solidFill>
                  <a:schemeClr val="accent2"/>
                </a:solidFill>
              </a:rPr>
              <a:t>; </a:t>
            </a:r>
            <a:r>
              <a:rPr lang="en-US" b="1" dirty="0">
                <a:solidFill>
                  <a:srgbClr val="FF0000"/>
                </a:solidFill>
              </a:rPr>
              <a:t>gases</a:t>
            </a:r>
            <a:r>
              <a:rPr lang="en-US" dirty="0">
                <a:solidFill>
                  <a:schemeClr val="accent2"/>
                </a:solidFill>
              </a:rPr>
              <a:t> and </a:t>
            </a:r>
            <a:r>
              <a:rPr lang="en-US" b="1" dirty="0">
                <a:solidFill>
                  <a:srgbClr val="FF0000"/>
                </a:solidFill>
              </a:rPr>
              <a:t>liquids</a:t>
            </a:r>
            <a:r>
              <a:rPr lang="en-US" dirty="0">
                <a:solidFill>
                  <a:schemeClr val="accent2"/>
                </a:solidFill>
              </a:rPr>
              <a:t> are fluids because they can flow through each other.  Liquids are </a:t>
            </a:r>
            <a:r>
              <a:rPr lang="en-US" b="1" dirty="0">
                <a:solidFill>
                  <a:srgbClr val="FF0000"/>
                </a:solidFill>
              </a:rPr>
              <a:t>slower</a:t>
            </a:r>
            <a:r>
              <a:rPr lang="en-US" dirty="0">
                <a:solidFill>
                  <a:schemeClr val="accent2"/>
                </a:solidFill>
              </a:rPr>
              <a:t> to diffuse than gases.  </a:t>
            </a:r>
          </a:p>
        </p:txBody>
      </p:sp>
      <p:pic>
        <p:nvPicPr>
          <p:cNvPr id="5" name="Picture 4"/>
          <p:cNvPicPr>
            <a:picLocks noChangeAspect="1"/>
          </p:cNvPicPr>
          <p:nvPr/>
        </p:nvPicPr>
        <p:blipFill>
          <a:blip r:embed="rId2"/>
          <a:stretch>
            <a:fillRect/>
          </a:stretch>
        </p:blipFill>
        <p:spPr>
          <a:xfrm>
            <a:off x="1585912" y="4343400"/>
            <a:ext cx="5972175" cy="2019300"/>
          </a:xfrm>
          <a:prstGeom prst="rect">
            <a:avLst/>
          </a:prstGeom>
        </p:spPr>
      </p:pic>
    </p:spTree>
    <p:extLst>
      <p:ext uri="{BB962C8B-B14F-4D97-AF65-F5344CB8AC3E}">
        <p14:creationId xmlns:p14="http://schemas.microsoft.com/office/powerpoint/2010/main" val="20660989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solidFill>
                  <a:schemeClr val="accent2"/>
                </a:solidFill>
              </a:rPr>
              <a:t>MORE ON LIQUIDS</a:t>
            </a:r>
          </a:p>
        </p:txBody>
      </p:sp>
      <p:sp>
        <p:nvSpPr>
          <p:cNvPr id="3" name="Content Placeholder 2"/>
          <p:cNvSpPr>
            <a:spLocks noGrp="1"/>
          </p:cNvSpPr>
          <p:nvPr>
            <p:ph idx="1"/>
          </p:nvPr>
        </p:nvSpPr>
        <p:spPr/>
        <p:txBody>
          <a:bodyPr/>
          <a:lstStyle/>
          <a:p>
            <a:r>
              <a:rPr lang="en-US" dirty="0">
                <a:solidFill>
                  <a:schemeClr val="accent2"/>
                </a:solidFill>
              </a:rPr>
              <a:t>Diffusion is the </a:t>
            </a:r>
            <a:r>
              <a:rPr lang="en-US" b="1" dirty="0">
                <a:solidFill>
                  <a:srgbClr val="FF0000"/>
                </a:solidFill>
              </a:rPr>
              <a:t>spreading</a:t>
            </a:r>
            <a:r>
              <a:rPr lang="en-US" dirty="0">
                <a:solidFill>
                  <a:schemeClr val="accent2"/>
                </a:solidFill>
              </a:rPr>
              <a:t> of particles throughout a given volume until they are evenly </a:t>
            </a:r>
            <a:r>
              <a:rPr lang="en-US" dirty="0" err="1">
                <a:solidFill>
                  <a:schemeClr val="accent2"/>
                </a:solidFill>
              </a:rPr>
              <a:t>sidtributed</a:t>
            </a:r>
            <a:r>
              <a:rPr lang="en-US" dirty="0">
                <a:solidFill>
                  <a:schemeClr val="accent2"/>
                </a:solidFill>
              </a:rPr>
              <a:t>.</a:t>
            </a:r>
            <a:endParaRPr lang="en-US" dirty="0"/>
          </a:p>
        </p:txBody>
      </p:sp>
      <p:pic>
        <p:nvPicPr>
          <p:cNvPr id="4" name="Picture 3"/>
          <p:cNvPicPr>
            <a:picLocks noChangeAspect="1"/>
          </p:cNvPicPr>
          <p:nvPr/>
        </p:nvPicPr>
        <p:blipFill>
          <a:blip r:embed="rId2"/>
          <a:stretch>
            <a:fillRect/>
          </a:stretch>
        </p:blipFill>
        <p:spPr>
          <a:xfrm>
            <a:off x="2200275" y="3505200"/>
            <a:ext cx="4743450" cy="3057525"/>
          </a:xfrm>
          <a:prstGeom prst="rect">
            <a:avLst/>
          </a:prstGeom>
        </p:spPr>
      </p:pic>
    </p:spTree>
    <p:extLst>
      <p:ext uri="{BB962C8B-B14F-4D97-AF65-F5344CB8AC3E}">
        <p14:creationId xmlns:p14="http://schemas.microsoft.com/office/powerpoint/2010/main" val="549483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solidFill>
                  <a:schemeClr val="accent2"/>
                </a:solidFill>
              </a:rPr>
              <a:t>MORE ON LIQUIDS</a:t>
            </a:r>
          </a:p>
        </p:txBody>
      </p:sp>
      <p:sp>
        <p:nvSpPr>
          <p:cNvPr id="3" name="Content Placeholder 2"/>
          <p:cNvSpPr>
            <a:spLocks noGrp="1"/>
          </p:cNvSpPr>
          <p:nvPr>
            <p:ph idx="1"/>
          </p:nvPr>
        </p:nvSpPr>
        <p:spPr>
          <a:xfrm>
            <a:off x="457200" y="1524000"/>
            <a:ext cx="8229600" cy="1981200"/>
          </a:xfrm>
        </p:spPr>
        <p:txBody>
          <a:bodyPr/>
          <a:lstStyle/>
          <a:p>
            <a:pPr lvl="0"/>
            <a:r>
              <a:rPr lang="en-US" b="1" u="sng" dirty="0">
                <a:solidFill>
                  <a:schemeClr val="accent2"/>
                </a:solidFill>
              </a:rPr>
              <a:t>Viscosity</a:t>
            </a:r>
            <a:r>
              <a:rPr lang="en-US" dirty="0">
                <a:solidFill>
                  <a:schemeClr val="accent2"/>
                </a:solidFill>
              </a:rPr>
              <a:t> – a fluid’s </a:t>
            </a:r>
            <a:r>
              <a:rPr lang="en-US" b="1" dirty="0">
                <a:solidFill>
                  <a:srgbClr val="FF0000"/>
                </a:solidFill>
              </a:rPr>
              <a:t>resistance</a:t>
            </a:r>
            <a:r>
              <a:rPr lang="en-US" dirty="0">
                <a:solidFill>
                  <a:schemeClr val="accent2"/>
                </a:solidFill>
              </a:rPr>
              <a:t> to flow; </a:t>
            </a:r>
            <a:r>
              <a:rPr lang="en-US" b="1" dirty="0">
                <a:solidFill>
                  <a:srgbClr val="FF0000"/>
                </a:solidFill>
              </a:rPr>
              <a:t>temperature</a:t>
            </a:r>
            <a:r>
              <a:rPr lang="en-US" dirty="0">
                <a:solidFill>
                  <a:schemeClr val="accent2"/>
                </a:solidFill>
              </a:rPr>
              <a:t> can change it.</a:t>
            </a:r>
          </a:p>
          <a:p>
            <a:pPr lvl="0"/>
            <a:r>
              <a:rPr lang="en-US" b="1" dirty="0">
                <a:solidFill>
                  <a:srgbClr val="FF0000"/>
                </a:solidFill>
              </a:rPr>
              <a:t>Low viscosity flows easily – high viscosity flows slowly.</a:t>
            </a:r>
          </a:p>
          <a:p>
            <a:endParaRPr lang="en-US" dirty="0"/>
          </a:p>
        </p:txBody>
      </p:sp>
      <p:pic>
        <p:nvPicPr>
          <p:cNvPr id="4" name="Picture 3"/>
          <p:cNvPicPr>
            <a:picLocks noChangeAspect="1"/>
          </p:cNvPicPr>
          <p:nvPr/>
        </p:nvPicPr>
        <p:blipFill>
          <a:blip r:embed="rId2"/>
          <a:stretch>
            <a:fillRect/>
          </a:stretch>
        </p:blipFill>
        <p:spPr>
          <a:xfrm>
            <a:off x="6172200" y="4343400"/>
            <a:ext cx="2895600" cy="2178183"/>
          </a:xfrm>
          <a:prstGeom prst="rect">
            <a:avLst/>
          </a:prstGeom>
        </p:spPr>
      </p:pic>
      <p:pic>
        <p:nvPicPr>
          <p:cNvPr id="5" name="Picture 12" descr="flow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4190999"/>
            <a:ext cx="3683371" cy="237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6" descr="sae_10w-4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3733800"/>
            <a:ext cx="1926167"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11238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solidFill>
                  <a:schemeClr val="accent2"/>
                </a:solidFill>
              </a:rPr>
              <a:t>MORE ON LIQUIDS</a:t>
            </a:r>
          </a:p>
        </p:txBody>
      </p:sp>
      <p:sp>
        <p:nvSpPr>
          <p:cNvPr id="3" name="Content Placeholder 2"/>
          <p:cNvSpPr>
            <a:spLocks noGrp="1"/>
          </p:cNvSpPr>
          <p:nvPr>
            <p:ph idx="1"/>
          </p:nvPr>
        </p:nvSpPr>
        <p:spPr>
          <a:xfrm>
            <a:off x="457200" y="1600201"/>
            <a:ext cx="8229600" cy="1981200"/>
          </a:xfrm>
        </p:spPr>
        <p:txBody>
          <a:bodyPr/>
          <a:lstStyle/>
          <a:p>
            <a:pPr lvl="0"/>
            <a:r>
              <a:rPr lang="en-US" b="1" u="sng" dirty="0">
                <a:solidFill>
                  <a:schemeClr val="accent2"/>
                </a:solidFill>
              </a:rPr>
              <a:t>Thermal Expansion</a:t>
            </a:r>
            <a:r>
              <a:rPr lang="en-US" b="1" dirty="0">
                <a:solidFill>
                  <a:schemeClr val="accent2"/>
                </a:solidFill>
              </a:rPr>
              <a:t> </a:t>
            </a:r>
            <a:r>
              <a:rPr lang="en-US" dirty="0">
                <a:solidFill>
                  <a:schemeClr val="accent2"/>
                </a:solidFill>
              </a:rPr>
              <a:t>– liquids experience </a:t>
            </a:r>
            <a:r>
              <a:rPr lang="en-US" b="1" dirty="0">
                <a:solidFill>
                  <a:srgbClr val="FF0000"/>
                </a:solidFill>
              </a:rPr>
              <a:t>more</a:t>
            </a:r>
            <a:r>
              <a:rPr lang="en-US" dirty="0">
                <a:solidFill>
                  <a:schemeClr val="accent2"/>
                </a:solidFill>
              </a:rPr>
              <a:t> thermal expansion than solids.  Example: thermometers</a:t>
            </a:r>
          </a:p>
          <a:p>
            <a:endParaRPr lang="en-US" dirty="0"/>
          </a:p>
        </p:txBody>
      </p:sp>
      <p:pic>
        <p:nvPicPr>
          <p:cNvPr id="5" name="Picture 4"/>
          <p:cNvPicPr>
            <a:picLocks noChangeAspect="1"/>
          </p:cNvPicPr>
          <p:nvPr/>
        </p:nvPicPr>
        <p:blipFill>
          <a:blip r:embed="rId2"/>
          <a:stretch>
            <a:fillRect/>
          </a:stretch>
        </p:blipFill>
        <p:spPr>
          <a:xfrm>
            <a:off x="1176337" y="3429000"/>
            <a:ext cx="6791325" cy="2990850"/>
          </a:xfrm>
          <a:prstGeom prst="rect">
            <a:avLst/>
          </a:prstGeom>
        </p:spPr>
      </p:pic>
    </p:spTree>
    <p:extLst>
      <p:ext uri="{BB962C8B-B14F-4D97-AF65-F5344CB8AC3E}">
        <p14:creationId xmlns:p14="http://schemas.microsoft.com/office/powerpoint/2010/main" val="14556165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solidFill>
                  <a:schemeClr val="accent2"/>
                </a:solidFill>
              </a:rPr>
              <a:t>MORE ON GASES</a:t>
            </a:r>
          </a:p>
        </p:txBody>
      </p:sp>
      <p:sp>
        <p:nvSpPr>
          <p:cNvPr id="3" name="Content Placeholder 2"/>
          <p:cNvSpPr>
            <a:spLocks noGrp="1"/>
          </p:cNvSpPr>
          <p:nvPr>
            <p:ph idx="1"/>
          </p:nvPr>
        </p:nvSpPr>
        <p:spPr/>
        <p:txBody>
          <a:bodyPr/>
          <a:lstStyle/>
          <a:p>
            <a:pPr lvl="0"/>
            <a:r>
              <a:rPr lang="en-US" b="1" u="sng" dirty="0">
                <a:solidFill>
                  <a:schemeClr val="accent2"/>
                </a:solidFill>
              </a:rPr>
              <a:t>Density</a:t>
            </a:r>
            <a:r>
              <a:rPr lang="en-US" dirty="0">
                <a:solidFill>
                  <a:schemeClr val="accent2"/>
                </a:solidFill>
              </a:rPr>
              <a:t> – very </a:t>
            </a:r>
            <a:r>
              <a:rPr lang="en-US" b="1" dirty="0">
                <a:solidFill>
                  <a:srgbClr val="FF0000"/>
                </a:solidFill>
              </a:rPr>
              <a:t>low</a:t>
            </a:r>
            <a:r>
              <a:rPr lang="en-US" dirty="0">
                <a:solidFill>
                  <a:schemeClr val="accent2"/>
                </a:solidFill>
              </a:rPr>
              <a:t> density.</a:t>
            </a:r>
          </a:p>
          <a:p>
            <a:endParaRPr lang="en-US" dirty="0"/>
          </a:p>
        </p:txBody>
      </p:sp>
      <p:pic>
        <p:nvPicPr>
          <p:cNvPr id="4" name="Picture 3"/>
          <p:cNvPicPr>
            <a:picLocks noChangeAspect="1"/>
          </p:cNvPicPr>
          <p:nvPr/>
        </p:nvPicPr>
        <p:blipFill>
          <a:blip r:embed="rId2"/>
          <a:stretch>
            <a:fillRect/>
          </a:stretch>
        </p:blipFill>
        <p:spPr>
          <a:xfrm>
            <a:off x="2514600" y="3048000"/>
            <a:ext cx="3444286" cy="2319338"/>
          </a:xfrm>
          <a:prstGeom prst="rect">
            <a:avLst/>
          </a:prstGeom>
        </p:spPr>
      </p:pic>
    </p:spTree>
    <p:extLst>
      <p:ext uri="{BB962C8B-B14F-4D97-AF65-F5344CB8AC3E}">
        <p14:creationId xmlns:p14="http://schemas.microsoft.com/office/powerpoint/2010/main" val="13750545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solidFill>
                  <a:schemeClr val="accent2"/>
                </a:solidFill>
              </a:rPr>
              <a:t>MORE ON GASES</a:t>
            </a:r>
          </a:p>
        </p:txBody>
      </p:sp>
      <p:sp>
        <p:nvSpPr>
          <p:cNvPr id="3" name="Content Placeholder 2"/>
          <p:cNvSpPr>
            <a:spLocks noGrp="1"/>
          </p:cNvSpPr>
          <p:nvPr>
            <p:ph idx="1"/>
          </p:nvPr>
        </p:nvSpPr>
        <p:spPr/>
        <p:txBody>
          <a:bodyPr/>
          <a:lstStyle/>
          <a:p>
            <a:pPr lvl="0"/>
            <a:r>
              <a:rPr lang="en-US" b="1" u="sng" dirty="0">
                <a:solidFill>
                  <a:schemeClr val="accent2"/>
                </a:solidFill>
              </a:rPr>
              <a:t>Compression</a:t>
            </a:r>
            <a:r>
              <a:rPr lang="en-US" dirty="0">
                <a:solidFill>
                  <a:schemeClr val="accent2"/>
                </a:solidFill>
              </a:rPr>
              <a:t> – gases are </a:t>
            </a:r>
            <a:r>
              <a:rPr lang="en-US" b="1" dirty="0">
                <a:solidFill>
                  <a:srgbClr val="FF0000"/>
                </a:solidFill>
              </a:rPr>
              <a:t>easy</a:t>
            </a:r>
            <a:r>
              <a:rPr lang="en-US" dirty="0">
                <a:solidFill>
                  <a:schemeClr val="accent2"/>
                </a:solidFill>
              </a:rPr>
              <a:t> to compress.  There are a lot of </a:t>
            </a:r>
            <a:r>
              <a:rPr lang="en-US" b="1" dirty="0">
                <a:solidFill>
                  <a:srgbClr val="FF0000"/>
                </a:solidFill>
              </a:rPr>
              <a:t>spaces</a:t>
            </a:r>
            <a:r>
              <a:rPr lang="en-US" dirty="0">
                <a:solidFill>
                  <a:schemeClr val="accent2"/>
                </a:solidFill>
              </a:rPr>
              <a:t> between the particles.</a:t>
            </a:r>
          </a:p>
          <a:p>
            <a:endParaRPr lang="en-US" dirty="0"/>
          </a:p>
        </p:txBody>
      </p:sp>
      <p:pic>
        <p:nvPicPr>
          <p:cNvPr id="4" name="Picture 3"/>
          <p:cNvPicPr>
            <a:picLocks noChangeAspect="1"/>
          </p:cNvPicPr>
          <p:nvPr/>
        </p:nvPicPr>
        <p:blipFill>
          <a:blip r:embed="rId2"/>
          <a:stretch>
            <a:fillRect/>
          </a:stretch>
        </p:blipFill>
        <p:spPr>
          <a:xfrm>
            <a:off x="2286000" y="3257551"/>
            <a:ext cx="4324350" cy="2914650"/>
          </a:xfrm>
          <a:prstGeom prst="rect">
            <a:avLst/>
          </a:prstGeom>
        </p:spPr>
      </p:pic>
    </p:spTree>
    <p:extLst>
      <p:ext uri="{BB962C8B-B14F-4D97-AF65-F5344CB8AC3E}">
        <p14:creationId xmlns:p14="http://schemas.microsoft.com/office/powerpoint/2010/main" val="18317369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solidFill>
                  <a:schemeClr val="accent2"/>
                </a:solidFill>
              </a:rPr>
              <a:t>MORE ON GASES</a:t>
            </a:r>
          </a:p>
        </p:txBody>
      </p:sp>
      <p:sp>
        <p:nvSpPr>
          <p:cNvPr id="3" name="Content Placeholder 2"/>
          <p:cNvSpPr>
            <a:spLocks noGrp="1"/>
          </p:cNvSpPr>
          <p:nvPr>
            <p:ph idx="1"/>
          </p:nvPr>
        </p:nvSpPr>
        <p:spPr/>
        <p:txBody>
          <a:bodyPr/>
          <a:lstStyle/>
          <a:p>
            <a:pPr lvl="0"/>
            <a:r>
              <a:rPr lang="en-US" b="1" u="sng" dirty="0">
                <a:solidFill>
                  <a:schemeClr val="accent2"/>
                </a:solidFill>
              </a:rPr>
              <a:t>Fluidity</a:t>
            </a:r>
            <a:r>
              <a:rPr lang="en-US" dirty="0">
                <a:solidFill>
                  <a:schemeClr val="accent2"/>
                </a:solidFill>
              </a:rPr>
              <a:t> – ability to flow; gases and liquids are fluids because they can flow through each other.  Gases diffuse </a:t>
            </a:r>
            <a:r>
              <a:rPr lang="en-US" b="1" dirty="0">
                <a:solidFill>
                  <a:srgbClr val="FF0000"/>
                </a:solidFill>
              </a:rPr>
              <a:t>faster</a:t>
            </a:r>
            <a:r>
              <a:rPr lang="en-US" dirty="0">
                <a:solidFill>
                  <a:schemeClr val="accent2"/>
                </a:solidFill>
              </a:rPr>
              <a:t> than liquids.</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9400" y="3611563"/>
            <a:ext cx="3429000" cy="2543175"/>
          </a:xfrm>
          <a:prstGeom prst="rect">
            <a:avLst/>
          </a:prstGeom>
        </p:spPr>
      </p:pic>
    </p:spTree>
    <p:extLst>
      <p:ext uri="{BB962C8B-B14F-4D97-AF65-F5344CB8AC3E}">
        <p14:creationId xmlns:p14="http://schemas.microsoft.com/office/powerpoint/2010/main" val="8719550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solidFill>
                  <a:schemeClr val="accent2"/>
                </a:solidFill>
              </a:rPr>
              <a:t>MORE ON GASES</a:t>
            </a:r>
          </a:p>
        </p:txBody>
      </p:sp>
      <p:sp>
        <p:nvSpPr>
          <p:cNvPr id="3" name="Content Placeholder 2"/>
          <p:cNvSpPr>
            <a:spLocks noGrp="1"/>
          </p:cNvSpPr>
          <p:nvPr>
            <p:ph idx="1"/>
          </p:nvPr>
        </p:nvSpPr>
        <p:spPr>
          <a:xfrm>
            <a:off x="457200" y="1600200"/>
            <a:ext cx="4419600" cy="4525963"/>
          </a:xfrm>
        </p:spPr>
        <p:txBody>
          <a:bodyPr/>
          <a:lstStyle/>
          <a:p>
            <a:pPr lvl="0"/>
            <a:r>
              <a:rPr lang="en-US" b="1" u="sng" dirty="0">
                <a:solidFill>
                  <a:schemeClr val="accent2"/>
                </a:solidFill>
              </a:rPr>
              <a:t>Thermal Expansion</a:t>
            </a:r>
            <a:r>
              <a:rPr lang="en-US" b="1" dirty="0">
                <a:solidFill>
                  <a:schemeClr val="accent2"/>
                </a:solidFill>
              </a:rPr>
              <a:t> </a:t>
            </a:r>
            <a:r>
              <a:rPr lang="en-US" dirty="0">
                <a:solidFill>
                  <a:schemeClr val="accent2"/>
                </a:solidFill>
              </a:rPr>
              <a:t>– gases experience </a:t>
            </a:r>
            <a:r>
              <a:rPr lang="en-US" b="1" dirty="0">
                <a:solidFill>
                  <a:srgbClr val="FF0000"/>
                </a:solidFill>
              </a:rPr>
              <a:t>more</a:t>
            </a:r>
            <a:r>
              <a:rPr lang="en-US" dirty="0">
                <a:solidFill>
                  <a:schemeClr val="accent2"/>
                </a:solidFill>
              </a:rPr>
              <a:t> thermal expansion than solids and liquids. Example: hot air balloons</a:t>
            </a:r>
          </a:p>
          <a:p>
            <a:endParaRPr lang="en-US" dirty="0"/>
          </a:p>
        </p:txBody>
      </p:sp>
      <p:pic>
        <p:nvPicPr>
          <p:cNvPr id="4" name="Picture 3"/>
          <p:cNvPicPr>
            <a:picLocks noChangeAspect="1"/>
          </p:cNvPicPr>
          <p:nvPr/>
        </p:nvPicPr>
        <p:blipFill>
          <a:blip r:embed="rId2"/>
          <a:stretch>
            <a:fillRect/>
          </a:stretch>
        </p:blipFill>
        <p:spPr>
          <a:xfrm>
            <a:off x="5181600" y="1752600"/>
            <a:ext cx="3657600" cy="4762500"/>
          </a:xfrm>
          <a:prstGeom prst="rect">
            <a:avLst/>
          </a:prstGeom>
        </p:spPr>
      </p:pic>
    </p:spTree>
    <p:extLst>
      <p:ext uri="{BB962C8B-B14F-4D97-AF65-F5344CB8AC3E}">
        <p14:creationId xmlns:p14="http://schemas.microsoft.com/office/powerpoint/2010/main" val="2422584378"/>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Wingdings 3" pitchFamily="18" charset="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Wingdings 3" pitchFamily="18" charset="2"/>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Beam</Template>
  <TotalTime>73850</TotalTime>
  <Words>966</Words>
  <Application>Microsoft Office PowerPoint</Application>
  <PresentationFormat>On-screen Show (4:3)</PresentationFormat>
  <Paragraphs>109</Paragraphs>
  <Slides>37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Arial</vt:lpstr>
      <vt:lpstr>Arial Black</vt:lpstr>
      <vt:lpstr>Impact</vt:lpstr>
      <vt:lpstr>Wingdings</vt:lpstr>
      <vt:lpstr>Wingdings 3</vt:lpstr>
      <vt:lpstr>Default Design</vt:lpstr>
      <vt:lpstr> PHYSICAL SCIENCE </vt:lpstr>
      <vt:lpstr>KINETIC THEORY OF MATTER</vt:lpstr>
      <vt:lpstr>KINETIC THEORY OF MATTER</vt:lpstr>
      <vt:lpstr>AVERAGE KINETIC ENERGY</vt:lpstr>
      <vt:lpstr>AVERAGE KINETIC ENERGY</vt:lpstr>
      <vt:lpstr>KELVIN SCALE</vt:lpstr>
      <vt:lpstr>THERMAL ENERGY</vt:lpstr>
      <vt:lpstr>PowerPoint Presentation</vt:lpstr>
      <vt:lpstr>STATES OF MATTER</vt:lpstr>
      <vt:lpstr>SOLIDS</vt:lpstr>
      <vt:lpstr>SOLIDS</vt:lpstr>
      <vt:lpstr>LIQUID</vt:lpstr>
      <vt:lpstr>LIQUID</vt:lpstr>
      <vt:lpstr>GAS</vt:lpstr>
      <vt:lpstr>GAS</vt:lpstr>
      <vt:lpstr>PLASMA</vt:lpstr>
      <vt:lpstr>PLASMA</vt:lpstr>
      <vt:lpstr>PowerPoint Presentation</vt:lpstr>
      <vt:lpstr>DRAWING MATTER</vt:lpstr>
      <vt:lpstr>DRAWING MATTER</vt:lpstr>
      <vt:lpstr>MORE ON SOLIDS</vt:lpstr>
      <vt:lpstr>MORE ON SOLIDS</vt:lpstr>
      <vt:lpstr>CRYSTALLINE AND AMORPHOUS SOLIDS</vt:lpstr>
      <vt:lpstr>CRYSTALLINE AND AMORPHOUS SOLIDS</vt:lpstr>
      <vt:lpstr>PowerPoint Presentation</vt:lpstr>
      <vt:lpstr>CRYSTALLINE AND AMORPHOUS SOLIDS</vt:lpstr>
      <vt:lpstr>MORE ON SOLIDS</vt:lpstr>
      <vt:lpstr>MORE ON LIQUIDS</vt:lpstr>
      <vt:lpstr>MORE ON LIQUIDS</vt:lpstr>
      <vt:lpstr>MORE ON LIQUIDS</vt:lpstr>
      <vt:lpstr>MORE ON LIQUIDS</vt:lpstr>
      <vt:lpstr>MORE ON LIQUIDS</vt:lpstr>
      <vt:lpstr>MORE ON LIQUIDS</vt:lpstr>
      <vt:lpstr>MORE ON GASES</vt:lpstr>
      <vt:lpstr>MORE ON GASES</vt:lpstr>
      <vt:lpstr>MORE ON GASES</vt:lpstr>
      <vt:lpstr>MORE ON GASES</vt:lpstr>
    </vt:vector>
  </TitlesOfParts>
  <Company>Pleasant Hill Public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Physical Science</dc:title>
  <dc:creator>George Creason</dc:creator>
  <cp:lastModifiedBy>Nancy</cp:lastModifiedBy>
  <cp:revision>178</cp:revision>
  <dcterms:created xsi:type="dcterms:W3CDTF">2003-12-08T20:11:45Z</dcterms:created>
  <dcterms:modified xsi:type="dcterms:W3CDTF">2016-03-11T01:24:54Z</dcterms:modified>
</cp:coreProperties>
</file>