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handoutMasterIdLst>
    <p:handoutMasterId r:id="rId13"/>
  </p:handoutMasterIdLst>
  <p:sldIdLst>
    <p:sldId id="256" r:id="rId2"/>
    <p:sldId id="431" r:id="rId3"/>
    <p:sldId id="432" r:id="rId4"/>
    <p:sldId id="433" r:id="rId5"/>
    <p:sldId id="438" r:id="rId6"/>
    <p:sldId id="443" r:id="rId7"/>
    <p:sldId id="442" r:id="rId8"/>
    <p:sldId id="444" r:id="rId9"/>
    <p:sldId id="445" r:id="rId10"/>
    <p:sldId id="287" r:id="rId11"/>
    <p:sldId id="446" r:id="rId12"/>
  </p:sldIdLst>
  <p:sldSz cx="9144000" cy="6858000" type="screen4x3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FFCC"/>
    <a:srgbClr val="8992BD"/>
    <a:srgbClr val="CCFFCC"/>
    <a:srgbClr val="777777"/>
    <a:srgbClr val="808080"/>
    <a:srgbClr val="00003E"/>
    <a:srgbClr val="2BA19E"/>
    <a:srgbClr val="00003A"/>
    <a:srgbClr val="F41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670" autoAdjust="0"/>
    <p:restoredTop sz="94660"/>
  </p:normalViewPr>
  <p:slideViewPr>
    <p:cSldViewPr>
      <p:cViewPr varScale="1">
        <p:scale>
          <a:sx n="101" d="100"/>
          <a:sy n="101" d="100"/>
        </p:scale>
        <p:origin x="92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>
              <a:defRPr/>
            </a:pPr>
            <a:fld id="{9F289EA2-D4DA-47EC-99C3-C2D67191F73C}" type="datetimeFigureOut">
              <a:rPr lang="en-US"/>
              <a:pPr>
                <a:defRPr/>
              </a:pPr>
              <a:t>3/11/2016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7975"/>
            <a:ext cx="4029075" cy="3508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738" y="6657975"/>
            <a:ext cx="4029075" cy="3508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D98B11D-0250-466A-81EF-D45BA91BD8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3761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2C535A-1A62-485E-B75A-5F6E8EF3DD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3575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60D587-3521-4548-808C-B2586D318B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03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B7EBBB-4DD0-4130-9FE5-7549478F8E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111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6EA4F-69B2-47F5-944A-EDB7A31D8E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789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4894A7-CDD8-4FF3-BB82-666531F5E4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346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816BA-AC7B-4E23-A909-C7979A8673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507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3641B7-58E3-47D1-ABA0-71D02BC2ED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46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B608A-8DF8-4B4A-A8C8-F6627CD70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2515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020DA4-D808-4539-820D-6086575E85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411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6E1889-ACDB-43F7-A115-5736C609FC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252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7AD1FA-4C8F-418A-A7F3-A2A8754AD0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4434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DC98F5-B064-4623-846A-DF9AC6328A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4198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08B661-0AD6-426F-A0A6-93D04FFB0F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16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94752C2B-99EA-4BB5-85B4-A39504039D4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  <p:sldLayoutId id="2147484027" r:id="rId12"/>
    <p:sldLayoutId id="214748402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0"/>
            <a:ext cx="8991600" cy="2209800"/>
          </a:xfrm>
        </p:spPr>
        <p:txBody>
          <a:bodyPr/>
          <a:lstStyle/>
          <a:p>
            <a:pPr eaLnBrk="1" hangingPunct="1"/>
            <a:r>
              <a:rPr lang="en-US" altLang="en-US" sz="6000" dirty="0">
                <a:solidFill>
                  <a:srgbClr val="CCCCFF"/>
                </a:solidFill>
              </a:rPr>
              <a:t> </a:t>
            </a:r>
            <a:r>
              <a:rPr lang="en-US" altLang="en-US" sz="6600" b="1" dirty="0">
                <a:solidFill>
                  <a:schemeClr val="accent2"/>
                </a:solidFill>
              </a:rPr>
              <a:t>PHYSICAL SCIENCE</a:t>
            </a:r>
            <a:r>
              <a:rPr lang="en-US" altLang="en-US" dirty="0"/>
              <a:t>	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828800"/>
            <a:ext cx="6400800" cy="381000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chemeClr val="accent2"/>
                </a:solidFill>
              </a:rPr>
              <a:t>MATTER</a:t>
            </a:r>
          </a:p>
        </p:txBody>
      </p:sp>
      <p:pic>
        <p:nvPicPr>
          <p:cNvPr id="6148" name="Picture 5" descr="Mg%20in%20Dry%20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124200"/>
            <a:ext cx="423862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accent2"/>
                </a:solidFill>
              </a:rPr>
              <a:t>PRESSURE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228600" y="4267200"/>
            <a:ext cx="6248400" cy="1706563"/>
          </a:xfrm>
        </p:spPr>
        <p:txBody>
          <a:bodyPr/>
          <a:lstStyle/>
          <a:p>
            <a:pPr marL="457200" lvl="0" indent="-457200" eaLnBrk="1" hangingPunct="1"/>
            <a:r>
              <a:rPr lang="en-US" altLang="en-US" dirty="0">
                <a:solidFill>
                  <a:schemeClr val="accent2"/>
                </a:solidFill>
              </a:rPr>
              <a:t>There is pressure exerted by the </a:t>
            </a:r>
            <a:r>
              <a:rPr lang="en-US" altLang="en-US" b="1" dirty="0">
                <a:solidFill>
                  <a:srgbClr val="FF0000"/>
                </a:solidFill>
              </a:rPr>
              <a:t>atmosphere</a:t>
            </a:r>
            <a:r>
              <a:rPr lang="en-US" altLang="en-US" dirty="0">
                <a:solidFill>
                  <a:schemeClr val="accent2"/>
                </a:solidFill>
              </a:rPr>
              <a:t>.  At sea level this pressure is equal to </a:t>
            </a:r>
            <a:r>
              <a:rPr lang="en-US" altLang="en-US" b="1" dirty="0">
                <a:solidFill>
                  <a:srgbClr val="FF0000"/>
                </a:solidFill>
              </a:rPr>
              <a:t>one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>
                <a:solidFill>
                  <a:schemeClr val="accent2"/>
                </a:solidFill>
              </a:rPr>
              <a:t>atmosphere.</a:t>
            </a:r>
            <a:endParaRPr lang="en-US" b="1" dirty="0">
              <a:solidFill>
                <a:schemeClr val="accent2"/>
              </a:solidFill>
            </a:endParaRPr>
          </a:p>
          <a:p>
            <a:pPr eaLnBrk="1" hangingPunct="1"/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038600"/>
            <a:ext cx="25146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295400"/>
            <a:ext cx="86106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accent2"/>
                </a:solidFill>
                <a:latin typeface="+mn-lt"/>
                <a:cs typeface="Times New Roman" panose="02020603050405020304" pitchFamily="18" charset="0"/>
              </a:rPr>
              <a:t>Pressure is the </a:t>
            </a:r>
            <a:r>
              <a:rPr lang="en-US" altLang="en-US" sz="32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force</a:t>
            </a:r>
            <a:r>
              <a:rPr lang="en-US" altLang="en-US" sz="32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chemeClr val="accent2"/>
                </a:solidFill>
                <a:latin typeface="+mn-lt"/>
                <a:cs typeface="Times New Roman" panose="02020603050405020304" pitchFamily="18" charset="0"/>
              </a:rPr>
              <a:t>per unit area. 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Gases</a:t>
            </a:r>
            <a:r>
              <a:rPr lang="en-US" altLang="en-US" sz="32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chemeClr val="accent2"/>
                </a:solidFill>
                <a:latin typeface="+mn-lt"/>
                <a:cs typeface="Times New Roman" panose="02020603050405020304" pitchFamily="18" charset="0"/>
              </a:rPr>
              <a:t>exert pressure when they hit the walls of their container. </a:t>
            </a:r>
          </a:p>
          <a:p>
            <a:pPr marL="457200" lvl="0" indent="-457200" eaLnBrk="1" hangingPunct="1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/>
                </a:solidFill>
                <a:latin typeface="+mn-lt"/>
                <a:cs typeface="Times New Roman" panose="02020603050405020304" pitchFamily="18" charset="0"/>
              </a:rPr>
              <a:t>Even though a gas molecule has little mass, millions of millions of gas molecule’s pressure can </a:t>
            </a:r>
            <a:r>
              <a:rPr lang="en-US" sz="32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add up</a:t>
            </a:r>
            <a:r>
              <a:rPr lang="en-US" sz="3200" b="1" dirty="0">
                <a:solidFill>
                  <a:schemeClr val="accent2"/>
                </a:solidFill>
                <a:latin typeface="+mn-lt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88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accent2"/>
                </a:solidFill>
              </a:rPr>
              <a:t>PRESSURE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3429000" cy="4495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accent2"/>
                </a:solidFill>
              </a:rPr>
              <a:t>Move up in </a:t>
            </a:r>
            <a:r>
              <a:rPr lang="en-US" b="1" dirty="0">
                <a:solidFill>
                  <a:srgbClr val="FF0000"/>
                </a:solidFill>
              </a:rPr>
              <a:t>altitude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and the pressure </a:t>
            </a:r>
            <a:r>
              <a:rPr lang="en-US" b="1" dirty="0">
                <a:solidFill>
                  <a:srgbClr val="FF0000"/>
                </a:solidFill>
              </a:rPr>
              <a:t>decreases</a:t>
            </a:r>
            <a:r>
              <a:rPr lang="en-US" dirty="0">
                <a:solidFill>
                  <a:schemeClr val="accent2"/>
                </a:solidFill>
              </a:rPr>
              <a:t>.  There is less atmosphere pushing </a:t>
            </a:r>
            <a:r>
              <a:rPr lang="en-US" b="1" dirty="0">
                <a:solidFill>
                  <a:srgbClr val="FF0000"/>
                </a:solidFill>
              </a:rPr>
              <a:t>down</a:t>
            </a:r>
            <a:r>
              <a:rPr lang="en-US" dirty="0">
                <a:solidFill>
                  <a:schemeClr val="accent2"/>
                </a:solidFill>
              </a:rPr>
              <a:t>. </a:t>
            </a:r>
            <a:r>
              <a:rPr lang="en-US" altLang="en-US" dirty="0">
                <a:solidFill>
                  <a:schemeClr val="accent2"/>
                </a:solidFill>
              </a:rPr>
              <a:t> 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322388"/>
            <a:ext cx="4814888" cy="553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208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32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accent2"/>
                </a:solidFill>
              </a:rPr>
              <a:t>PRESSURE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477250" cy="762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2"/>
                </a:solidFill>
              </a:rPr>
              <a:t>Pressure is measured in a variety of units.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272085"/>
              </p:ext>
            </p:extLst>
          </p:nvPr>
        </p:nvGraphicFramePr>
        <p:xfrm>
          <a:off x="990600" y="2133600"/>
          <a:ext cx="7467600" cy="3384550"/>
        </p:xfrm>
        <a:graphic>
          <a:graphicData uri="http://schemas.openxmlformats.org/drawingml/2006/table">
            <a:tbl>
              <a:tblPr/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29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UNIT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ABBREVIATION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COMPARE TO 1 ATM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Kilopascal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kPa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cs typeface="Arial" charset="0"/>
                      </a:endParaRP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101.3 kPa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Millimeters of mercury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mmHg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760.0 mmHg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0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Torr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torr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760.0 torr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0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Atmosphere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atm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1.0 atm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22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Pounds per square inch*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psi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14.7 psi</a:t>
                      </a:r>
                    </a:p>
                  </a:txBody>
                  <a:tcPr marT="51253" marB="5125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442" name="TextBox 4"/>
          <p:cNvSpPr txBox="1">
            <a:spLocks noChangeArrowheads="1"/>
          </p:cNvSpPr>
          <p:nvPr/>
        </p:nvSpPr>
        <p:spPr bwMode="auto">
          <a:xfrm>
            <a:off x="1828800" y="5867400"/>
            <a:ext cx="6096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3200" dirty="0">
                <a:solidFill>
                  <a:schemeClr val="accent2"/>
                </a:solidFill>
              </a:rPr>
              <a:t>*Metric uses all of these but psi</a:t>
            </a:r>
            <a:r>
              <a:rPr lang="en-US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5736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PROPERTIES OF FLUIDS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accent2"/>
                </a:solidFill>
              </a:rPr>
              <a:t>Archimedes Principle</a:t>
            </a:r>
            <a:r>
              <a:rPr lang="en-US" sz="2800" dirty="0">
                <a:solidFill>
                  <a:schemeClr val="accent2"/>
                </a:solidFill>
              </a:rPr>
              <a:t> - the buoyant </a:t>
            </a:r>
            <a:r>
              <a:rPr lang="en-US" sz="2800" b="1" dirty="0">
                <a:solidFill>
                  <a:srgbClr val="FF0000"/>
                </a:solidFill>
              </a:rPr>
              <a:t>force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on a </a:t>
            </a:r>
            <a:r>
              <a:rPr lang="en-US" sz="2800" b="1" dirty="0">
                <a:solidFill>
                  <a:srgbClr val="FF0000"/>
                </a:solidFill>
              </a:rPr>
              <a:t>submerged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object is equal to the weight of the fluid that is </a:t>
            </a:r>
            <a:r>
              <a:rPr lang="en-US" sz="2800" b="1" dirty="0">
                <a:solidFill>
                  <a:srgbClr val="FF0000"/>
                </a:solidFill>
              </a:rPr>
              <a:t>displaced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by the object.  </a:t>
            </a:r>
          </a:p>
          <a:p>
            <a:r>
              <a:rPr lang="en-US" sz="2800" dirty="0">
                <a:solidFill>
                  <a:schemeClr val="accent2"/>
                </a:solidFill>
              </a:rPr>
              <a:t>An object immersed in a fluid displaces the </a:t>
            </a:r>
            <a:r>
              <a:rPr lang="en-US" sz="2800" b="1" dirty="0">
                <a:solidFill>
                  <a:srgbClr val="FF0000"/>
                </a:solidFill>
              </a:rPr>
              <a:t>same volume </a:t>
            </a:r>
            <a:r>
              <a:rPr lang="en-US" sz="2800" dirty="0">
                <a:solidFill>
                  <a:schemeClr val="accent2"/>
                </a:solidFill>
              </a:rPr>
              <a:t>of fluid as the volume of the object.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8" descr="Water-wings-2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91000"/>
            <a:ext cx="3757612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joe-rock-car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710112"/>
            <a:ext cx="2831688" cy="189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80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PROPERTIES OF FLUIDS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</a:rPr>
              <a:t>Buoyancy</a:t>
            </a:r>
            <a:r>
              <a:rPr lang="en-US" altLang="en-US" dirty="0">
                <a:solidFill>
                  <a:schemeClr val="accent2"/>
                </a:solidFill>
              </a:rPr>
              <a:t> is the </a:t>
            </a:r>
            <a:r>
              <a:rPr lang="en-US" dirty="0">
                <a:solidFill>
                  <a:schemeClr val="accent2"/>
                </a:solidFill>
              </a:rPr>
              <a:t>ability of a fluid to exert an </a:t>
            </a:r>
            <a:r>
              <a:rPr lang="en-US" b="1" dirty="0">
                <a:solidFill>
                  <a:srgbClr val="FF0000"/>
                </a:solidFill>
              </a:rPr>
              <a:t>upward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force</a:t>
            </a:r>
            <a:r>
              <a:rPr lang="en-US" dirty="0">
                <a:solidFill>
                  <a:schemeClr val="accent2"/>
                </a:solidFill>
              </a:rPr>
              <a:t> on an object immersed in the fluid. Can be a gas or a liquid.</a:t>
            </a:r>
            <a:endParaRPr lang="en-US" altLang="en-US" dirty="0">
              <a:solidFill>
                <a:schemeClr val="accent2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17" descr="250px-Buoy_se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3276600"/>
            <a:ext cx="22606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3001D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417888"/>
            <a:ext cx="4648200" cy="328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499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dirty="0">
                <a:solidFill>
                  <a:schemeClr val="accent2"/>
                </a:solidFill>
              </a:rPr>
              <a:t>PROPERTIES OF FLUIDS</a:t>
            </a:r>
            <a:endParaRPr lang="en-US" altLang="en-US" sz="4800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32766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b="1" dirty="0">
                <a:solidFill>
                  <a:schemeClr val="accent2"/>
                </a:solidFill>
              </a:rPr>
              <a:t>Boyle’s Law</a:t>
            </a:r>
            <a:endParaRPr lang="en-US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solidFill>
                  <a:schemeClr val="accent2"/>
                </a:solidFill>
              </a:rPr>
              <a:t>shows a relationship between </a:t>
            </a:r>
            <a:r>
              <a:rPr lang="en-US" b="1" dirty="0">
                <a:solidFill>
                  <a:srgbClr val="FF0000"/>
                </a:solidFill>
              </a:rPr>
              <a:t>volume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and </a:t>
            </a:r>
            <a:r>
              <a:rPr lang="en-US" b="1" dirty="0">
                <a:solidFill>
                  <a:srgbClr val="FF0000"/>
                </a:solidFill>
              </a:rPr>
              <a:t>pressure</a:t>
            </a:r>
            <a:r>
              <a:rPr lang="en-US" dirty="0">
                <a:solidFill>
                  <a:schemeClr val="accent2"/>
                </a:solidFill>
              </a:rPr>
              <a:t>.  </a:t>
            </a:r>
          </a:p>
          <a:p>
            <a:pPr eaLnBrk="1" hangingPunct="1">
              <a:lnSpc>
                <a:spcPct val="80000"/>
              </a:lnSpc>
            </a:pPr>
            <a:r>
              <a:rPr lang="en-US" dirty="0">
                <a:solidFill>
                  <a:schemeClr val="accent2"/>
                </a:solidFill>
              </a:rPr>
              <a:t>They are </a:t>
            </a:r>
            <a:r>
              <a:rPr lang="en-US" b="1" dirty="0">
                <a:solidFill>
                  <a:srgbClr val="FF0000"/>
                </a:solidFill>
              </a:rPr>
              <a:t>indirectly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proportional.  </a:t>
            </a:r>
          </a:p>
          <a:p>
            <a:pPr eaLnBrk="1" hangingPunct="1">
              <a:lnSpc>
                <a:spcPct val="80000"/>
              </a:lnSpc>
            </a:pPr>
            <a:r>
              <a:rPr lang="en-US" dirty="0">
                <a:solidFill>
                  <a:schemeClr val="accent2"/>
                </a:solidFill>
              </a:rPr>
              <a:t>As volume goes </a:t>
            </a:r>
            <a:r>
              <a:rPr lang="en-US" b="1" dirty="0">
                <a:solidFill>
                  <a:srgbClr val="FF0000"/>
                </a:solidFill>
              </a:rPr>
              <a:t>up</a:t>
            </a:r>
            <a:r>
              <a:rPr lang="en-US" dirty="0">
                <a:solidFill>
                  <a:schemeClr val="accent2"/>
                </a:solidFill>
              </a:rPr>
              <a:t>, pressure goes </a:t>
            </a:r>
            <a:r>
              <a:rPr lang="en-US" b="1" dirty="0">
                <a:solidFill>
                  <a:srgbClr val="FF0000"/>
                </a:solidFill>
              </a:rPr>
              <a:t>down</a:t>
            </a:r>
            <a:r>
              <a:rPr lang="en-US" dirty="0">
                <a:solidFill>
                  <a:schemeClr val="accent2"/>
                </a:solidFill>
              </a:rPr>
              <a:t>.  </a:t>
            </a:r>
          </a:p>
          <a:p>
            <a:pPr eaLnBrk="1" hangingPunct="1">
              <a:lnSpc>
                <a:spcPct val="80000"/>
              </a:lnSpc>
            </a:pPr>
            <a:r>
              <a:rPr lang="en-US" dirty="0">
                <a:solidFill>
                  <a:schemeClr val="accent2"/>
                </a:solidFill>
              </a:rPr>
              <a:t>Assumes there is </a:t>
            </a:r>
            <a:r>
              <a:rPr lang="en-US" b="1" dirty="0">
                <a:solidFill>
                  <a:srgbClr val="FF0000"/>
                </a:solidFill>
              </a:rPr>
              <a:t>no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                                  change in                                  temperature.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 dirty="0"/>
          </a:p>
        </p:txBody>
      </p:sp>
      <p:pic>
        <p:nvPicPr>
          <p:cNvPr id="5" name="Picture 6" descr="solids_liquids_gases_boy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61734"/>
            <a:ext cx="4038600" cy="292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5321767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n-lt"/>
              </a:rPr>
              <a:t>More pressure pushes the piston down, decreasing the volume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 flipV="1">
            <a:off x="3810000" y="5321768"/>
            <a:ext cx="1295400" cy="31703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3810000" y="5638801"/>
            <a:ext cx="2667000" cy="14463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07524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dirty="0">
                <a:solidFill>
                  <a:schemeClr val="accent2"/>
                </a:solidFill>
              </a:rPr>
              <a:t>PROPERTIES OF FLUIDS</a:t>
            </a:r>
            <a:endParaRPr lang="en-US" altLang="en-US" sz="4800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387" y="1524000"/>
            <a:ext cx="8229600" cy="45720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None/>
            </a:pPr>
            <a:r>
              <a:rPr lang="en-US" altLang="en-US" sz="2800" b="1" dirty="0">
                <a:solidFill>
                  <a:schemeClr val="accent2"/>
                </a:solidFill>
              </a:rPr>
              <a:t>Indirectly proportional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19325"/>
            <a:ext cx="6149975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4016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dirty="0">
                <a:solidFill>
                  <a:schemeClr val="accent2"/>
                </a:solidFill>
              </a:rPr>
              <a:t>PROPERTIES OF FLUIDS</a:t>
            </a:r>
            <a:endParaRPr lang="en-US" altLang="en-US" sz="4800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32766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b="1" dirty="0">
                <a:solidFill>
                  <a:schemeClr val="accent2"/>
                </a:solidFill>
              </a:rPr>
              <a:t>Charles’ Law</a:t>
            </a:r>
            <a:r>
              <a:rPr lang="en-US" dirty="0">
                <a:solidFill>
                  <a:schemeClr val="accent2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dirty="0">
                <a:solidFill>
                  <a:schemeClr val="accent2"/>
                </a:solidFill>
              </a:rPr>
              <a:t>shows a relationship between </a:t>
            </a:r>
            <a:r>
              <a:rPr lang="en-US" b="1" dirty="0">
                <a:solidFill>
                  <a:srgbClr val="FF0000"/>
                </a:solidFill>
              </a:rPr>
              <a:t>volume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and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>
                <a:solidFill>
                  <a:schemeClr val="accent2"/>
                </a:solidFill>
              </a:rPr>
              <a:t>.  </a:t>
            </a:r>
          </a:p>
          <a:p>
            <a:pPr eaLnBrk="1" hangingPunct="1">
              <a:lnSpc>
                <a:spcPct val="80000"/>
              </a:lnSpc>
            </a:pPr>
            <a:r>
              <a:rPr lang="en-US" dirty="0">
                <a:solidFill>
                  <a:schemeClr val="accent2"/>
                </a:solidFill>
              </a:rPr>
              <a:t>They are </a:t>
            </a:r>
            <a:r>
              <a:rPr lang="en-US" b="1" dirty="0">
                <a:solidFill>
                  <a:srgbClr val="FF0000"/>
                </a:solidFill>
              </a:rPr>
              <a:t>directly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proportional.  </a:t>
            </a:r>
          </a:p>
          <a:p>
            <a:pPr eaLnBrk="1" hangingPunct="1">
              <a:lnSpc>
                <a:spcPct val="80000"/>
              </a:lnSpc>
            </a:pPr>
            <a:r>
              <a:rPr lang="en-US" dirty="0">
                <a:solidFill>
                  <a:schemeClr val="accent2"/>
                </a:solidFill>
              </a:rPr>
              <a:t>As temperature goes </a:t>
            </a:r>
            <a:r>
              <a:rPr lang="en-US" b="1" dirty="0">
                <a:solidFill>
                  <a:srgbClr val="FF0000"/>
                </a:solidFill>
              </a:rPr>
              <a:t>up</a:t>
            </a:r>
            <a:r>
              <a:rPr lang="en-US" dirty="0">
                <a:solidFill>
                  <a:schemeClr val="accent2"/>
                </a:solidFill>
              </a:rPr>
              <a:t>, volume goes </a:t>
            </a:r>
            <a:r>
              <a:rPr lang="en-US" b="1" dirty="0">
                <a:solidFill>
                  <a:srgbClr val="FF0000"/>
                </a:solidFill>
              </a:rPr>
              <a:t>up</a:t>
            </a:r>
            <a:r>
              <a:rPr lang="en-US" dirty="0">
                <a:solidFill>
                  <a:schemeClr val="accent2"/>
                </a:solidFill>
              </a:rPr>
              <a:t>.  </a:t>
            </a:r>
          </a:p>
          <a:p>
            <a:pPr eaLnBrk="1" hangingPunct="1">
              <a:lnSpc>
                <a:spcPct val="80000"/>
              </a:lnSpc>
            </a:pPr>
            <a:r>
              <a:rPr lang="en-US" dirty="0">
                <a:solidFill>
                  <a:schemeClr val="accent2"/>
                </a:solidFill>
              </a:rPr>
              <a:t>Assumes there is </a:t>
            </a:r>
            <a:r>
              <a:rPr lang="en-US" b="1" dirty="0">
                <a:solidFill>
                  <a:srgbClr val="FF0000"/>
                </a:solidFill>
              </a:rPr>
              <a:t>no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change in pressure.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335429"/>
            <a:ext cx="3276600" cy="2522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342" y="4495800"/>
            <a:ext cx="2236107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305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dirty="0">
                <a:solidFill>
                  <a:schemeClr val="accent2"/>
                </a:solidFill>
              </a:rPr>
              <a:t>PROPERTIES OF FLUIDS</a:t>
            </a:r>
            <a:endParaRPr lang="en-US" altLang="en-US" sz="4800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229600" cy="5334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altLang="en-US" b="1" dirty="0">
                <a:solidFill>
                  <a:schemeClr val="accent2"/>
                </a:solidFill>
              </a:rPr>
              <a:t>Directly Proportional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92350"/>
            <a:ext cx="6629400" cy="441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PROPERTIES OF FLUIDS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84" y="1905000"/>
            <a:ext cx="7706826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237824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Wingdings 3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Wingdings 3" pitchFamily="18" charset="2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74089</TotalTime>
  <Words>304</Words>
  <Application>Microsoft Office PowerPoint</Application>
  <PresentationFormat>On-screen Show (4:3)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Gill Sans MT</vt:lpstr>
      <vt:lpstr>Times New Roman</vt:lpstr>
      <vt:lpstr>Wingdings 3</vt:lpstr>
      <vt:lpstr>Default Design</vt:lpstr>
      <vt:lpstr> PHYSICAL SCIENCE </vt:lpstr>
      <vt:lpstr>PRESSURE</vt:lpstr>
      <vt:lpstr>PRESSURE</vt:lpstr>
      <vt:lpstr>PRESSURE</vt:lpstr>
      <vt:lpstr>PROPERTIES OF FLUIDS</vt:lpstr>
      <vt:lpstr>PROPERTIES OF FLUIDS</vt:lpstr>
      <vt:lpstr>PROPERTIES OF FLUIDS</vt:lpstr>
      <vt:lpstr>PROPERTIES OF FLUIDS</vt:lpstr>
      <vt:lpstr>PROPERTIES OF FLUIDS</vt:lpstr>
      <vt:lpstr>PROPERTIES OF FLUIDS</vt:lpstr>
      <vt:lpstr>PROPERTIES OF FLUIDS</vt:lpstr>
    </vt:vector>
  </TitlesOfParts>
  <Company>Pleasant Hill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Science</dc:title>
  <dc:creator>George Creason</dc:creator>
  <cp:lastModifiedBy>Nancy</cp:lastModifiedBy>
  <cp:revision>193</cp:revision>
  <dcterms:created xsi:type="dcterms:W3CDTF">2003-12-08T20:11:45Z</dcterms:created>
  <dcterms:modified xsi:type="dcterms:W3CDTF">2016-03-12T03:39:22Z</dcterms:modified>
</cp:coreProperties>
</file>