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43"/>
  </p:notesMasterIdLst>
  <p:sldIdLst>
    <p:sldId id="305" r:id="rId2"/>
    <p:sldId id="306" r:id="rId3"/>
    <p:sldId id="307" r:id="rId4"/>
    <p:sldId id="257" r:id="rId5"/>
    <p:sldId id="308" r:id="rId6"/>
    <p:sldId id="309" r:id="rId7"/>
    <p:sldId id="320" r:id="rId8"/>
    <p:sldId id="321" r:id="rId9"/>
    <p:sldId id="322" r:id="rId10"/>
    <p:sldId id="323" r:id="rId11"/>
    <p:sldId id="310" r:id="rId12"/>
    <p:sldId id="324" r:id="rId13"/>
    <p:sldId id="325" r:id="rId14"/>
    <p:sldId id="326" r:id="rId15"/>
    <p:sldId id="311" r:id="rId16"/>
    <p:sldId id="281" r:id="rId17"/>
    <p:sldId id="302" r:id="rId18"/>
    <p:sldId id="303" r:id="rId19"/>
    <p:sldId id="319" r:id="rId20"/>
    <p:sldId id="280" r:id="rId21"/>
    <p:sldId id="312" r:id="rId22"/>
    <p:sldId id="327" r:id="rId23"/>
    <p:sldId id="313" r:id="rId24"/>
    <p:sldId id="336" r:id="rId25"/>
    <p:sldId id="368" r:id="rId26"/>
    <p:sldId id="337" r:id="rId27"/>
    <p:sldId id="369" r:id="rId28"/>
    <p:sldId id="343" r:id="rId29"/>
    <p:sldId id="348" r:id="rId30"/>
    <p:sldId id="349" r:id="rId31"/>
    <p:sldId id="370" r:id="rId32"/>
    <p:sldId id="357" r:id="rId33"/>
    <p:sldId id="371" r:id="rId34"/>
    <p:sldId id="358" r:id="rId35"/>
    <p:sldId id="361" r:id="rId36"/>
    <p:sldId id="359" r:id="rId37"/>
    <p:sldId id="362" r:id="rId38"/>
    <p:sldId id="367" r:id="rId39"/>
    <p:sldId id="314" r:id="rId40"/>
    <p:sldId id="373" r:id="rId41"/>
    <p:sldId id="372" r:id="rId4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omic Sans MS" panose="030F0702030302020204" pitchFamily="66" charset="0"/>
        <a:ea typeface="+mn-ea"/>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mn-ea"/>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mn-ea"/>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mn-ea"/>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mn-ea"/>
        <a:cs typeface="+mn-cs"/>
      </a:defRPr>
    </a:lvl5pPr>
    <a:lvl6pPr marL="2286000" algn="l" defTabSz="914400" rtl="0" eaLnBrk="1" latinLnBrk="0" hangingPunct="1">
      <a:defRPr kern="1200">
        <a:solidFill>
          <a:schemeClr val="tx1"/>
        </a:solidFill>
        <a:latin typeface="Comic Sans MS" panose="030F0702030302020204" pitchFamily="66" charset="0"/>
        <a:ea typeface="+mn-ea"/>
        <a:cs typeface="+mn-cs"/>
      </a:defRPr>
    </a:lvl6pPr>
    <a:lvl7pPr marL="2743200" algn="l" defTabSz="914400" rtl="0" eaLnBrk="1" latinLnBrk="0" hangingPunct="1">
      <a:defRPr kern="1200">
        <a:solidFill>
          <a:schemeClr val="tx1"/>
        </a:solidFill>
        <a:latin typeface="Comic Sans MS" panose="030F0702030302020204" pitchFamily="66" charset="0"/>
        <a:ea typeface="+mn-ea"/>
        <a:cs typeface="+mn-cs"/>
      </a:defRPr>
    </a:lvl7pPr>
    <a:lvl8pPr marL="3200400" algn="l" defTabSz="914400" rtl="0" eaLnBrk="1" latinLnBrk="0" hangingPunct="1">
      <a:defRPr kern="1200">
        <a:solidFill>
          <a:schemeClr val="tx1"/>
        </a:solidFill>
        <a:latin typeface="Comic Sans MS" panose="030F0702030302020204" pitchFamily="66" charset="0"/>
        <a:ea typeface="+mn-ea"/>
        <a:cs typeface="+mn-cs"/>
      </a:defRPr>
    </a:lvl8pPr>
    <a:lvl9pPr marL="3657600" algn="l" defTabSz="914400" rtl="0" eaLnBrk="1" latinLnBrk="0" hangingPunct="1">
      <a:defRPr kern="1200">
        <a:solidFill>
          <a:schemeClr val="tx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3" autoAdjust="0"/>
    <p:restoredTop sz="94627" autoAdjust="0"/>
  </p:normalViewPr>
  <p:slideViewPr>
    <p:cSldViewPr>
      <p:cViewPr>
        <p:scale>
          <a:sx n="70" d="100"/>
          <a:sy n="70" d="100"/>
        </p:scale>
        <p:origin x="-130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834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92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8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92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B26638D-8B2D-4F0F-830C-0489B7265D09}" type="slidenum">
              <a:rPr lang="en-US" altLang="en-US"/>
              <a:pPr/>
              <a:t>‹#›</a:t>
            </a:fld>
            <a:endParaRPr lang="en-US" altLang="en-US"/>
          </a:p>
        </p:txBody>
      </p:sp>
    </p:spTree>
    <p:extLst>
      <p:ext uri="{BB962C8B-B14F-4D97-AF65-F5344CB8AC3E}">
        <p14:creationId xmlns:p14="http://schemas.microsoft.com/office/powerpoint/2010/main" val="41913326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omic Sans MS" pitchFamily="66" charset="0"/>
        <a:ea typeface="+mn-ea"/>
        <a:cs typeface="+mn-cs"/>
      </a:defRPr>
    </a:lvl1pPr>
    <a:lvl2pPr marL="457200" algn="l" rtl="0" eaLnBrk="0" fontAlgn="base" hangingPunct="0">
      <a:spcBef>
        <a:spcPct val="30000"/>
      </a:spcBef>
      <a:spcAft>
        <a:spcPct val="0"/>
      </a:spcAft>
      <a:defRPr sz="1200" kern="1200">
        <a:solidFill>
          <a:schemeClr val="tx1"/>
        </a:solidFill>
        <a:latin typeface="Comic Sans MS" pitchFamily="66" charset="0"/>
        <a:ea typeface="+mn-ea"/>
        <a:cs typeface="+mn-cs"/>
      </a:defRPr>
    </a:lvl2pPr>
    <a:lvl3pPr marL="914400" algn="l" rtl="0" eaLnBrk="0" fontAlgn="base" hangingPunct="0">
      <a:spcBef>
        <a:spcPct val="30000"/>
      </a:spcBef>
      <a:spcAft>
        <a:spcPct val="0"/>
      </a:spcAft>
      <a:defRPr sz="1200" kern="1200">
        <a:solidFill>
          <a:schemeClr val="tx1"/>
        </a:solidFill>
        <a:latin typeface="Comic Sans MS" pitchFamily="66" charset="0"/>
        <a:ea typeface="+mn-ea"/>
        <a:cs typeface="+mn-cs"/>
      </a:defRPr>
    </a:lvl3pPr>
    <a:lvl4pPr marL="1371600" algn="l" rtl="0" eaLnBrk="0" fontAlgn="base" hangingPunct="0">
      <a:spcBef>
        <a:spcPct val="30000"/>
      </a:spcBef>
      <a:spcAft>
        <a:spcPct val="0"/>
      </a:spcAft>
      <a:defRPr sz="1200" kern="1200">
        <a:solidFill>
          <a:schemeClr val="tx1"/>
        </a:solidFill>
        <a:latin typeface="Comic Sans MS" pitchFamily="66" charset="0"/>
        <a:ea typeface="+mn-ea"/>
        <a:cs typeface="+mn-cs"/>
      </a:defRPr>
    </a:lvl4pPr>
    <a:lvl5pPr marL="1828800" algn="l" rtl="0" eaLnBrk="0" fontAlgn="base" hangingPunct="0">
      <a:spcBef>
        <a:spcPct val="30000"/>
      </a:spcBef>
      <a:spcAft>
        <a:spcPct val="0"/>
      </a:spcAft>
      <a:defRPr sz="1200" kern="1200">
        <a:solidFill>
          <a:schemeClr val="tx1"/>
        </a:solidFill>
        <a:latin typeface="Comic Sans MS" pitchFamily="6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4FC1ED29-A083-4015-94CE-392223E815E7}" type="slidenum">
              <a:rPr lang="en-US" altLang="en-US"/>
              <a:pPr eaLnBrk="1" hangingPunct="1"/>
              <a:t>4</a:t>
            </a:fld>
            <a:endParaRPr lang="en-US" alt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813739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9A351F9F-4D84-4B01-A7F7-ACB3992B4223}" type="slidenum">
              <a:rPr lang="en-US" altLang="en-US"/>
              <a:pPr eaLnBrk="1" hangingPunct="1"/>
              <a:t>7</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754833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E3D91F3C-2709-434D-9685-43A57826FC46}" type="slidenum">
              <a:rPr lang="en-US" altLang="en-US"/>
              <a:pPr eaLnBrk="1" hangingPunct="1"/>
              <a:t>8</a:t>
            </a:fld>
            <a:endParaRPr lang="en-US" altLang="en-US"/>
          </a:p>
        </p:txBody>
      </p:sp>
    </p:spTree>
    <p:extLst>
      <p:ext uri="{BB962C8B-B14F-4D97-AF65-F5344CB8AC3E}">
        <p14:creationId xmlns:p14="http://schemas.microsoft.com/office/powerpoint/2010/main" val="898581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0B133C9E-9462-4EB6-935E-F587AA35431E}" type="slidenum">
              <a:rPr lang="en-US" altLang="en-US"/>
              <a:pPr eaLnBrk="1" hangingPunct="1"/>
              <a:t>9</a:t>
            </a:fld>
            <a:endParaRPr lang="en-US" alt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493340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EF3A69FA-1D75-413A-ABB8-C1F269247037}" type="slidenum">
              <a:rPr lang="en-US" altLang="en-US"/>
              <a:pPr eaLnBrk="1" hangingPunct="1"/>
              <a:t>10</a:t>
            </a:fld>
            <a:endParaRPr lang="en-US" altLang="en-US"/>
          </a:p>
        </p:txBody>
      </p:sp>
    </p:spTree>
    <p:extLst>
      <p:ext uri="{BB962C8B-B14F-4D97-AF65-F5344CB8AC3E}">
        <p14:creationId xmlns:p14="http://schemas.microsoft.com/office/powerpoint/2010/main" val="1671438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AE643F6F-EEF9-413E-AC9C-644D254A8939}" type="slidenum">
              <a:rPr lang="en-US" altLang="en-US"/>
              <a:pPr eaLnBrk="1" hangingPunct="1"/>
              <a:t>12</a:t>
            </a:fld>
            <a:endParaRPr lang="en-US" altLang="en-US"/>
          </a:p>
        </p:txBody>
      </p:sp>
    </p:spTree>
    <p:extLst>
      <p:ext uri="{BB962C8B-B14F-4D97-AF65-F5344CB8AC3E}">
        <p14:creationId xmlns:p14="http://schemas.microsoft.com/office/powerpoint/2010/main" val="2463144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622DB470-0F20-4344-ABBC-2586C305E788}" type="slidenum">
              <a:rPr lang="en-US" altLang="en-US"/>
              <a:pPr eaLnBrk="1" hangingPunct="1"/>
              <a:t>16</a:t>
            </a:fld>
            <a:endParaRPr lang="en-US" altLang="en-US"/>
          </a:p>
        </p:txBody>
      </p:sp>
    </p:spTree>
    <p:extLst>
      <p:ext uri="{BB962C8B-B14F-4D97-AF65-F5344CB8AC3E}">
        <p14:creationId xmlns:p14="http://schemas.microsoft.com/office/powerpoint/2010/main" val="4133541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EC149259-89FB-40D8-9D70-0EF1B7E61832}" type="slidenum">
              <a:rPr lang="en-US" altLang="en-US"/>
              <a:pPr eaLnBrk="1" hangingPunct="1"/>
              <a:t>17</a:t>
            </a:fld>
            <a:endParaRPr lang="en-US" altLang="en-US"/>
          </a:p>
        </p:txBody>
      </p:sp>
    </p:spTree>
    <p:extLst>
      <p:ext uri="{BB962C8B-B14F-4D97-AF65-F5344CB8AC3E}">
        <p14:creationId xmlns:p14="http://schemas.microsoft.com/office/powerpoint/2010/main" val="2025158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EC149259-89FB-40D8-9D70-0EF1B7E61832}" type="slidenum">
              <a:rPr lang="en-US" altLang="en-US"/>
              <a:pPr eaLnBrk="1" hangingPunct="1"/>
              <a:t>18</a:t>
            </a:fld>
            <a:endParaRPr lang="en-US" altLang="en-US"/>
          </a:p>
        </p:txBody>
      </p:sp>
    </p:spTree>
    <p:extLst>
      <p:ext uri="{BB962C8B-B14F-4D97-AF65-F5344CB8AC3E}">
        <p14:creationId xmlns:p14="http://schemas.microsoft.com/office/powerpoint/2010/main" val="1997620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232E5373-305D-494F-8DDE-8E4B2308EDA7}" type="slidenum">
              <a:rPr lang="en-US" altLang="en-US"/>
              <a:pPr eaLnBrk="1" hangingPunct="1"/>
              <a:t>19</a:t>
            </a:fld>
            <a:endParaRPr lang="en-US" altLang="en-US"/>
          </a:p>
        </p:txBody>
      </p:sp>
    </p:spTree>
    <p:extLst>
      <p:ext uri="{BB962C8B-B14F-4D97-AF65-F5344CB8AC3E}">
        <p14:creationId xmlns:p14="http://schemas.microsoft.com/office/powerpoint/2010/main" val="3775936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45B729E9-B9D4-4561-A0EC-049F7B6B8104}" type="slidenum">
              <a:rPr lang="en-US" altLang="en-US"/>
              <a:pPr eaLnBrk="1" hangingPunct="1"/>
              <a:t>20</a:t>
            </a:fld>
            <a:endParaRPr lang="en-US" altLang="en-US"/>
          </a:p>
        </p:txBody>
      </p:sp>
    </p:spTree>
    <p:extLst>
      <p:ext uri="{BB962C8B-B14F-4D97-AF65-F5344CB8AC3E}">
        <p14:creationId xmlns:p14="http://schemas.microsoft.com/office/powerpoint/2010/main" val="752333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511215-436F-4B49-AA28-A0EBA340D3CA}" type="slidenum">
              <a:rPr lang="en-US" altLang="en-US"/>
              <a:pPr/>
              <a:t>22</a:t>
            </a:fld>
            <a:endParaRPr lang="en-US" altLang="en-US" dirty="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4189285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1EBC4E-7430-49C8-904F-38417B6B8846}" type="slidenum">
              <a:rPr lang="en-US" altLang="en-US"/>
              <a:pPr/>
              <a:t>24</a:t>
            </a:fld>
            <a:endParaRPr lang="en-US" alt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704873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68EE27-04EC-49F3-892D-7A9C7C38E97E}" type="slidenum">
              <a:rPr lang="en-US" altLang="en-US"/>
              <a:pPr/>
              <a:t>26</a:t>
            </a:fld>
            <a:endParaRPr lang="en-US" alt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536963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2EF21B-6937-4A38-BADB-1F44680EB009}" type="slidenum">
              <a:rPr lang="en-US" altLang="en-US"/>
              <a:pPr/>
              <a:t>29</a:t>
            </a:fld>
            <a:endParaRPr lang="en-US" alt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123022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F954A6-BAFC-442E-948F-F1C3A6ED11E1}" type="slidenum">
              <a:rPr lang="en-US" altLang="en-US"/>
              <a:pPr/>
              <a:t>30</a:t>
            </a:fld>
            <a:endParaRPr lang="en-US" alt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3448228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790DE9-3DF9-4A59-9880-7B491F002836}" type="slidenum">
              <a:rPr lang="en-US" altLang="en-US"/>
              <a:pPr/>
              <a:t>32</a:t>
            </a:fld>
            <a:endParaRPr lang="en-US" altLang="en-US"/>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9503265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EBF450-FCF8-44A1-9F17-7BB5DD87198F}" type="slidenum">
              <a:rPr lang="en-US" altLang="en-US"/>
              <a:pPr/>
              <a:t>37</a:t>
            </a:fld>
            <a:endParaRPr lang="en-US" altLang="en-US"/>
          </a:p>
        </p:txBody>
      </p:sp>
      <p:sp>
        <p:nvSpPr>
          <p:cNvPr id="80898" name="Rectangle 2"/>
          <p:cNvSpPr>
            <a:spLocks noGrp="1" noRot="1" noChangeAspect="1" noChangeArrowheads="1" noTextEdit="1"/>
          </p:cNvSpPr>
          <p:nvPr>
            <p:ph type="sldImg"/>
          </p:nvPr>
        </p:nvSpPr>
        <p:spPr>
          <a:xfrm>
            <a:off x="1119188" y="673100"/>
            <a:ext cx="4584700" cy="3438525"/>
          </a:xfrm>
          <a:ln/>
        </p:spPr>
      </p:sp>
      <p:sp>
        <p:nvSpPr>
          <p:cNvPr id="80899" name="Rectangle 3"/>
          <p:cNvSpPr>
            <a:spLocks noGrp="1" noChangeArrowheads="1"/>
          </p:cNvSpPr>
          <p:nvPr>
            <p:ph type="body" idx="1"/>
          </p:nvPr>
        </p:nvSpPr>
        <p:spPr>
          <a:xfrm>
            <a:off x="909638" y="4335463"/>
            <a:ext cx="5002212" cy="4113212"/>
          </a:xfrm>
        </p:spPr>
        <p:txBody>
          <a:bodyPr/>
          <a:lstStyle/>
          <a:p>
            <a:endParaRPr lang="en-US" altLang="en-US"/>
          </a:p>
        </p:txBody>
      </p:sp>
    </p:spTree>
    <p:extLst>
      <p:ext uri="{BB962C8B-B14F-4D97-AF65-F5344CB8AC3E}">
        <p14:creationId xmlns:p14="http://schemas.microsoft.com/office/powerpoint/2010/main" val="30796369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682C6A-E774-4242-BE04-2EC03AE9C8B3}" type="slidenum">
              <a:rPr lang="en-US" altLang="en-US" smtClean="0"/>
              <a:pPr/>
              <a:t>40</a:t>
            </a:fld>
            <a:endParaRPr lang="en-US" altLang="en-US"/>
          </a:p>
        </p:txBody>
      </p:sp>
    </p:spTree>
    <p:extLst>
      <p:ext uri="{BB962C8B-B14F-4D97-AF65-F5344CB8AC3E}">
        <p14:creationId xmlns:p14="http://schemas.microsoft.com/office/powerpoint/2010/main" val="10624645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a:xfrm>
            <a:off x="304800" y="2209800"/>
            <a:ext cx="3200400" cy="1752600"/>
          </a:xfrm>
        </p:spPr>
        <p:txBody>
          <a:bodyPr/>
          <a:lstStyle>
            <a:lvl1pPr>
              <a:defRPr sz="3600"/>
            </a:lvl1pPr>
          </a:lstStyle>
          <a:p>
            <a:r>
              <a:rPr lang="en-US"/>
              <a:t>Click to edit Master title style</a:t>
            </a:r>
          </a:p>
        </p:txBody>
      </p:sp>
      <p:sp>
        <p:nvSpPr>
          <p:cNvPr id="24579" name="Rectangle 3"/>
          <p:cNvSpPr>
            <a:spLocks noGrp="1" noChangeArrowheads="1"/>
          </p:cNvSpPr>
          <p:nvPr>
            <p:ph type="subTitle" idx="1"/>
          </p:nvPr>
        </p:nvSpPr>
        <p:spPr>
          <a:xfrm>
            <a:off x="304800" y="4114800"/>
            <a:ext cx="3200400" cy="609600"/>
          </a:xfrm>
        </p:spPr>
        <p:txBody>
          <a:bodyPr/>
          <a:lstStyle>
            <a:lvl1pPr marL="0" indent="0">
              <a:buFontTx/>
              <a:buNone/>
              <a:defRPr>
                <a:solidFill>
                  <a:schemeClr val="bg2"/>
                </a:solidFill>
              </a:defRPr>
            </a:lvl1pPr>
          </a:lstStyle>
          <a:p>
            <a:r>
              <a:rPr lang="en-US"/>
              <a:t>Click to edit Master subtitle style</a:t>
            </a:r>
          </a:p>
        </p:txBody>
      </p:sp>
    </p:spTree>
    <p:extLst>
      <p:ext uri="{BB962C8B-B14F-4D97-AF65-F5344CB8AC3E}">
        <p14:creationId xmlns:p14="http://schemas.microsoft.com/office/powerpoint/2010/main" val="4244379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19437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832734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905000"/>
            <a:ext cx="22098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505200" y="1905000"/>
            <a:ext cx="22098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28670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56001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04219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8298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23295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02942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05052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24500" y="914400"/>
            <a:ext cx="14859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914400"/>
            <a:ext cx="43053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213444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6553200" cy="1447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905000"/>
            <a:ext cx="32004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3581400" y="1905000"/>
            <a:ext cx="3200400" cy="213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581400" y="4191000"/>
            <a:ext cx="3200400" cy="213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a:xfrm>
            <a:off x="0" y="6629400"/>
            <a:ext cx="4648200" cy="2286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1"/>
          </p:nvPr>
        </p:nvSpPr>
        <p:spPr>
          <a:xfrm>
            <a:off x="4876800" y="6629400"/>
            <a:ext cx="1905000" cy="228600"/>
          </a:xfrm>
          <a:prstGeom prst="rect">
            <a:avLst/>
          </a:prstGeom>
        </p:spPr>
        <p:txBody>
          <a:bodyPr/>
          <a:lstStyle>
            <a:lvl1pPr>
              <a:defRPr/>
            </a:lvl1pPr>
          </a:lstStyle>
          <a:p>
            <a:fld id="{087A0927-B50C-4E26-B7F5-0ADF17FF732A}" type="slidenum">
              <a:rPr lang="en-US" altLang="en-US"/>
              <a:pPr/>
              <a:t>‹#›</a:t>
            </a:fld>
            <a:endParaRPr lang="en-US" altLang="en-US"/>
          </a:p>
        </p:txBody>
      </p:sp>
    </p:spTree>
    <p:extLst>
      <p:ext uri="{BB962C8B-B14F-4D97-AF65-F5344CB8AC3E}">
        <p14:creationId xmlns:p14="http://schemas.microsoft.com/office/powerpoint/2010/main" val="2587211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914400"/>
            <a:ext cx="5943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Your Topic Goes Here</a:t>
            </a:r>
          </a:p>
        </p:txBody>
      </p:sp>
      <p:sp>
        <p:nvSpPr>
          <p:cNvPr id="1027" name="Rectangle 3"/>
          <p:cNvSpPr>
            <a:spLocks noGrp="1" noChangeArrowheads="1"/>
          </p:cNvSpPr>
          <p:nvPr>
            <p:ph type="body" idx="1"/>
          </p:nvPr>
        </p:nvSpPr>
        <p:spPr bwMode="auto">
          <a:xfrm>
            <a:off x="1143000" y="1905000"/>
            <a:ext cx="4572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Your Subtopics Go Here</a:t>
            </a:r>
          </a:p>
        </p:txBody>
      </p:sp>
    </p:spTree>
  </p:cSld>
  <p:clrMap bg1="lt1" tx1="dk1" bg2="lt2" tx2="dk2" accent1="accent1" accent2="accent2" accent3="accent3" accent4="accent4" accent5="accent5" accent6="accent6" hlink="hlink" folHlink="folHlink"/>
  <p:sldLayoutIdLst>
    <p:sldLayoutId id="2147483686"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7" r:id="rId12"/>
  </p:sldLayoutIdLst>
  <p:txStyles>
    <p:titleStyle>
      <a:lvl1pPr algn="l" rtl="0" eaLnBrk="0" fontAlgn="base" hangingPunct="0">
        <a:spcBef>
          <a:spcPct val="0"/>
        </a:spcBef>
        <a:spcAft>
          <a:spcPct val="0"/>
        </a:spcAft>
        <a:defRPr sz="3200">
          <a:solidFill>
            <a:srgbClr val="FFCC00"/>
          </a:solidFill>
          <a:latin typeface="+mj-lt"/>
          <a:ea typeface="+mj-ea"/>
          <a:cs typeface="+mj-cs"/>
        </a:defRPr>
      </a:lvl1pPr>
      <a:lvl2pPr algn="l" rtl="0" eaLnBrk="0" fontAlgn="base" hangingPunct="0">
        <a:spcBef>
          <a:spcPct val="0"/>
        </a:spcBef>
        <a:spcAft>
          <a:spcPct val="0"/>
        </a:spcAft>
        <a:defRPr sz="3200">
          <a:solidFill>
            <a:srgbClr val="FFCC00"/>
          </a:solidFill>
          <a:latin typeface="Comic Sans MS" pitchFamily="66" charset="0"/>
        </a:defRPr>
      </a:lvl2pPr>
      <a:lvl3pPr algn="l" rtl="0" eaLnBrk="0" fontAlgn="base" hangingPunct="0">
        <a:spcBef>
          <a:spcPct val="0"/>
        </a:spcBef>
        <a:spcAft>
          <a:spcPct val="0"/>
        </a:spcAft>
        <a:defRPr sz="3200">
          <a:solidFill>
            <a:srgbClr val="FFCC00"/>
          </a:solidFill>
          <a:latin typeface="Comic Sans MS" pitchFamily="66" charset="0"/>
        </a:defRPr>
      </a:lvl3pPr>
      <a:lvl4pPr algn="l" rtl="0" eaLnBrk="0" fontAlgn="base" hangingPunct="0">
        <a:spcBef>
          <a:spcPct val="0"/>
        </a:spcBef>
        <a:spcAft>
          <a:spcPct val="0"/>
        </a:spcAft>
        <a:defRPr sz="3200">
          <a:solidFill>
            <a:srgbClr val="FFCC00"/>
          </a:solidFill>
          <a:latin typeface="Comic Sans MS" pitchFamily="66" charset="0"/>
        </a:defRPr>
      </a:lvl4pPr>
      <a:lvl5pPr algn="l" rtl="0" eaLnBrk="0" fontAlgn="base" hangingPunct="0">
        <a:spcBef>
          <a:spcPct val="0"/>
        </a:spcBef>
        <a:spcAft>
          <a:spcPct val="0"/>
        </a:spcAft>
        <a:defRPr sz="3200">
          <a:solidFill>
            <a:srgbClr val="FFCC00"/>
          </a:solidFill>
          <a:latin typeface="Comic Sans MS" pitchFamily="66" charset="0"/>
        </a:defRPr>
      </a:lvl5pPr>
      <a:lvl6pPr marL="457200" algn="l" rtl="0" fontAlgn="base">
        <a:spcBef>
          <a:spcPct val="0"/>
        </a:spcBef>
        <a:spcAft>
          <a:spcPct val="0"/>
        </a:spcAft>
        <a:defRPr sz="3200">
          <a:solidFill>
            <a:srgbClr val="FFCC00"/>
          </a:solidFill>
          <a:latin typeface="Comic Sans MS" pitchFamily="66" charset="0"/>
        </a:defRPr>
      </a:lvl6pPr>
      <a:lvl7pPr marL="914400" algn="l" rtl="0" fontAlgn="base">
        <a:spcBef>
          <a:spcPct val="0"/>
        </a:spcBef>
        <a:spcAft>
          <a:spcPct val="0"/>
        </a:spcAft>
        <a:defRPr sz="3200">
          <a:solidFill>
            <a:srgbClr val="FFCC00"/>
          </a:solidFill>
          <a:latin typeface="Comic Sans MS" pitchFamily="66" charset="0"/>
        </a:defRPr>
      </a:lvl7pPr>
      <a:lvl8pPr marL="1371600" algn="l" rtl="0" fontAlgn="base">
        <a:spcBef>
          <a:spcPct val="0"/>
        </a:spcBef>
        <a:spcAft>
          <a:spcPct val="0"/>
        </a:spcAft>
        <a:defRPr sz="3200">
          <a:solidFill>
            <a:srgbClr val="FFCC00"/>
          </a:solidFill>
          <a:latin typeface="Comic Sans MS" pitchFamily="66" charset="0"/>
        </a:defRPr>
      </a:lvl8pPr>
      <a:lvl9pPr marL="1828800" algn="l" rtl="0" fontAlgn="base">
        <a:spcBef>
          <a:spcPct val="0"/>
        </a:spcBef>
        <a:spcAft>
          <a:spcPct val="0"/>
        </a:spcAft>
        <a:defRPr sz="3200">
          <a:solidFill>
            <a:srgbClr val="FFCC00"/>
          </a:solidFill>
          <a:latin typeface="Comic Sans MS" pitchFamily="66" charset="0"/>
        </a:defRPr>
      </a:lvl9pPr>
    </p:titleStyle>
    <p:bodyStyle>
      <a:lvl1pPr marL="342900" indent="-342900" algn="l" rtl="0" eaLnBrk="0" fontAlgn="base" hangingPunct="0">
        <a:spcBef>
          <a:spcPct val="20000"/>
        </a:spcBef>
        <a:spcAft>
          <a:spcPct val="0"/>
        </a:spcAft>
        <a:buChar char="•"/>
        <a:defRPr sz="20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j-lt"/>
        </a:defRPr>
      </a:lvl2pPr>
      <a:lvl3pPr marL="1143000" indent="-228600" algn="l" rtl="0" eaLnBrk="0" fontAlgn="base" hangingPunct="0">
        <a:spcBef>
          <a:spcPct val="20000"/>
        </a:spcBef>
        <a:spcAft>
          <a:spcPct val="0"/>
        </a:spcAft>
        <a:buChar char="•"/>
        <a:defRPr sz="2400">
          <a:solidFill>
            <a:schemeClr val="tx1"/>
          </a:solidFill>
          <a:latin typeface="+mj-lt"/>
        </a:defRPr>
      </a:lvl3pPr>
      <a:lvl4pPr marL="1600200" indent="-228600" algn="l" rtl="0" eaLnBrk="0" fontAlgn="base" hangingPunct="0">
        <a:spcBef>
          <a:spcPct val="20000"/>
        </a:spcBef>
        <a:spcAft>
          <a:spcPct val="0"/>
        </a:spcAft>
        <a:buChar char="–"/>
        <a:defRPr sz="2000">
          <a:solidFill>
            <a:schemeClr val="tx1"/>
          </a:solidFill>
          <a:latin typeface="+mj-lt"/>
        </a:defRPr>
      </a:lvl4pPr>
      <a:lvl5pPr marL="2057400" indent="-228600" algn="l" rtl="0" eaLnBrk="0" fontAlgn="base" hangingPunct="0">
        <a:spcBef>
          <a:spcPct val="20000"/>
        </a:spcBef>
        <a:spcAft>
          <a:spcPct val="0"/>
        </a:spcAft>
        <a:buChar char="»"/>
        <a:defRPr sz="2000">
          <a:solidFill>
            <a:schemeClr val="tx1"/>
          </a:solidFill>
          <a:latin typeface="+mj-lt"/>
        </a:defRPr>
      </a:lvl5pPr>
      <a:lvl6pPr marL="2514600" indent="-228600" algn="l" rtl="0" fontAlgn="base">
        <a:spcBef>
          <a:spcPct val="20000"/>
        </a:spcBef>
        <a:spcAft>
          <a:spcPct val="0"/>
        </a:spcAft>
        <a:buChar char="»"/>
        <a:defRPr sz="2000">
          <a:solidFill>
            <a:schemeClr val="tx1"/>
          </a:solidFill>
          <a:latin typeface="+mj-lt"/>
        </a:defRPr>
      </a:lvl6pPr>
      <a:lvl7pPr marL="2971800" indent="-228600" algn="l" rtl="0" fontAlgn="base">
        <a:spcBef>
          <a:spcPct val="20000"/>
        </a:spcBef>
        <a:spcAft>
          <a:spcPct val="0"/>
        </a:spcAft>
        <a:buChar char="»"/>
        <a:defRPr sz="2000">
          <a:solidFill>
            <a:schemeClr val="tx1"/>
          </a:solidFill>
          <a:latin typeface="+mj-lt"/>
        </a:defRPr>
      </a:lvl7pPr>
      <a:lvl8pPr marL="3429000" indent="-228600" algn="l" rtl="0" fontAlgn="base">
        <a:spcBef>
          <a:spcPct val="20000"/>
        </a:spcBef>
        <a:spcAft>
          <a:spcPct val="0"/>
        </a:spcAft>
        <a:buChar char="»"/>
        <a:defRPr sz="2000">
          <a:solidFill>
            <a:schemeClr val="tx1"/>
          </a:solidFill>
          <a:latin typeface="+mj-lt"/>
        </a:defRPr>
      </a:lvl8pPr>
      <a:lvl9pPr marL="3886200" indent="-228600" algn="l" rtl="0" fontAlgn="base">
        <a:spcBef>
          <a:spcPct val="20000"/>
        </a:spcBef>
        <a:spcAft>
          <a:spcPct val="0"/>
        </a:spcAft>
        <a:buChar char="»"/>
        <a:defRPr sz="2000">
          <a:solidFill>
            <a:schemeClr val="tx1"/>
          </a:solidFill>
          <a:latin typeface="+mj-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channel.nationalgeographic.com/channel/videos/transgenic-animal-creation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highered.mcgraw-hill.com/sites/0072556781/student_view0/chapter14/animation_quiz_6.html"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www.youtube.com/watch?v=8Dd7M9PGhgQ"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14400"/>
            <a:ext cx="6705600" cy="838200"/>
          </a:xfrm>
        </p:spPr>
        <p:txBody>
          <a:bodyPr/>
          <a:lstStyle/>
          <a:p>
            <a:r>
              <a:rPr lang="en-US" sz="4000" b="1" dirty="0">
                <a:solidFill>
                  <a:srgbClr val="FFFF00"/>
                </a:solidFill>
              </a:rPr>
              <a:t>SAT VOCABULARY TWO</a:t>
            </a:r>
            <a:endParaRPr lang="en-US" sz="4000" dirty="0"/>
          </a:p>
        </p:txBody>
      </p:sp>
      <p:sp>
        <p:nvSpPr>
          <p:cNvPr id="3" name="Content Placeholder 2"/>
          <p:cNvSpPr>
            <a:spLocks noGrp="1"/>
          </p:cNvSpPr>
          <p:nvPr>
            <p:ph idx="1"/>
          </p:nvPr>
        </p:nvSpPr>
        <p:spPr>
          <a:xfrm>
            <a:off x="1143000" y="1905000"/>
            <a:ext cx="6400800" cy="4419600"/>
          </a:xfrm>
        </p:spPr>
        <p:txBody>
          <a:bodyPr/>
          <a:lstStyle/>
          <a:p>
            <a:r>
              <a:rPr lang="en-US" sz="2400" dirty="0"/>
              <a:t>So now we are going to study how DNA can mutate and cause genes to change.  People who are deaf cannot hear and their deafness can be genetic.  If someone is deaf, no sounds are </a:t>
            </a:r>
            <a:r>
              <a:rPr lang="en-US" sz="2400" dirty="0" smtClean="0"/>
              <a:t>________.  </a:t>
            </a:r>
            <a:r>
              <a:rPr lang="en-US" sz="2400" dirty="0"/>
              <a:t>They may feel a sound wave </a:t>
            </a:r>
            <a:r>
              <a:rPr lang="en-US" sz="2400" dirty="0" smtClean="0"/>
              <a:t>________________ </a:t>
            </a:r>
            <a:r>
              <a:rPr lang="en-US" sz="2400" dirty="0"/>
              <a:t>but the wave does not translate into a sound.  The wave can cause the ear drum to </a:t>
            </a:r>
            <a:r>
              <a:rPr lang="en-US" sz="2400" dirty="0" smtClean="0"/>
              <a:t>____________ </a:t>
            </a:r>
            <a:r>
              <a:rPr lang="en-US" sz="2400" dirty="0"/>
              <a:t>but the vibration is not transmitted into the middle ear.  They cannot hear the harmony of singing or the </a:t>
            </a:r>
            <a:r>
              <a:rPr lang="en-US" sz="2400" dirty="0" smtClean="0"/>
              <a:t>____________ </a:t>
            </a:r>
            <a:r>
              <a:rPr lang="en-US" sz="2400" dirty="0"/>
              <a:t>of car horns blaring rush hour traffic.</a:t>
            </a:r>
          </a:p>
          <a:p>
            <a:endParaRPr lang="en-US" dirty="0"/>
          </a:p>
        </p:txBody>
      </p:sp>
    </p:spTree>
    <p:extLst>
      <p:ext uri="{BB962C8B-B14F-4D97-AF65-F5344CB8AC3E}">
        <p14:creationId xmlns:p14="http://schemas.microsoft.com/office/powerpoint/2010/main" val="16040773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14400"/>
            <a:ext cx="6934200" cy="838200"/>
          </a:xfrm>
        </p:spPr>
        <p:txBody>
          <a:bodyPr/>
          <a:lstStyle/>
          <a:p>
            <a:r>
              <a:rPr lang="en-US" sz="4000" b="1" dirty="0" smtClean="0">
                <a:solidFill>
                  <a:srgbClr val="FFFF00"/>
                </a:solidFill>
              </a:rPr>
              <a:t>SAT VOCABULARY TWO</a:t>
            </a:r>
            <a:endParaRPr lang="en-US" sz="4000" b="1" dirty="0">
              <a:solidFill>
                <a:srgbClr val="FFFF00"/>
              </a:solidFill>
            </a:endParaRPr>
          </a:p>
        </p:txBody>
      </p:sp>
      <p:sp>
        <p:nvSpPr>
          <p:cNvPr id="3" name="Content Placeholder 2"/>
          <p:cNvSpPr>
            <a:spLocks noGrp="1"/>
          </p:cNvSpPr>
          <p:nvPr>
            <p:ph idx="1"/>
          </p:nvPr>
        </p:nvSpPr>
        <p:spPr>
          <a:xfrm>
            <a:off x="1143000" y="1905000"/>
            <a:ext cx="4953000" cy="4419600"/>
          </a:xfrm>
        </p:spPr>
        <p:txBody>
          <a:bodyPr/>
          <a:lstStyle/>
          <a:p>
            <a:pPr lvl="0"/>
            <a:r>
              <a:rPr lang="en-US" sz="2800" dirty="0"/>
              <a:t>Audible (</a:t>
            </a:r>
            <a:r>
              <a:rPr lang="en-US" sz="2800" dirty="0" smtClean="0"/>
              <a:t>adj.) </a:t>
            </a:r>
            <a:r>
              <a:rPr lang="en-US" sz="2800" dirty="0"/>
              <a:t>able to be heard</a:t>
            </a:r>
          </a:p>
          <a:p>
            <a:pPr lvl="0"/>
            <a:r>
              <a:rPr lang="en-US" sz="2800" dirty="0"/>
              <a:t>Oscillate </a:t>
            </a:r>
            <a:r>
              <a:rPr lang="en-US" sz="2800" dirty="0" smtClean="0"/>
              <a:t>(v.) </a:t>
            </a:r>
            <a:r>
              <a:rPr lang="en-US" sz="2800" dirty="0"/>
              <a:t>to sway from one side to another</a:t>
            </a:r>
          </a:p>
          <a:p>
            <a:pPr lvl="0"/>
            <a:r>
              <a:rPr lang="en-US" sz="2800" dirty="0"/>
              <a:t>Dissonance (</a:t>
            </a:r>
            <a:r>
              <a:rPr lang="en-US" sz="2800" dirty="0" smtClean="0"/>
              <a:t>n.) </a:t>
            </a:r>
            <a:r>
              <a:rPr lang="en-US" sz="2800" dirty="0"/>
              <a:t>lack or harmony or consistency</a:t>
            </a:r>
          </a:p>
          <a:p>
            <a:pPr lvl="0"/>
            <a:r>
              <a:rPr lang="en-US" sz="2800" dirty="0"/>
              <a:t>Undulate (</a:t>
            </a:r>
            <a:r>
              <a:rPr lang="en-US" sz="2800" dirty="0" smtClean="0"/>
              <a:t>v.) </a:t>
            </a:r>
            <a:r>
              <a:rPr lang="en-US" sz="2800" dirty="0"/>
              <a:t>to move in waves</a:t>
            </a:r>
          </a:p>
          <a:p>
            <a:pPr marL="0" indent="0">
              <a:buNone/>
            </a:pPr>
            <a:endParaRPr lang="en-US" dirty="0"/>
          </a:p>
        </p:txBody>
      </p:sp>
    </p:spTree>
    <p:extLst>
      <p:ext uri="{BB962C8B-B14F-4D97-AF65-F5344CB8AC3E}">
        <p14:creationId xmlns:p14="http://schemas.microsoft.com/office/powerpoint/2010/main" val="25487351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DO NOW</a:t>
            </a:r>
            <a:endParaRPr lang="en-US" sz="4800" b="1" dirty="0"/>
          </a:p>
        </p:txBody>
      </p:sp>
      <p:sp>
        <p:nvSpPr>
          <p:cNvPr id="3" name="Content Placeholder 2"/>
          <p:cNvSpPr>
            <a:spLocks noGrp="1"/>
          </p:cNvSpPr>
          <p:nvPr>
            <p:ph idx="1"/>
          </p:nvPr>
        </p:nvSpPr>
        <p:spPr/>
        <p:txBody>
          <a:bodyPr/>
          <a:lstStyle/>
          <a:p>
            <a:r>
              <a:rPr lang="en-US" sz="2800" dirty="0" smtClean="0"/>
              <a:t>Get out notes, worksheet, and review outline</a:t>
            </a:r>
            <a:r>
              <a:rPr lang="en-US" sz="2800" dirty="0" smtClean="0"/>
              <a:t>.</a:t>
            </a:r>
          </a:p>
          <a:p>
            <a:pPr lvl="0"/>
            <a:r>
              <a:rPr lang="en-US" sz="2800" dirty="0">
                <a:latin typeface="Comic Sans MS" panose="030F0702030302020204" pitchFamily="66" charset="0"/>
              </a:rPr>
              <a:t>VIDEO: </a:t>
            </a:r>
            <a:r>
              <a:rPr lang="en-US" sz="2800" u="sng" dirty="0">
                <a:ln>
                  <a:solidFill>
                    <a:schemeClr val="tx1"/>
                  </a:solidFill>
                </a:ln>
                <a:solidFill>
                  <a:schemeClr val="accent1"/>
                </a:solidFill>
                <a:latin typeface="Comic Sans MS" panose="030F0702030302020204" pitchFamily="66" charset="0"/>
                <a:hlinkClick r:id="rId2"/>
              </a:rPr>
              <a:t>Transgenic Animal Creations</a:t>
            </a:r>
            <a:endParaRPr lang="en-US" sz="2800" dirty="0">
              <a:ln>
                <a:solidFill>
                  <a:schemeClr val="tx1"/>
                </a:solidFill>
              </a:ln>
              <a:solidFill>
                <a:schemeClr val="accent1"/>
              </a:solidFill>
              <a:latin typeface="Comic Sans MS" panose="030F0702030302020204" pitchFamily="66" charset="0"/>
            </a:endParaRPr>
          </a:p>
          <a:p>
            <a:endParaRPr lang="en-US" sz="2800" dirty="0"/>
          </a:p>
        </p:txBody>
      </p:sp>
    </p:spTree>
    <p:extLst>
      <p:ext uri="{BB962C8B-B14F-4D97-AF65-F5344CB8AC3E}">
        <p14:creationId xmlns:p14="http://schemas.microsoft.com/office/powerpoint/2010/main" val="312553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52400" y="28662"/>
            <a:ext cx="2514600" cy="6829338"/>
          </a:xfrm>
        </p:spPr>
        <p:txBody>
          <a:bodyPr vert="vert270"/>
          <a:lstStyle/>
          <a:p>
            <a:pPr eaLnBrk="1" hangingPunct="1">
              <a:defRPr/>
            </a:pPr>
            <a:r>
              <a:rPr lang="en-US" sz="5400" b="1" dirty="0" smtClean="0">
                <a:solidFill>
                  <a:schemeClr val="accent6">
                    <a:lumMod val="75000"/>
                  </a:schemeClr>
                </a:solidFill>
                <a:effectLst>
                  <a:outerShdw blurRad="38100" dist="38100" dir="2700000" algn="tl">
                    <a:srgbClr val="C0C0C0"/>
                  </a:outerShdw>
                </a:effectLst>
              </a:rPr>
              <a:t>MUTATIONS and DNA TECHNOLOGY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09600"/>
            <a:ext cx="5943600" cy="838200"/>
          </a:xfrm>
        </p:spPr>
        <p:txBody>
          <a:bodyPr/>
          <a:lstStyle/>
          <a:p>
            <a:r>
              <a:rPr lang="en-US" sz="4400" b="1" dirty="0" smtClean="0"/>
              <a:t>MUTATIONS</a:t>
            </a:r>
            <a:endParaRPr lang="en-US" sz="4400" b="1" dirty="0"/>
          </a:p>
        </p:txBody>
      </p:sp>
      <p:sp>
        <p:nvSpPr>
          <p:cNvPr id="3" name="Content Placeholder 2"/>
          <p:cNvSpPr>
            <a:spLocks noGrp="1"/>
          </p:cNvSpPr>
          <p:nvPr>
            <p:ph idx="1"/>
          </p:nvPr>
        </p:nvSpPr>
        <p:spPr/>
        <p:txBody>
          <a:bodyPr/>
          <a:lstStyle/>
          <a:p>
            <a:pPr lvl="0"/>
            <a:r>
              <a:rPr lang="en-US" sz="2800" dirty="0" smtClean="0">
                <a:latin typeface="+mj-lt"/>
              </a:rPr>
              <a:t>Definition</a:t>
            </a:r>
            <a:endParaRPr lang="en-US" sz="2800" dirty="0">
              <a:latin typeface="+mj-lt"/>
            </a:endParaRPr>
          </a:p>
          <a:p>
            <a:pPr lvl="0"/>
            <a:r>
              <a:rPr lang="en-US" sz="2800" dirty="0">
                <a:latin typeface="+mj-lt"/>
              </a:rPr>
              <a:t>Where they occur</a:t>
            </a:r>
          </a:p>
          <a:p>
            <a:pPr lvl="1"/>
            <a:r>
              <a:rPr lang="en-US" dirty="0" smtClean="0">
                <a:solidFill>
                  <a:schemeClr val="bg1"/>
                </a:solidFill>
              </a:rPr>
              <a:t>Somatic, Gamete</a:t>
            </a:r>
            <a:endParaRPr lang="en-US" dirty="0">
              <a:solidFill>
                <a:schemeClr val="bg1"/>
              </a:solidFill>
            </a:endParaRPr>
          </a:p>
          <a:p>
            <a:pPr lvl="0"/>
            <a:r>
              <a:rPr lang="en-US" sz="2800" dirty="0">
                <a:latin typeface="+mj-lt"/>
              </a:rPr>
              <a:t>Causes</a:t>
            </a:r>
          </a:p>
          <a:p>
            <a:pPr lvl="1"/>
            <a:r>
              <a:rPr lang="en-US" dirty="0">
                <a:solidFill>
                  <a:schemeClr val="bg1"/>
                </a:solidFill>
              </a:rPr>
              <a:t>Spontaneous</a:t>
            </a:r>
          </a:p>
          <a:p>
            <a:pPr lvl="1"/>
            <a:r>
              <a:rPr lang="en-US" dirty="0">
                <a:solidFill>
                  <a:schemeClr val="bg1"/>
                </a:solidFill>
              </a:rPr>
              <a:t>Mutagenic agents</a:t>
            </a:r>
          </a:p>
          <a:p>
            <a:r>
              <a:rPr lang="en-US" sz="2800" dirty="0">
                <a:latin typeface="+mj-lt"/>
              </a:rPr>
              <a:t>Helpful or Harmful</a:t>
            </a:r>
          </a:p>
        </p:txBody>
      </p:sp>
    </p:spTree>
    <p:extLst>
      <p:ext uri="{BB962C8B-B14F-4D97-AF65-F5344CB8AC3E}">
        <p14:creationId xmlns:p14="http://schemas.microsoft.com/office/powerpoint/2010/main" val="2072485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858000" cy="838200"/>
          </a:xfrm>
        </p:spPr>
        <p:txBody>
          <a:bodyPr/>
          <a:lstStyle/>
          <a:p>
            <a:r>
              <a:rPr lang="en-US" sz="4000" b="1" dirty="0" smtClean="0"/>
              <a:t>TYPES OF MUTATIONS</a:t>
            </a:r>
            <a:endParaRPr lang="en-US" sz="4000" b="1" dirty="0"/>
          </a:p>
        </p:txBody>
      </p:sp>
      <p:sp>
        <p:nvSpPr>
          <p:cNvPr id="3" name="Content Placeholder 2"/>
          <p:cNvSpPr>
            <a:spLocks noGrp="1"/>
          </p:cNvSpPr>
          <p:nvPr>
            <p:ph idx="1"/>
          </p:nvPr>
        </p:nvSpPr>
        <p:spPr>
          <a:xfrm>
            <a:off x="457200" y="1143000"/>
            <a:ext cx="5715000" cy="4419600"/>
          </a:xfrm>
        </p:spPr>
        <p:txBody>
          <a:bodyPr/>
          <a:lstStyle/>
          <a:p>
            <a:pPr lvl="0"/>
            <a:r>
              <a:rPr lang="en-US" sz="2800" dirty="0">
                <a:latin typeface="+mj-lt"/>
              </a:rPr>
              <a:t>Chromosomal Mutations</a:t>
            </a:r>
          </a:p>
          <a:p>
            <a:pPr lvl="1"/>
            <a:r>
              <a:rPr lang="en-US" dirty="0">
                <a:solidFill>
                  <a:schemeClr val="bg1"/>
                </a:solidFill>
              </a:rPr>
              <a:t>Definition</a:t>
            </a:r>
          </a:p>
          <a:p>
            <a:pPr lvl="1"/>
            <a:r>
              <a:rPr lang="en-US" dirty="0">
                <a:solidFill>
                  <a:schemeClr val="bg1"/>
                </a:solidFill>
              </a:rPr>
              <a:t>Effects</a:t>
            </a:r>
          </a:p>
          <a:p>
            <a:pPr lvl="1"/>
            <a:r>
              <a:rPr lang="en-US" dirty="0">
                <a:solidFill>
                  <a:schemeClr val="bg1"/>
                </a:solidFill>
              </a:rPr>
              <a:t>Types</a:t>
            </a:r>
          </a:p>
          <a:p>
            <a:pPr lvl="2"/>
            <a:r>
              <a:rPr lang="en-US" sz="2800" dirty="0" smtClean="0">
                <a:solidFill>
                  <a:schemeClr val="bg1"/>
                </a:solidFill>
              </a:rPr>
              <a:t>Deletion, Duplication,</a:t>
            </a:r>
            <a:r>
              <a:rPr lang="en-US" sz="2800" dirty="0">
                <a:solidFill>
                  <a:schemeClr val="bg1"/>
                </a:solidFill>
              </a:rPr>
              <a:t> </a:t>
            </a:r>
            <a:r>
              <a:rPr lang="en-US" sz="2800" dirty="0" smtClean="0">
                <a:solidFill>
                  <a:schemeClr val="bg1"/>
                </a:solidFill>
              </a:rPr>
              <a:t>Inversion, Translocation, </a:t>
            </a:r>
            <a:endParaRPr lang="en-US" sz="2800" dirty="0">
              <a:solidFill>
                <a:schemeClr val="bg1"/>
              </a:solidFill>
            </a:endParaRPr>
          </a:p>
        </p:txBody>
      </p:sp>
      <p:pic>
        <p:nvPicPr>
          <p:cNvPr id="4" name="Picture 2" descr="Chromosome mutations animation"/>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69783" y="4343400"/>
            <a:ext cx="8161338"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1897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533400"/>
            <a:ext cx="5943600" cy="838200"/>
          </a:xfrm>
        </p:spPr>
        <p:txBody>
          <a:bodyPr/>
          <a:lstStyle/>
          <a:p>
            <a:pPr algn="ctr" eaLnBrk="1" hangingPunct="1"/>
            <a:r>
              <a:rPr lang="en-US" altLang="en-US" sz="5400" b="1" dirty="0" smtClean="0">
                <a:solidFill>
                  <a:srgbClr val="FFC000"/>
                </a:solidFill>
              </a:rPr>
              <a:t>DELETION</a:t>
            </a:r>
          </a:p>
        </p:txBody>
      </p:sp>
      <p:sp>
        <p:nvSpPr>
          <p:cNvPr id="39939" name="Rectangle 3"/>
          <p:cNvSpPr>
            <a:spLocks noGrp="1" noChangeArrowheads="1"/>
          </p:cNvSpPr>
          <p:nvPr>
            <p:ph type="body" idx="1"/>
          </p:nvPr>
        </p:nvSpPr>
        <p:spPr>
          <a:xfrm>
            <a:off x="457200" y="1371600"/>
            <a:ext cx="5410200" cy="2362200"/>
          </a:xfrm>
        </p:spPr>
        <p:txBody>
          <a:bodyPr/>
          <a:lstStyle/>
          <a:p>
            <a:pPr eaLnBrk="1" hangingPunct="1"/>
            <a:r>
              <a:rPr lang="en-US" altLang="en-US" sz="3600" dirty="0" smtClean="0">
                <a:latin typeface="Comic Sans MS" panose="030F0702030302020204" pitchFamily="66" charset="0"/>
              </a:rPr>
              <a:t>Due to breakage.</a:t>
            </a:r>
          </a:p>
          <a:p>
            <a:pPr eaLnBrk="1" hangingPunct="1"/>
            <a:r>
              <a:rPr lang="en-US" altLang="en-US" sz="3600" b="1" dirty="0" smtClean="0">
                <a:solidFill>
                  <a:srgbClr val="FF0000"/>
                </a:solidFill>
                <a:effectLst>
                  <a:outerShdw blurRad="38100" dist="38100" dir="2700000" algn="tl">
                    <a:srgbClr val="000000">
                      <a:alpha val="43137"/>
                    </a:srgbClr>
                  </a:outerShdw>
                </a:effectLst>
                <a:latin typeface="Comic Sans MS" panose="030F0702030302020204" pitchFamily="66" charset="0"/>
              </a:rPr>
              <a:t>Loss of </a:t>
            </a:r>
            <a:r>
              <a:rPr lang="en-US" altLang="en-US" sz="3600" dirty="0" smtClean="0">
                <a:latin typeface="Comic Sans MS" panose="030F0702030302020204" pitchFamily="66" charset="0"/>
              </a:rPr>
              <a:t>a segment.</a:t>
            </a:r>
            <a:endParaRPr lang="en-US" altLang="en-US" sz="3600" b="1" dirty="0" smtClean="0">
              <a:solidFill>
                <a:srgbClr val="CC3300"/>
              </a:solidFill>
              <a:latin typeface="Comic Sans MS" panose="030F0702030302020204" pitchFamily="66" charset="0"/>
            </a:endParaRPr>
          </a:p>
        </p:txBody>
      </p:sp>
      <p:pic>
        <p:nvPicPr>
          <p:cNvPr id="39941" name="Picture 5" descr="chromosomaldeletion"/>
          <p:cNvPicPr>
            <a:picLocks noChangeAspect="1" noChangeArrowheads="1"/>
          </p:cNvPicPr>
          <p:nvPr/>
        </p:nvPicPr>
        <p:blipFill>
          <a:blip r:embed="rId3">
            <a:extLst>
              <a:ext uri="{28A0092B-C50C-407E-A947-70E740481C1C}">
                <a14:useLocalDpi xmlns:a14="http://schemas.microsoft.com/office/drawing/2010/main" val="0"/>
              </a:ext>
            </a:extLst>
          </a:blip>
          <a:srcRect b="8359"/>
          <a:stretch>
            <a:fillRect/>
          </a:stretch>
        </p:blipFill>
        <p:spPr bwMode="auto">
          <a:xfrm>
            <a:off x="609600" y="3101181"/>
            <a:ext cx="5105400" cy="29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3481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box(in)">
                                      <p:cBhvr>
                                        <p:cTn id="7" dur="500"/>
                                        <p:tgtEl>
                                          <p:spTgt spid="39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box(in)">
                                      <p:cBhvr>
                                        <p:cTn id="12" dur="500"/>
                                        <p:tgtEl>
                                          <p:spTgt spid="399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5" presetClass="entr" presetSubtype="0" fill="hold" nodeType="clickEffect">
                                  <p:stCondLst>
                                    <p:cond delay="0"/>
                                  </p:stCondLst>
                                  <p:childTnLst>
                                    <p:set>
                                      <p:cBhvr>
                                        <p:cTn id="16" dur="1" fill="hold">
                                          <p:stCondLst>
                                            <p:cond delay="0"/>
                                          </p:stCondLst>
                                        </p:cTn>
                                        <p:tgtEl>
                                          <p:spTgt spid="39941"/>
                                        </p:tgtEl>
                                        <p:attrNameLst>
                                          <p:attrName>style.visibility</p:attrName>
                                        </p:attrNameLst>
                                      </p:cBhvr>
                                      <p:to>
                                        <p:strVal val="visible"/>
                                      </p:to>
                                    </p:set>
                                    <p:anim calcmode="lin" valueType="num">
                                      <p:cBhvr>
                                        <p:cTn id="17" dur="500" decel="50000" fill="hold">
                                          <p:stCondLst>
                                            <p:cond delay="0"/>
                                          </p:stCondLst>
                                        </p:cTn>
                                        <p:tgtEl>
                                          <p:spTgt spid="39941"/>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39941"/>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39941"/>
                                        </p:tgtEl>
                                        <p:attrNameLst>
                                          <p:attrName>ppt_w</p:attrName>
                                        </p:attrNameLst>
                                      </p:cBhvr>
                                      <p:tavLst>
                                        <p:tav tm="0">
                                          <p:val>
                                            <p:strVal val="#ppt_w*.05"/>
                                          </p:val>
                                        </p:tav>
                                        <p:tav tm="100000">
                                          <p:val>
                                            <p:strVal val="#ppt_w"/>
                                          </p:val>
                                        </p:tav>
                                      </p:tavLst>
                                    </p:anim>
                                    <p:anim calcmode="lin" valueType="num">
                                      <p:cBhvr>
                                        <p:cTn id="20" dur="1000" fill="hold"/>
                                        <p:tgtEl>
                                          <p:spTgt spid="39941"/>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39941"/>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39941"/>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39941"/>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762000" y="381000"/>
            <a:ext cx="5943600" cy="838200"/>
          </a:xfrm>
        </p:spPr>
        <p:txBody>
          <a:bodyPr/>
          <a:lstStyle/>
          <a:p>
            <a:pPr algn="ctr" eaLnBrk="1" hangingPunct="1"/>
            <a:r>
              <a:rPr lang="en-US" altLang="en-US" sz="5400" b="1" dirty="0" smtClean="0">
                <a:solidFill>
                  <a:srgbClr val="FFC000"/>
                </a:solidFill>
              </a:rPr>
              <a:t>DUPLICATION</a:t>
            </a:r>
          </a:p>
        </p:txBody>
      </p:sp>
      <p:sp>
        <p:nvSpPr>
          <p:cNvPr id="3" name="Content Placeholder 2"/>
          <p:cNvSpPr>
            <a:spLocks noGrp="1"/>
          </p:cNvSpPr>
          <p:nvPr>
            <p:ph idx="1"/>
          </p:nvPr>
        </p:nvSpPr>
        <p:spPr>
          <a:xfrm>
            <a:off x="381000" y="1447800"/>
            <a:ext cx="5410200" cy="2057400"/>
          </a:xfrm>
        </p:spPr>
        <p:txBody>
          <a:bodyPr/>
          <a:lstStyle/>
          <a:p>
            <a:pPr eaLnBrk="1" hangingPunct="1">
              <a:defRPr/>
            </a:pPr>
            <a:r>
              <a:rPr lang="en-US" sz="3600" dirty="0" smtClean="0">
                <a:latin typeface="+mj-lt"/>
              </a:rPr>
              <a:t>Occurs when sections are </a:t>
            </a:r>
            <a:r>
              <a:rPr lang="en-US" sz="3600" b="1" dirty="0" smtClean="0">
                <a:solidFill>
                  <a:srgbClr val="FF0000"/>
                </a:solidFill>
                <a:effectLst>
                  <a:outerShdw blurRad="38100" dist="38100" dir="2700000" algn="tl">
                    <a:srgbClr val="000000">
                      <a:alpha val="43137"/>
                    </a:srgbClr>
                  </a:outerShdw>
                </a:effectLst>
                <a:latin typeface="+mj-lt"/>
              </a:rPr>
              <a:t>repeated.</a:t>
            </a:r>
          </a:p>
        </p:txBody>
      </p:sp>
      <p:pic>
        <p:nvPicPr>
          <p:cNvPr id="1229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819400"/>
            <a:ext cx="3886200" cy="360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31953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990600" y="388690"/>
            <a:ext cx="5943600" cy="838200"/>
          </a:xfrm>
        </p:spPr>
        <p:txBody>
          <a:bodyPr/>
          <a:lstStyle/>
          <a:p>
            <a:pPr algn="ctr" eaLnBrk="1" hangingPunct="1"/>
            <a:r>
              <a:rPr lang="en-US" altLang="en-US" sz="5400" b="1" dirty="0" smtClean="0">
                <a:solidFill>
                  <a:srgbClr val="FFC000"/>
                </a:solidFill>
              </a:rPr>
              <a:t>INVERSION</a:t>
            </a:r>
          </a:p>
        </p:txBody>
      </p:sp>
      <p:sp>
        <p:nvSpPr>
          <p:cNvPr id="41987" name="Rectangle 3"/>
          <p:cNvSpPr>
            <a:spLocks noGrp="1" noChangeArrowheads="1"/>
          </p:cNvSpPr>
          <p:nvPr>
            <p:ph type="body" idx="1"/>
          </p:nvPr>
        </p:nvSpPr>
        <p:spPr>
          <a:xfrm>
            <a:off x="457200" y="1219200"/>
            <a:ext cx="5791200" cy="5105400"/>
          </a:xfrm>
        </p:spPr>
        <p:txBody>
          <a:bodyPr/>
          <a:lstStyle/>
          <a:p>
            <a:pPr eaLnBrk="1" hangingPunct="1"/>
            <a:r>
              <a:rPr lang="en-US" sz="2800" dirty="0">
                <a:latin typeface="+mj-lt"/>
              </a:rPr>
              <a:t>part of sequence becomes oriented in </a:t>
            </a:r>
            <a:r>
              <a:rPr lang="en-US" sz="2800" b="1" dirty="0">
                <a:solidFill>
                  <a:srgbClr val="FF0000"/>
                </a:solidFill>
                <a:latin typeface="+mj-lt"/>
              </a:rPr>
              <a:t>reverse direction.</a:t>
            </a:r>
            <a:endParaRPr lang="en-US" altLang="en-US" sz="2800" b="1" dirty="0">
              <a:solidFill>
                <a:srgbClr val="FF0000"/>
              </a:solidFill>
              <a:latin typeface="+mj-lt"/>
            </a:endParaRPr>
          </a:p>
          <a:p>
            <a:pPr eaLnBrk="1" hangingPunct="1"/>
            <a:r>
              <a:rPr lang="en-US" altLang="en-US" sz="2800" dirty="0" smtClean="0">
                <a:latin typeface="Comic Sans MS" panose="030F0702030302020204" pitchFamily="66" charset="0"/>
              </a:rPr>
              <a:t>Chromosome segment breaks off, </a:t>
            </a:r>
            <a:r>
              <a:rPr lang="en-US" altLang="en-US" sz="2800" dirty="0">
                <a:latin typeface="Comic Sans MS" panose="030F0702030302020204" pitchFamily="66" charset="0"/>
              </a:rPr>
              <a:t>s</a:t>
            </a:r>
            <a:r>
              <a:rPr lang="en-US" altLang="en-US" sz="2800" dirty="0" smtClean="0">
                <a:latin typeface="Comic Sans MS" panose="030F0702030302020204" pitchFamily="66" charset="0"/>
              </a:rPr>
              <a:t>egment flips around backwards, and reattaches.</a:t>
            </a:r>
          </a:p>
        </p:txBody>
      </p:sp>
      <p:pic>
        <p:nvPicPr>
          <p:cNvPr id="41989" name="Picture 5" descr="inversion"/>
          <p:cNvPicPr>
            <a:picLocks noChangeAspect="1" noChangeArrowheads="1"/>
          </p:cNvPicPr>
          <p:nvPr/>
        </p:nvPicPr>
        <p:blipFill>
          <a:blip r:embed="rId3">
            <a:extLst>
              <a:ext uri="{28A0092B-C50C-407E-A947-70E740481C1C}">
                <a14:useLocalDpi xmlns:a14="http://schemas.microsoft.com/office/drawing/2010/main" val="0"/>
              </a:ext>
            </a:extLst>
          </a:blip>
          <a:srcRect t="8730" b="50000"/>
          <a:stretch>
            <a:fillRect/>
          </a:stretch>
        </p:blipFill>
        <p:spPr bwMode="auto">
          <a:xfrm>
            <a:off x="533400" y="3815622"/>
            <a:ext cx="5715000"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8001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ox(in)">
                                      <p:cBhvr>
                                        <p:cTn id="7" dur="5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box(in)">
                                      <p:cBhvr>
                                        <p:cTn id="12" dur="500"/>
                                        <p:tgtEl>
                                          <p:spTgt spid="419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5" presetClass="entr" presetSubtype="0" fill="hold" nodeType="clickEffect">
                                  <p:stCondLst>
                                    <p:cond delay="0"/>
                                  </p:stCondLst>
                                  <p:childTnLst>
                                    <p:set>
                                      <p:cBhvr>
                                        <p:cTn id="16" dur="1" fill="hold">
                                          <p:stCondLst>
                                            <p:cond delay="0"/>
                                          </p:stCondLst>
                                        </p:cTn>
                                        <p:tgtEl>
                                          <p:spTgt spid="41989"/>
                                        </p:tgtEl>
                                        <p:attrNameLst>
                                          <p:attrName>style.visibility</p:attrName>
                                        </p:attrNameLst>
                                      </p:cBhvr>
                                      <p:to>
                                        <p:strVal val="visible"/>
                                      </p:to>
                                    </p:set>
                                    <p:anim calcmode="lin" valueType="num">
                                      <p:cBhvr>
                                        <p:cTn id="17" dur="500" decel="50000" fill="hold">
                                          <p:stCondLst>
                                            <p:cond delay="0"/>
                                          </p:stCondLst>
                                        </p:cTn>
                                        <p:tgtEl>
                                          <p:spTgt spid="41989"/>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41989"/>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41989"/>
                                        </p:tgtEl>
                                        <p:attrNameLst>
                                          <p:attrName>ppt_w</p:attrName>
                                        </p:attrNameLst>
                                      </p:cBhvr>
                                      <p:tavLst>
                                        <p:tav tm="0">
                                          <p:val>
                                            <p:strVal val="#ppt_w*.05"/>
                                          </p:val>
                                        </p:tav>
                                        <p:tav tm="100000">
                                          <p:val>
                                            <p:strVal val="#ppt_w"/>
                                          </p:val>
                                        </p:tav>
                                      </p:tavLst>
                                    </p:anim>
                                    <p:anim calcmode="lin" valueType="num">
                                      <p:cBhvr>
                                        <p:cTn id="20" dur="1000" fill="hold"/>
                                        <p:tgtEl>
                                          <p:spTgt spid="41989"/>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41989"/>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41989"/>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41989"/>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419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762000" y="381000"/>
            <a:ext cx="6705600" cy="838200"/>
          </a:xfrm>
        </p:spPr>
        <p:txBody>
          <a:bodyPr/>
          <a:lstStyle/>
          <a:p>
            <a:pPr algn="ctr" eaLnBrk="1" hangingPunct="1"/>
            <a:r>
              <a:rPr lang="en-US" altLang="en-US" sz="5400" b="1" dirty="0" smtClean="0">
                <a:solidFill>
                  <a:srgbClr val="FFC000"/>
                </a:solidFill>
              </a:rPr>
              <a:t>TRANSLOCATION</a:t>
            </a:r>
          </a:p>
        </p:txBody>
      </p:sp>
      <p:sp>
        <p:nvSpPr>
          <p:cNvPr id="3" name="Content Placeholder 2"/>
          <p:cNvSpPr>
            <a:spLocks noGrp="1"/>
          </p:cNvSpPr>
          <p:nvPr>
            <p:ph idx="1"/>
          </p:nvPr>
        </p:nvSpPr>
        <p:spPr>
          <a:xfrm>
            <a:off x="457200" y="1371600"/>
            <a:ext cx="5791200" cy="4953000"/>
          </a:xfrm>
        </p:spPr>
        <p:txBody>
          <a:bodyPr/>
          <a:lstStyle/>
          <a:p>
            <a:pPr eaLnBrk="1" hangingPunct="1">
              <a:defRPr/>
            </a:pPr>
            <a:r>
              <a:rPr lang="en-US" sz="3600" dirty="0" smtClean="0">
                <a:latin typeface="+mj-lt"/>
              </a:rPr>
              <a:t>Involves </a:t>
            </a:r>
            <a:r>
              <a:rPr lang="en-US" sz="3600" dirty="0" smtClean="0">
                <a:solidFill>
                  <a:srgbClr val="FFFF00"/>
                </a:solidFill>
                <a:latin typeface="+mj-lt"/>
              </a:rPr>
              <a:t>two chromosomes </a:t>
            </a:r>
            <a:r>
              <a:rPr lang="en-US" sz="3600" dirty="0" smtClean="0">
                <a:latin typeface="+mj-lt"/>
              </a:rPr>
              <a:t>that aren’t homologous</a:t>
            </a:r>
          </a:p>
          <a:p>
            <a:pPr eaLnBrk="1" hangingPunct="1">
              <a:defRPr/>
            </a:pPr>
            <a:r>
              <a:rPr lang="en-US" sz="3600" dirty="0" smtClean="0">
                <a:latin typeface="+mj-lt"/>
              </a:rPr>
              <a:t>Part of one chromosome breaks off. </a:t>
            </a:r>
          </a:p>
          <a:p>
            <a:pPr eaLnBrk="1" hangingPunct="1">
              <a:defRPr/>
            </a:pPr>
            <a:r>
              <a:rPr lang="en-US" sz="3600" dirty="0" smtClean="0">
                <a:latin typeface="+mj-lt"/>
              </a:rPr>
              <a:t>The broken </a:t>
            </a:r>
            <a:r>
              <a:rPr lang="en-US" sz="3600" dirty="0">
                <a:latin typeface="+mj-lt"/>
              </a:rPr>
              <a:t>part is attached on</a:t>
            </a:r>
            <a:r>
              <a:rPr lang="en-US" sz="3600" dirty="0">
                <a:solidFill>
                  <a:srgbClr val="FF0000"/>
                </a:solidFill>
                <a:effectLst>
                  <a:outerShdw blurRad="38100" dist="38100" dir="2700000" algn="tl">
                    <a:srgbClr val="000000">
                      <a:alpha val="43137"/>
                    </a:srgbClr>
                  </a:outerShdw>
                </a:effectLst>
                <a:latin typeface="+mj-lt"/>
              </a:rPr>
              <a:t> </a:t>
            </a:r>
            <a:r>
              <a:rPr lang="en-US" sz="3600" dirty="0" smtClean="0">
                <a:solidFill>
                  <a:srgbClr val="FF0000"/>
                </a:solidFill>
                <a:effectLst>
                  <a:outerShdw blurRad="38100" dist="38100" dir="2700000" algn="tl">
                    <a:srgbClr val="000000">
                      <a:alpha val="43137"/>
                    </a:srgbClr>
                  </a:outerShdw>
                </a:effectLst>
                <a:latin typeface="+mj-lt"/>
              </a:rPr>
              <a:t>a </a:t>
            </a:r>
            <a:r>
              <a:rPr lang="en-US" sz="3600" b="1" dirty="0" smtClean="0">
                <a:solidFill>
                  <a:srgbClr val="FF0000"/>
                </a:solidFill>
                <a:effectLst>
                  <a:outerShdw blurRad="38100" dist="38100" dir="2700000" algn="tl">
                    <a:srgbClr val="000000">
                      <a:alpha val="43137"/>
                    </a:srgbClr>
                  </a:outerShdw>
                </a:effectLst>
                <a:latin typeface="+mj-lt"/>
              </a:rPr>
              <a:t>different </a:t>
            </a:r>
            <a:r>
              <a:rPr lang="en-US" sz="3600" dirty="0" smtClean="0">
                <a:latin typeface="+mj-lt"/>
              </a:rPr>
              <a:t>chromosome.</a:t>
            </a:r>
          </a:p>
        </p:txBody>
      </p:sp>
    </p:spTree>
    <p:extLst>
      <p:ext uri="{BB962C8B-B14F-4D97-AF65-F5344CB8AC3E}">
        <p14:creationId xmlns:p14="http://schemas.microsoft.com/office/powerpoint/2010/main" val="17132256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010400" cy="838200"/>
          </a:xfrm>
        </p:spPr>
        <p:txBody>
          <a:bodyPr/>
          <a:lstStyle/>
          <a:p>
            <a:r>
              <a:rPr lang="en-US" sz="4400" b="1" dirty="0" smtClean="0"/>
              <a:t>TYPES OF MUTATIONS</a:t>
            </a:r>
            <a:endParaRPr lang="en-US" sz="4400" b="1" dirty="0"/>
          </a:p>
        </p:txBody>
      </p:sp>
      <p:sp>
        <p:nvSpPr>
          <p:cNvPr id="3" name="Content Placeholder 2"/>
          <p:cNvSpPr>
            <a:spLocks noGrp="1"/>
          </p:cNvSpPr>
          <p:nvPr>
            <p:ph idx="1"/>
          </p:nvPr>
        </p:nvSpPr>
        <p:spPr>
          <a:xfrm>
            <a:off x="533400" y="1905000"/>
            <a:ext cx="6096000" cy="4419600"/>
          </a:xfrm>
        </p:spPr>
        <p:txBody>
          <a:bodyPr/>
          <a:lstStyle/>
          <a:p>
            <a:pPr lvl="2"/>
            <a:r>
              <a:rPr lang="en-US" sz="2800" dirty="0">
                <a:solidFill>
                  <a:schemeClr val="bg1"/>
                </a:solidFill>
              </a:rPr>
              <a:t>Nondisjunction</a:t>
            </a:r>
          </a:p>
          <a:p>
            <a:pPr lvl="3"/>
            <a:r>
              <a:rPr lang="en-US" sz="2800" dirty="0">
                <a:solidFill>
                  <a:schemeClr val="bg1"/>
                </a:solidFill>
              </a:rPr>
              <a:t>Aneuploidy - define</a:t>
            </a:r>
          </a:p>
          <a:p>
            <a:pPr lvl="3"/>
            <a:r>
              <a:rPr lang="en-US" sz="2800" dirty="0">
                <a:solidFill>
                  <a:schemeClr val="bg1"/>
                </a:solidFill>
              </a:rPr>
              <a:t>Polyploidy – define and benefits in plants</a:t>
            </a:r>
          </a:p>
          <a:p>
            <a:pPr lvl="1"/>
            <a:r>
              <a:rPr lang="en-US" dirty="0" smtClean="0">
                <a:solidFill>
                  <a:schemeClr val="bg1"/>
                </a:solidFill>
              </a:rPr>
              <a:t>Diseases/Problems </a:t>
            </a:r>
            <a:r>
              <a:rPr lang="en-US" dirty="0">
                <a:solidFill>
                  <a:schemeClr val="bg1"/>
                </a:solidFill>
              </a:rPr>
              <a:t>caused (some examples listed)</a:t>
            </a:r>
          </a:p>
          <a:p>
            <a:pPr lvl="2"/>
            <a:r>
              <a:rPr lang="en-US" sz="2800" dirty="0">
                <a:solidFill>
                  <a:schemeClr val="bg1"/>
                </a:solidFill>
              </a:rPr>
              <a:t>Down’s syndrome</a:t>
            </a:r>
          </a:p>
          <a:p>
            <a:pPr lvl="2"/>
            <a:r>
              <a:rPr lang="en-US" sz="2800" dirty="0">
                <a:solidFill>
                  <a:schemeClr val="bg1"/>
                </a:solidFill>
              </a:rPr>
              <a:t>Turner’s syndrome</a:t>
            </a:r>
          </a:p>
          <a:p>
            <a:pPr lvl="2"/>
            <a:r>
              <a:rPr lang="en-US" sz="2800" dirty="0" err="1">
                <a:solidFill>
                  <a:schemeClr val="bg1"/>
                </a:solidFill>
              </a:rPr>
              <a:t>Klinefelter’s</a:t>
            </a:r>
            <a:r>
              <a:rPr lang="en-US" sz="2800" dirty="0">
                <a:solidFill>
                  <a:schemeClr val="bg1"/>
                </a:solidFill>
              </a:rPr>
              <a:t> syndrome</a:t>
            </a:r>
          </a:p>
          <a:p>
            <a:endParaRPr lang="en-US" dirty="0"/>
          </a:p>
          <a:p>
            <a:endParaRPr lang="en-US" dirty="0"/>
          </a:p>
        </p:txBody>
      </p:sp>
    </p:spTree>
    <p:extLst>
      <p:ext uri="{BB962C8B-B14F-4D97-AF65-F5344CB8AC3E}">
        <p14:creationId xmlns:p14="http://schemas.microsoft.com/office/powerpoint/2010/main" val="3405538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81000" y="2514600"/>
            <a:ext cx="8394786" cy="3500438"/>
          </a:xfrm>
          <a:prstGeom prst="rect">
            <a:avLst/>
          </a:prstGeom>
        </p:spPr>
      </p:pic>
      <p:sp>
        <p:nvSpPr>
          <p:cNvPr id="3" name="Title 2"/>
          <p:cNvSpPr>
            <a:spLocks noGrp="1"/>
          </p:cNvSpPr>
          <p:nvPr>
            <p:ph type="title"/>
          </p:nvPr>
        </p:nvSpPr>
        <p:spPr>
          <a:xfrm>
            <a:off x="990600" y="914400"/>
            <a:ext cx="7620000" cy="838200"/>
          </a:xfrm>
        </p:spPr>
        <p:txBody>
          <a:bodyPr/>
          <a:lstStyle/>
          <a:p>
            <a:r>
              <a:rPr lang="en-US" sz="5400" b="1" dirty="0" smtClean="0">
                <a:solidFill>
                  <a:srgbClr val="FFC000"/>
                </a:solidFill>
              </a:rPr>
              <a:t>NONDISJUNCTION</a:t>
            </a:r>
            <a:endParaRPr lang="en-US" sz="5400" b="1" dirty="0">
              <a:solidFill>
                <a:srgbClr val="FFC000"/>
              </a:solidFill>
            </a:endParaRPr>
          </a:p>
        </p:txBody>
      </p:sp>
    </p:spTree>
    <p:extLst>
      <p:ext uri="{BB962C8B-B14F-4D97-AF65-F5344CB8AC3E}">
        <p14:creationId xmlns:p14="http://schemas.microsoft.com/office/powerpoint/2010/main" val="6335888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77" y="647702"/>
            <a:ext cx="6400800" cy="838200"/>
          </a:xfrm>
        </p:spPr>
        <p:txBody>
          <a:bodyPr/>
          <a:lstStyle/>
          <a:p>
            <a:r>
              <a:rPr lang="en-US" sz="4800" b="1" dirty="0" smtClean="0">
                <a:solidFill>
                  <a:srgbClr val="FFC000"/>
                </a:solidFill>
              </a:rPr>
              <a:t>NONDISJUNCTION</a:t>
            </a:r>
            <a:endParaRPr lang="en-US" sz="4800" b="1" dirty="0">
              <a:solidFill>
                <a:srgbClr val="FFC000"/>
              </a:solidFill>
            </a:endParaRPr>
          </a:p>
        </p:txBody>
      </p:sp>
      <p:sp>
        <p:nvSpPr>
          <p:cNvPr id="3" name="Content Placeholder 2"/>
          <p:cNvSpPr>
            <a:spLocks noGrp="1"/>
          </p:cNvSpPr>
          <p:nvPr>
            <p:ph idx="1"/>
          </p:nvPr>
        </p:nvSpPr>
        <p:spPr>
          <a:xfrm>
            <a:off x="381000" y="1905000"/>
            <a:ext cx="4555710" cy="4419600"/>
          </a:xfrm>
        </p:spPr>
        <p:txBody>
          <a:bodyPr/>
          <a:lstStyle/>
          <a:p>
            <a:pPr marL="0" indent="0">
              <a:buNone/>
            </a:pPr>
            <a:r>
              <a:rPr lang="en-US" sz="3200" b="1" dirty="0">
                <a:latin typeface="+mj-lt"/>
              </a:rPr>
              <a:t>Changes in Chromosome </a:t>
            </a:r>
            <a:r>
              <a:rPr lang="en-US" sz="3200" b="1" dirty="0" smtClean="0">
                <a:latin typeface="+mj-lt"/>
              </a:rPr>
              <a:t>Number</a:t>
            </a:r>
            <a:endParaRPr lang="en-US" sz="3200" b="1" dirty="0">
              <a:latin typeface="+mj-lt"/>
            </a:endParaRPr>
          </a:p>
          <a:p>
            <a:pPr lvl="0"/>
            <a:r>
              <a:rPr lang="en-US" sz="3200" b="1" dirty="0">
                <a:solidFill>
                  <a:srgbClr val="FFFF00"/>
                </a:solidFill>
                <a:latin typeface="+mj-lt"/>
              </a:rPr>
              <a:t>Aneuploidy</a:t>
            </a:r>
            <a:r>
              <a:rPr lang="en-US" sz="3200" dirty="0">
                <a:latin typeface="+mj-lt"/>
              </a:rPr>
              <a:t> – A chromosomal mutation occurs resulting in cells with </a:t>
            </a:r>
            <a:r>
              <a:rPr lang="en-US" sz="3200" b="1" dirty="0">
                <a:solidFill>
                  <a:srgbClr val="FFFF00"/>
                </a:solidFill>
                <a:latin typeface="+mj-lt"/>
              </a:rPr>
              <a:t>one extra or one less </a:t>
            </a:r>
            <a:r>
              <a:rPr lang="en-US" sz="3200" dirty="0" smtClean="0">
                <a:latin typeface="+mj-lt"/>
              </a:rPr>
              <a:t>chromosome.</a:t>
            </a:r>
            <a:endParaRPr lang="en-US" sz="3200" dirty="0">
              <a:latin typeface="+mj-lt"/>
            </a:endParaRPr>
          </a:p>
          <a:p>
            <a:endParaRPr lang="en-US" dirty="0"/>
          </a:p>
        </p:txBody>
      </p:sp>
      <p:pic>
        <p:nvPicPr>
          <p:cNvPr id="4" name="Picture 3"/>
          <p:cNvPicPr>
            <a:picLocks noChangeAspect="1"/>
          </p:cNvPicPr>
          <p:nvPr/>
        </p:nvPicPr>
        <p:blipFill>
          <a:blip r:embed="rId2"/>
          <a:stretch>
            <a:fillRect/>
          </a:stretch>
        </p:blipFill>
        <p:spPr>
          <a:xfrm>
            <a:off x="4936710" y="2286001"/>
            <a:ext cx="4081735" cy="2819400"/>
          </a:xfrm>
          <a:prstGeom prst="rect">
            <a:avLst/>
          </a:prstGeom>
        </p:spPr>
      </p:pic>
      <p:sp>
        <p:nvSpPr>
          <p:cNvPr id="5" name="Rectangle 4"/>
          <p:cNvSpPr/>
          <p:nvPr/>
        </p:nvSpPr>
        <p:spPr>
          <a:xfrm>
            <a:off x="6324600" y="4267200"/>
            <a:ext cx="914400" cy="838201"/>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645115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26" y="266701"/>
            <a:ext cx="6400800" cy="838200"/>
          </a:xfrm>
        </p:spPr>
        <p:txBody>
          <a:bodyPr/>
          <a:lstStyle/>
          <a:p>
            <a:r>
              <a:rPr lang="en-US" sz="4800" b="1" dirty="0" smtClean="0">
                <a:solidFill>
                  <a:srgbClr val="FFC000"/>
                </a:solidFill>
              </a:rPr>
              <a:t>NONDISJUNCTION</a:t>
            </a:r>
            <a:endParaRPr lang="en-US" sz="4800" b="1" dirty="0">
              <a:solidFill>
                <a:srgbClr val="FFC000"/>
              </a:solidFill>
            </a:endParaRPr>
          </a:p>
        </p:txBody>
      </p:sp>
      <p:sp>
        <p:nvSpPr>
          <p:cNvPr id="3" name="Content Placeholder 2"/>
          <p:cNvSpPr>
            <a:spLocks noGrp="1"/>
          </p:cNvSpPr>
          <p:nvPr>
            <p:ph idx="1"/>
          </p:nvPr>
        </p:nvSpPr>
        <p:spPr>
          <a:xfrm>
            <a:off x="381000" y="1828800"/>
            <a:ext cx="4555710" cy="4419600"/>
          </a:xfrm>
        </p:spPr>
        <p:txBody>
          <a:bodyPr/>
          <a:lstStyle/>
          <a:p>
            <a:pPr marL="0" indent="0">
              <a:buNone/>
            </a:pPr>
            <a:r>
              <a:rPr lang="en-US" sz="3200" b="1" dirty="0">
                <a:latin typeface="+mj-lt"/>
              </a:rPr>
              <a:t>Changes in Chromosome </a:t>
            </a:r>
            <a:r>
              <a:rPr lang="en-US" sz="3200" b="1" dirty="0" smtClean="0">
                <a:latin typeface="+mj-lt"/>
              </a:rPr>
              <a:t>Number</a:t>
            </a:r>
            <a:endParaRPr lang="en-US" sz="3200" b="1" dirty="0">
              <a:latin typeface="+mj-lt"/>
            </a:endParaRPr>
          </a:p>
          <a:p>
            <a:pPr lvl="0"/>
            <a:r>
              <a:rPr lang="en-US" sz="3200" b="1" dirty="0">
                <a:solidFill>
                  <a:srgbClr val="FFFF00"/>
                </a:solidFill>
                <a:latin typeface="+mj-lt"/>
              </a:rPr>
              <a:t>Polyploidy</a:t>
            </a:r>
            <a:r>
              <a:rPr lang="en-US" sz="3200" b="1" dirty="0">
                <a:latin typeface="+mj-lt"/>
              </a:rPr>
              <a:t> –</a:t>
            </a:r>
            <a:r>
              <a:rPr lang="en-US" sz="3200" dirty="0">
                <a:latin typeface="+mj-lt"/>
              </a:rPr>
              <a:t> A chromosomal mutation occurs resulting in cells with three or more extra </a:t>
            </a:r>
            <a:r>
              <a:rPr lang="en-US" sz="3200" dirty="0" smtClean="0">
                <a:latin typeface="+mj-lt"/>
              </a:rPr>
              <a:t>chromosomes.</a:t>
            </a:r>
            <a:endParaRPr lang="en-US" sz="3200" dirty="0">
              <a:latin typeface="+mj-lt"/>
            </a:endParaRPr>
          </a:p>
          <a:p>
            <a:endParaRPr lang="en-US" dirty="0"/>
          </a:p>
        </p:txBody>
      </p:sp>
      <p:pic>
        <p:nvPicPr>
          <p:cNvPr id="4" name="Picture 3"/>
          <p:cNvPicPr>
            <a:picLocks noChangeAspect="1"/>
          </p:cNvPicPr>
          <p:nvPr/>
        </p:nvPicPr>
        <p:blipFill>
          <a:blip r:embed="rId2"/>
          <a:stretch>
            <a:fillRect/>
          </a:stretch>
        </p:blipFill>
        <p:spPr>
          <a:xfrm>
            <a:off x="4936710" y="2286001"/>
            <a:ext cx="4081735" cy="2819400"/>
          </a:xfrm>
          <a:prstGeom prst="rect">
            <a:avLst/>
          </a:prstGeom>
        </p:spPr>
      </p:pic>
      <p:sp>
        <p:nvSpPr>
          <p:cNvPr id="5" name="Rectangle 4"/>
          <p:cNvSpPr/>
          <p:nvPr/>
        </p:nvSpPr>
        <p:spPr>
          <a:xfrm>
            <a:off x="6248400" y="3429000"/>
            <a:ext cx="914400" cy="838201"/>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082303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7239000" cy="838200"/>
          </a:xfrm>
        </p:spPr>
        <p:txBody>
          <a:bodyPr/>
          <a:lstStyle/>
          <a:p>
            <a:r>
              <a:rPr lang="en-US" sz="4400" b="1" dirty="0" smtClean="0"/>
              <a:t>TYPES OF MUTATIONS</a:t>
            </a:r>
            <a:endParaRPr lang="en-US" sz="4400" b="1" dirty="0"/>
          </a:p>
        </p:txBody>
      </p:sp>
      <p:sp>
        <p:nvSpPr>
          <p:cNvPr id="3" name="Content Placeholder 2"/>
          <p:cNvSpPr>
            <a:spLocks noGrp="1"/>
          </p:cNvSpPr>
          <p:nvPr>
            <p:ph idx="1"/>
          </p:nvPr>
        </p:nvSpPr>
        <p:spPr>
          <a:xfrm>
            <a:off x="685800" y="1600200"/>
            <a:ext cx="5943600" cy="4419600"/>
          </a:xfrm>
        </p:spPr>
        <p:txBody>
          <a:bodyPr/>
          <a:lstStyle/>
          <a:p>
            <a:pPr lvl="0"/>
            <a:r>
              <a:rPr lang="en-US" sz="2800" dirty="0">
                <a:latin typeface="+mj-lt"/>
              </a:rPr>
              <a:t>Gene/Point Mutations</a:t>
            </a:r>
          </a:p>
          <a:p>
            <a:pPr lvl="1"/>
            <a:r>
              <a:rPr lang="en-US" dirty="0">
                <a:solidFill>
                  <a:schemeClr val="bg1"/>
                </a:solidFill>
              </a:rPr>
              <a:t>Definition</a:t>
            </a:r>
          </a:p>
          <a:p>
            <a:pPr lvl="1"/>
            <a:r>
              <a:rPr lang="en-US" dirty="0">
                <a:solidFill>
                  <a:schemeClr val="bg1"/>
                </a:solidFill>
              </a:rPr>
              <a:t>Effects</a:t>
            </a:r>
          </a:p>
          <a:p>
            <a:pPr lvl="1"/>
            <a:r>
              <a:rPr lang="en-US" dirty="0">
                <a:solidFill>
                  <a:schemeClr val="bg1"/>
                </a:solidFill>
              </a:rPr>
              <a:t>Types</a:t>
            </a:r>
          </a:p>
          <a:p>
            <a:pPr lvl="2"/>
            <a:r>
              <a:rPr lang="en-US" sz="2800" dirty="0" smtClean="0">
                <a:solidFill>
                  <a:schemeClr val="bg1"/>
                </a:solidFill>
              </a:rPr>
              <a:t>Substitution, Frameshift</a:t>
            </a:r>
            <a:r>
              <a:rPr lang="en-US" sz="2800" dirty="0">
                <a:solidFill>
                  <a:schemeClr val="bg1"/>
                </a:solidFill>
              </a:rPr>
              <a:t> </a:t>
            </a:r>
            <a:r>
              <a:rPr lang="en-US" sz="2800" dirty="0" smtClean="0">
                <a:solidFill>
                  <a:schemeClr val="bg1"/>
                </a:solidFill>
              </a:rPr>
              <a:t>(Deletion, Insertion)</a:t>
            </a:r>
            <a:endParaRPr lang="en-US" sz="2800" dirty="0">
              <a:solidFill>
                <a:schemeClr val="bg1"/>
              </a:solidFill>
            </a:endParaRPr>
          </a:p>
          <a:p>
            <a:pPr lvl="1"/>
            <a:r>
              <a:rPr lang="en-US" dirty="0">
                <a:solidFill>
                  <a:schemeClr val="bg1"/>
                </a:solidFill>
              </a:rPr>
              <a:t>Diseases/Problems caused (some examples listed)</a:t>
            </a:r>
          </a:p>
          <a:p>
            <a:pPr lvl="2"/>
            <a:r>
              <a:rPr lang="en-US" sz="2800" dirty="0">
                <a:solidFill>
                  <a:schemeClr val="bg1"/>
                </a:solidFill>
              </a:rPr>
              <a:t>Sickle </a:t>
            </a:r>
            <a:r>
              <a:rPr lang="en-US" sz="2800" dirty="0" smtClean="0">
                <a:solidFill>
                  <a:schemeClr val="bg1"/>
                </a:solidFill>
              </a:rPr>
              <a:t>cell, Cystic </a:t>
            </a:r>
            <a:r>
              <a:rPr lang="en-US" sz="2800" dirty="0">
                <a:solidFill>
                  <a:schemeClr val="bg1"/>
                </a:solidFill>
              </a:rPr>
              <a:t>fibrosis</a:t>
            </a:r>
          </a:p>
          <a:p>
            <a:endParaRPr lang="en-US" dirty="0"/>
          </a:p>
        </p:txBody>
      </p:sp>
    </p:spTree>
    <p:extLst>
      <p:ext uri="{BB962C8B-B14F-4D97-AF65-F5344CB8AC3E}">
        <p14:creationId xmlns:p14="http://schemas.microsoft.com/office/powerpoint/2010/main" val="1182987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66800" y="228600"/>
            <a:ext cx="5943600" cy="838200"/>
          </a:xfrm>
        </p:spPr>
        <p:txBody>
          <a:bodyPr/>
          <a:lstStyle/>
          <a:p>
            <a:pPr algn="ctr" eaLnBrk="1" hangingPunct="1"/>
            <a:r>
              <a:rPr lang="en-US" altLang="en-US" sz="4800" b="1" dirty="0" smtClean="0">
                <a:solidFill>
                  <a:srgbClr val="FFC000"/>
                </a:solidFill>
              </a:rPr>
              <a:t>SUBSTITUTION</a:t>
            </a:r>
          </a:p>
        </p:txBody>
      </p:sp>
      <p:sp>
        <p:nvSpPr>
          <p:cNvPr id="3" name="Content Placeholder 2"/>
          <p:cNvSpPr>
            <a:spLocks noGrp="1"/>
          </p:cNvSpPr>
          <p:nvPr>
            <p:ph idx="1"/>
          </p:nvPr>
        </p:nvSpPr>
        <p:spPr>
          <a:xfrm>
            <a:off x="609600" y="1447800"/>
            <a:ext cx="6400800" cy="1752600"/>
          </a:xfrm>
        </p:spPr>
        <p:txBody>
          <a:bodyPr/>
          <a:lstStyle/>
          <a:p>
            <a:pPr eaLnBrk="1" hangingPunct="1">
              <a:defRPr/>
            </a:pPr>
            <a:r>
              <a:rPr lang="en-US" sz="3200" b="1" dirty="0">
                <a:solidFill>
                  <a:srgbClr val="FF0000"/>
                </a:solidFill>
                <a:effectLst>
                  <a:outerShdw blurRad="38100" dist="38100" dir="2700000" algn="tl">
                    <a:srgbClr val="000000">
                      <a:alpha val="43137"/>
                    </a:srgbClr>
                  </a:outerShdw>
                </a:effectLst>
                <a:latin typeface="+mj-lt"/>
              </a:rPr>
              <a:t>R</a:t>
            </a:r>
            <a:r>
              <a:rPr lang="en-US" sz="3200" b="1" dirty="0" smtClean="0">
                <a:solidFill>
                  <a:srgbClr val="FF0000"/>
                </a:solidFill>
                <a:effectLst>
                  <a:outerShdw blurRad="38100" dist="38100" dir="2700000" algn="tl">
                    <a:srgbClr val="000000">
                      <a:alpha val="43137"/>
                    </a:srgbClr>
                  </a:outerShdw>
                </a:effectLst>
                <a:latin typeface="+mj-lt"/>
              </a:rPr>
              <a:t>eplacement</a:t>
            </a:r>
            <a:r>
              <a:rPr lang="en-US" sz="3200" dirty="0" smtClean="0">
                <a:latin typeface="+mj-lt"/>
              </a:rPr>
              <a:t> </a:t>
            </a:r>
            <a:r>
              <a:rPr lang="en-US" sz="3200" dirty="0">
                <a:latin typeface="+mj-lt"/>
              </a:rPr>
              <a:t>of one nucleotide with another </a:t>
            </a:r>
            <a:r>
              <a:rPr lang="en-US" sz="3200" dirty="0" smtClean="0">
                <a:latin typeface="+mj-lt"/>
              </a:rPr>
              <a:t>nucleotide.</a:t>
            </a:r>
          </a:p>
        </p:txBody>
      </p:sp>
      <p:pic>
        <p:nvPicPr>
          <p:cNvPr id="23557" name="Picture 5" descr="DNA missense mut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700" y="2869634"/>
            <a:ext cx="4800600" cy="337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838200" y="533400"/>
            <a:ext cx="7391400" cy="838200"/>
          </a:xfrm>
        </p:spPr>
        <p:txBody>
          <a:bodyPr/>
          <a:lstStyle/>
          <a:p>
            <a:pPr algn="ctr" eaLnBrk="1" hangingPunct="1"/>
            <a:r>
              <a:rPr lang="en-US" altLang="en-US" sz="4000" b="1" dirty="0" smtClean="0">
                <a:solidFill>
                  <a:srgbClr val="FFC000"/>
                </a:solidFill>
              </a:rPr>
              <a:t>FRAME SHIFT MUTATION</a:t>
            </a:r>
          </a:p>
        </p:txBody>
      </p:sp>
      <p:sp>
        <p:nvSpPr>
          <p:cNvPr id="24579" name="Content Placeholder 2"/>
          <p:cNvSpPr>
            <a:spLocks noGrp="1"/>
          </p:cNvSpPr>
          <p:nvPr>
            <p:ph idx="1"/>
          </p:nvPr>
        </p:nvSpPr>
        <p:spPr>
          <a:xfrm>
            <a:off x="457200" y="1905000"/>
            <a:ext cx="6096000" cy="762000"/>
          </a:xfrm>
        </p:spPr>
        <p:txBody>
          <a:bodyPr/>
          <a:lstStyle/>
          <a:p>
            <a:pPr eaLnBrk="1" hangingPunct="1"/>
            <a:r>
              <a:rPr lang="en-US" altLang="en-US" sz="3600" dirty="0" smtClean="0">
                <a:latin typeface="+mj-lt"/>
              </a:rPr>
              <a:t>DELETION</a:t>
            </a:r>
          </a:p>
        </p:txBody>
      </p:sp>
      <p:pic>
        <p:nvPicPr>
          <p:cNvPr id="675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590800"/>
            <a:ext cx="5103876"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49232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838200" y="533400"/>
            <a:ext cx="7391400" cy="838200"/>
          </a:xfrm>
        </p:spPr>
        <p:txBody>
          <a:bodyPr/>
          <a:lstStyle/>
          <a:p>
            <a:pPr algn="ctr" eaLnBrk="1" hangingPunct="1"/>
            <a:r>
              <a:rPr lang="en-US" altLang="en-US" sz="4000" b="1" dirty="0" smtClean="0">
                <a:solidFill>
                  <a:srgbClr val="FFC000"/>
                </a:solidFill>
              </a:rPr>
              <a:t>FRAME SHIFT MUTATION</a:t>
            </a:r>
          </a:p>
        </p:txBody>
      </p:sp>
      <p:sp>
        <p:nvSpPr>
          <p:cNvPr id="24579" name="Content Placeholder 2"/>
          <p:cNvSpPr>
            <a:spLocks noGrp="1"/>
          </p:cNvSpPr>
          <p:nvPr>
            <p:ph idx="1"/>
          </p:nvPr>
        </p:nvSpPr>
        <p:spPr>
          <a:xfrm>
            <a:off x="457200" y="1905000"/>
            <a:ext cx="6096000" cy="762000"/>
          </a:xfrm>
        </p:spPr>
        <p:txBody>
          <a:bodyPr/>
          <a:lstStyle/>
          <a:p>
            <a:pPr eaLnBrk="1" hangingPunct="1"/>
            <a:r>
              <a:rPr lang="en-US" altLang="en-US" sz="3600" dirty="0" smtClean="0">
                <a:latin typeface="+mj-lt"/>
              </a:rPr>
              <a:t>INSERTION</a:t>
            </a:r>
          </a:p>
        </p:txBody>
      </p:sp>
      <p:pic>
        <p:nvPicPr>
          <p:cNvPr id="686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667000"/>
            <a:ext cx="5169337"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4886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Animation of gene mutation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819400"/>
            <a:ext cx="70548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itle 4"/>
          <p:cNvSpPr>
            <a:spLocks noGrp="1"/>
          </p:cNvSpPr>
          <p:nvPr>
            <p:ph type="title"/>
          </p:nvPr>
        </p:nvSpPr>
        <p:spPr>
          <a:xfrm>
            <a:off x="304800" y="533400"/>
            <a:ext cx="7467600" cy="1143000"/>
          </a:xfrm>
        </p:spPr>
        <p:txBody>
          <a:bodyPr/>
          <a:lstStyle/>
          <a:p>
            <a:pPr algn="ctr" eaLnBrk="1" hangingPunct="1"/>
            <a:r>
              <a:rPr lang="en-US" altLang="en-US" sz="5400" b="1" dirty="0" smtClean="0">
                <a:solidFill>
                  <a:srgbClr val="FFC000"/>
                </a:solidFill>
              </a:rPr>
              <a:t>POINT MUTATIONS</a:t>
            </a:r>
          </a:p>
        </p:txBody>
      </p:sp>
    </p:spTree>
    <p:extLst>
      <p:ext uri="{BB962C8B-B14F-4D97-AF65-F5344CB8AC3E}">
        <p14:creationId xmlns:p14="http://schemas.microsoft.com/office/powerpoint/2010/main" val="16931085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066800" y="609600"/>
            <a:ext cx="6781800" cy="838200"/>
          </a:xfrm>
        </p:spPr>
        <p:txBody>
          <a:bodyPr/>
          <a:lstStyle/>
          <a:p>
            <a:pPr algn="ctr" eaLnBrk="1" hangingPunct="1"/>
            <a:r>
              <a:rPr lang="en-US" altLang="en-US" sz="4800" b="1" dirty="0" smtClean="0">
                <a:solidFill>
                  <a:srgbClr val="FFC000"/>
                </a:solidFill>
              </a:rPr>
              <a:t>POINT MUTATION</a:t>
            </a:r>
          </a:p>
        </p:txBody>
      </p:sp>
      <p:sp>
        <p:nvSpPr>
          <p:cNvPr id="3" name="Content Placeholder 2"/>
          <p:cNvSpPr>
            <a:spLocks noGrp="1"/>
          </p:cNvSpPr>
          <p:nvPr>
            <p:ph idx="1"/>
          </p:nvPr>
        </p:nvSpPr>
        <p:spPr>
          <a:xfrm>
            <a:off x="533400" y="1828800"/>
            <a:ext cx="4343400" cy="4419600"/>
          </a:xfrm>
        </p:spPr>
        <p:txBody>
          <a:bodyPr/>
          <a:lstStyle/>
          <a:p>
            <a:pPr eaLnBrk="1" hangingPunct="1">
              <a:defRPr/>
            </a:pPr>
            <a:r>
              <a:rPr lang="en-US" sz="3600" b="1" dirty="0" smtClean="0">
                <a:solidFill>
                  <a:srgbClr val="FFFF00"/>
                </a:solidFill>
                <a:latin typeface="+mj-lt"/>
              </a:rPr>
              <a:t>Sickle Cell disease </a:t>
            </a:r>
            <a:r>
              <a:rPr lang="en-US" sz="3600" dirty="0" smtClean="0">
                <a:latin typeface="+mj-lt"/>
              </a:rPr>
              <a:t>is the result of one nucleotide substitution.</a:t>
            </a:r>
          </a:p>
          <a:p>
            <a:pPr eaLnBrk="1" hangingPunct="1">
              <a:defRPr/>
            </a:pPr>
            <a:r>
              <a:rPr lang="en-US" sz="3600" dirty="0" smtClean="0">
                <a:latin typeface="+mj-lt"/>
              </a:rPr>
              <a:t>Occurs in the </a:t>
            </a:r>
            <a:r>
              <a:rPr lang="en-US" sz="3600" b="1" dirty="0" smtClean="0">
                <a:solidFill>
                  <a:srgbClr val="FFFF00"/>
                </a:solidFill>
                <a:latin typeface="+mj-lt"/>
              </a:rPr>
              <a:t>hemoglobin gene.</a:t>
            </a:r>
          </a:p>
        </p:txBody>
      </p:sp>
      <p:pic>
        <p:nvPicPr>
          <p:cNvPr id="22532" name="Picture 2" descr="http://www.defiers.com/s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057400"/>
            <a:ext cx="3286125"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5943600" cy="838200"/>
          </a:xfrm>
        </p:spPr>
        <p:txBody>
          <a:bodyPr/>
          <a:lstStyle/>
          <a:p>
            <a:r>
              <a:rPr lang="en-US" sz="4400" b="1" dirty="0" smtClean="0"/>
              <a:t>DNA TECHNOLOGY</a:t>
            </a:r>
            <a:endParaRPr lang="en-US" sz="4400" b="1" dirty="0"/>
          </a:p>
        </p:txBody>
      </p:sp>
      <p:sp>
        <p:nvSpPr>
          <p:cNvPr id="3" name="Content Placeholder 2"/>
          <p:cNvSpPr>
            <a:spLocks noGrp="1"/>
          </p:cNvSpPr>
          <p:nvPr>
            <p:ph idx="1"/>
          </p:nvPr>
        </p:nvSpPr>
        <p:spPr>
          <a:xfrm>
            <a:off x="461394" y="1752600"/>
            <a:ext cx="4872606" cy="4419600"/>
          </a:xfrm>
        </p:spPr>
        <p:txBody>
          <a:bodyPr/>
          <a:lstStyle/>
          <a:p>
            <a:pPr marL="687388" lvl="3"/>
            <a:r>
              <a:rPr lang="en-US" sz="2800" dirty="0">
                <a:solidFill>
                  <a:schemeClr val="bg1"/>
                </a:solidFill>
              </a:rPr>
              <a:t>Human Genome Project</a:t>
            </a:r>
          </a:p>
          <a:p>
            <a:pPr marL="1141413" lvl="4"/>
            <a:r>
              <a:rPr lang="en-US" sz="2800" dirty="0">
                <a:solidFill>
                  <a:schemeClr val="bg1"/>
                </a:solidFill>
              </a:rPr>
              <a:t>Purpose</a:t>
            </a:r>
          </a:p>
          <a:p>
            <a:pPr marL="1141413" lvl="4"/>
            <a:r>
              <a:rPr lang="en-US" sz="2800" dirty="0">
                <a:solidFill>
                  <a:schemeClr val="bg1"/>
                </a:solidFill>
              </a:rPr>
              <a:t>Insights</a:t>
            </a:r>
          </a:p>
          <a:p>
            <a:pPr marL="1141413" lvl="4"/>
            <a:r>
              <a:rPr lang="en-US" sz="2800" dirty="0">
                <a:solidFill>
                  <a:schemeClr val="bg1"/>
                </a:solidFill>
              </a:rPr>
              <a:t>Benefits</a:t>
            </a:r>
          </a:p>
          <a:p>
            <a:endParaRPr lang="en-US" dirty="0"/>
          </a:p>
        </p:txBody>
      </p:sp>
    </p:spTree>
    <p:extLst>
      <p:ext uri="{BB962C8B-B14F-4D97-AF65-F5344CB8AC3E}">
        <p14:creationId xmlns:p14="http://schemas.microsoft.com/office/powerpoint/2010/main" val="1390510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Grp="1" noChangeArrowheads="1"/>
          </p:cNvSpPr>
          <p:nvPr>
            <p:ph type="title"/>
          </p:nvPr>
        </p:nvSpPr>
        <p:spPr>
          <a:xfrm>
            <a:off x="533400" y="685800"/>
            <a:ext cx="5867400" cy="838200"/>
          </a:xfrm>
        </p:spPr>
        <p:txBody>
          <a:bodyPr/>
          <a:lstStyle/>
          <a:p>
            <a:r>
              <a:rPr lang="en-US" altLang="en-US" sz="4800" b="1" dirty="0" smtClean="0">
                <a:latin typeface="Comic Sans MS" panose="030F0702030302020204" pitchFamily="66" charset="0"/>
              </a:rPr>
              <a:t>HUMAN GENOME PROJECT</a:t>
            </a:r>
            <a:endParaRPr lang="en-US" altLang="en-US" sz="4800" b="1" dirty="0">
              <a:latin typeface="Comic Sans MS" panose="030F0702030302020204" pitchFamily="66" charset="0"/>
            </a:endParaRPr>
          </a:p>
        </p:txBody>
      </p:sp>
      <p:sp>
        <p:nvSpPr>
          <p:cNvPr id="27653" name="Rectangle 5"/>
          <p:cNvSpPr>
            <a:spLocks noGrp="1" noChangeArrowheads="1"/>
          </p:cNvSpPr>
          <p:nvPr>
            <p:ph type="body" idx="1"/>
          </p:nvPr>
        </p:nvSpPr>
        <p:spPr>
          <a:xfrm>
            <a:off x="228600" y="2133600"/>
            <a:ext cx="6553200" cy="4495800"/>
          </a:xfrm>
        </p:spPr>
        <p:txBody>
          <a:bodyPr/>
          <a:lstStyle/>
          <a:p>
            <a:pPr>
              <a:lnSpc>
                <a:spcPct val="90000"/>
              </a:lnSpc>
            </a:pPr>
            <a:r>
              <a:rPr lang="en-US" sz="2400" dirty="0" smtClean="0">
                <a:latin typeface="Comic Sans MS" panose="030F0702030302020204" pitchFamily="66" charset="0"/>
              </a:rPr>
              <a:t>The project’s </a:t>
            </a:r>
            <a:r>
              <a:rPr lang="en-US" sz="2400" b="1" dirty="0">
                <a:solidFill>
                  <a:srgbClr val="FFFF00"/>
                </a:solidFill>
                <a:latin typeface="Comic Sans MS" panose="030F0702030302020204" pitchFamily="66" charset="0"/>
              </a:rPr>
              <a:t>purpose</a:t>
            </a:r>
            <a:r>
              <a:rPr lang="en-US" sz="2400" dirty="0">
                <a:latin typeface="Comic Sans MS" panose="030F0702030302020204" pitchFamily="66" charset="0"/>
              </a:rPr>
              <a:t> was to discover </a:t>
            </a:r>
            <a:r>
              <a:rPr lang="en-US" sz="2400" dirty="0" smtClean="0">
                <a:latin typeface="Comic Sans MS" panose="030F0702030302020204" pitchFamily="66" charset="0"/>
              </a:rPr>
              <a:t> </a:t>
            </a:r>
            <a:r>
              <a:rPr lang="en-US" sz="2400" dirty="0">
                <a:latin typeface="Comic Sans MS" panose="030F0702030302020204" pitchFamily="66" charset="0"/>
              </a:rPr>
              <a:t>the </a:t>
            </a:r>
            <a:r>
              <a:rPr lang="en-US" sz="2400" dirty="0" smtClean="0">
                <a:latin typeface="Comic Sans MS" panose="030F0702030302020204" pitchFamily="66" charset="0"/>
              </a:rPr>
              <a:t>human </a:t>
            </a:r>
            <a:r>
              <a:rPr lang="en-US" sz="2400" dirty="0">
                <a:latin typeface="Comic Sans MS" panose="030F0702030302020204" pitchFamily="66" charset="0"/>
              </a:rPr>
              <a:t>genes and </a:t>
            </a:r>
            <a:r>
              <a:rPr lang="en-US" sz="2400" b="1" dirty="0">
                <a:effectLst>
                  <a:outerShdw blurRad="38100" dist="38100" dir="2700000" algn="tl">
                    <a:srgbClr val="000000">
                      <a:alpha val="43137"/>
                    </a:srgbClr>
                  </a:outerShdw>
                </a:effectLst>
                <a:latin typeface="Comic Sans MS" panose="030F0702030302020204" pitchFamily="66" charset="0"/>
              </a:rPr>
              <a:t>map the </a:t>
            </a:r>
            <a:r>
              <a:rPr lang="en-US" sz="2400" b="1" dirty="0">
                <a:solidFill>
                  <a:srgbClr val="006600"/>
                </a:solidFill>
                <a:effectLst>
                  <a:outerShdw blurRad="38100" dist="38100" dir="2700000" algn="tl">
                    <a:srgbClr val="000000">
                      <a:alpha val="43137"/>
                    </a:srgbClr>
                  </a:outerShdw>
                </a:effectLst>
                <a:latin typeface="Comic Sans MS" panose="030F0702030302020204" pitchFamily="66" charset="0"/>
              </a:rPr>
              <a:t>3 billion nucleotide </a:t>
            </a:r>
            <a:r>
              <a:rPr lang="en-US" sz="2400" b="1" dirty="0">
                <a:effectLst>
                  <a:outerShdw blurRad="38100" dist="38100" dir="2700000" algn="tl">
                    <a:srgbClr val="000000">
                      <a:alpha val="43137"/>
                    </a:srgbClr>
                  </a:outerShdw>
                </a:effectLst>
                <a:latin typeface="Comic Sans MS" panose="030F0702030302020204" pitchFamily="66" charset="0"/>
              </a:rPr>
              <a:t>sequences</a:t>
            </a:r>
            <a:r>
              <a:rPr lang="en-US" sz="2400" dirty="0">
                <a:latin typeface="Comic Sans MS" panose="030F0702030302020204" pitchFamily="66" charset="0"/>
              </a:rPr>
              <a:t> of </a:t>
            </a:r>
            <a:r>
              <a:rPr lang="en-US" sz="2400" dirty="0" smtClean="0">
                <a:latin typeface="Comic Sans MS" panose="030F0702030302020204" pitchFamily="66" charset="0"/>
              </a:rPr>
              <a:t>DNA.</a:t>
            </a:r>
          </a:p>
          <a:p>
            <a:pPr>
              <a:lnSpc>
                <a:spcPct val="80000"/>
              </a:lnSpc>
            </a:pPr>
            <a:r>
              <a:rPr lang="en-US" altLang="en-US" sz="2400" dirty="0">
                <a:latin typeface="Comic Sans MS" panose="030F0702030302020204" pitchFamily="66" charset="0"/>
              </a:rPr>
              <a:t>Only</a:t>
            </a:r>
            <a:r>
              <a:rPr lang="en-US" altLang="en-US" sz="2400" b="1" dirty="0">
                <a:latin typeface="Comic Sans MS" panose="030F0702030302020204" pitchFamily="66" charset="0"/>
              </a:rPr>
              <a:t> </a:t>
            </a:r>
            <a:r>
              <a:rPr lang="en-US" altLang="en-US" sz="2400" b="1" dirty="0">
                <a:solidFill>
                  <a:srgbClr val="006600"/>
                </a:solidFill>
                <a:latin typeface="Comic Sans MS" panose="030F0702030302020204" pitchFamily="66" charset="0"/>
              </a:rPr>
              <a:t>2%</a:t>
            </a:r>
            <a:r>
              <a:rPr lang="en-US" altLang="en-US" sz="2400" b="1" dirty="0">
                <a:latin typeface="Comic Sans MS" panose="030F0702030302020204" pitchFamily="66" charset="0"/>
              </a:rPr>
              <a:t> </a:t>
            </a:r>
            <a:r>
              <a:rPr lang="en-US" altLang="en-US" sz="2400" dirty="0">
                <a:latin typeface="Comic Sans MS" panose="030F0702030302020204" pitchFamily="66" charset="0"/>
              </a:rPr>
              <a:t>of human genome codes for proteins</a:t>
            </a:r>
            <a:r>
              <a:rPr lang="en-US" altLang="en-US" sz="2400" b="1" dirty="0">
                <a:latin typeface="Comic Sans MS" panose="030F0702030302020204" pitchFamily="66" charset="0"/>
              </a:rPr>
              <a:t> </a:t>
            </a:r>
            <a:r>
              <a:rPr lang="en-US" altLang="en-US" sz="2400" b="1" dirty="0">
                <a:solidFill>
                  <a:srgbClr val="006600"/>
                </a:solidFill>
                <a:latin typeface="Comic Sans MS" panose="030F0702030302020204" pitchFamily="66" charset="0"/>
              </a:rPr>
              <a:t>(exons).</a:t>
            </a:r>
          </a:p>
          <a:p>
            <a:pPr>
              <a:lnSpc>
                <a:spcPct val="80000"/>
              </a:lnSpc>
            </a:pPr>
            <a:r>
              <a:rPr lang="en-US" altLang="en-US" sz="2400" dirty="0" smtClean="0">
                <a:latin typeface="Comic Sans MS" panose="030F0702030302020204" pitchFamily="66" charset="0"/>
              </a:rPr>
              <a:t>Only </a:t>
            </a:r>
            <a:r>
              <a:rPr lang="en-US" altLang="en-US" sz="2400" dirty="0">
                <a:latin typeface="Comic Sans MS" panose="030F0702030302020204" pitchFamily="66" charset="0"/>
              </a:rPr>
              <a:t>about 20,000 to 25,000 </a:t>
            </a:r>
            <a:r>
              <a:rPr lang="en-US" altLang="en-US" sz="2400" dirty="0" smtClean="0">
                <a:latin typeface="Comic Sans MS" panose="030F0702030302020204" pitchFamily="66" charset="0"/>
              </a:rPr>
              <a:t>genes.</a:t>
            </a:r>
          </a:p>
          <a:p>
            <a:pPr>
              <a:lnSpc>
                <a:spcPct val="80000"/>
              </a:lnSpc>
            </a:pPr>
            <a:r>
              <a:rPr lang="en-US" altLang="en-US" sz="2400" dirty="0" smtClean="0">
                <a:latin typeface="Comic Sans MS" panose="030F0702030302020204" pitchFamily="66" charset="0"/>
              </a:rPr>
              <a:t>About </a:t>
            </a:r>
            <a:r>
              <a:rPr lang="en-US" altLang="en-US" sz="2400" b="1" dirty="0">
                <a:solidFill>
                  <a:srgbClr val="006600"/>
                </a:solidFill>
                <a:latin typeface="Comic Sans MS" panose="030F0702030302020204" pitchFamily="66" charset="0"/>
              </a:rPr>
              <a:t>8 million</a:t>
            </a:r>
            <a:r>
              <a:rPr lang="en-US" altLang="en-US" sz="2400" b="1" dirty="0">
                <a:latin typeface="Comic Sans MS" panose="030F0702030302020204" pitchFamily="66" charset="0"/>
              </a:rPr>
              <a:t> </a:t>
            </a:r>
            <a:r>
              <a:rPr lang="en-US" altLang="en-US" sz="2400" dirty="0">
                <a:latin typeface="Comic Sans MS" panose="030F0702030302020204" pitchFamily="66" charset="0"/>
              </a:rPr>
              <a:t>single nucleotide polymorphisms (SNP) – places where humans differ by a single nucleotide</a:t>
            </a:r>
            <a:r>
              <a:rPr lang="en-US" altLang="en-US" sz="2400" dirty="0" smtClean="0">
                <a:latin typeface="Comic Sans MS" panose="030F0702030302020204" pitchFamily="66" charset="0"/>
              </a:rPr>
              <a:t>.</a:t>
            </a:r>
          </a:p>
          <a:p>
            <a:pPr>
              <a:lnSpc>
                <a:spcPct val="90000"/>
              </a:lnSpc>
            </a:pPr>
            <a:r>
              <a:rPr lang="en-US" altLang="en-US" sz="2400" dirty="0">
                <a:latin typeface="Comic Sans MS" panose="030F0702030302020204" pitchFamily="66" charset="0"/>
              </a:rPr>
              <a:t>Improvements in </a:t>
            </a:r>
            <a:r>
              <a:rPr lang="en-US" altLang="en-US" sz="2400" b="1" dirty="0">
                <a:solidFill>
                  <a:srgbClr val="006600"/>
                </a:solidFill>
                <a:effectLst>
                  <a:outerShdw blurRad="38100" dist="38100" dir="2700000" algn="tl">
                    <a:srgbClr val="000000"/>
                  </a:outerShdw>
                </a:effectLst>
                <a:latin typeface="Comic Sans MS" panose="030F0702030302020204" pitchFamily="66" charset="0"/>
              </a:rPr>
              <a:t>medical prevention</a:t>
            </a:r>
            <a:r>
              <a:rPr lang="en-US" altLang="en-US" sz="2400" b="1" dirty="0">
                <a:solidFill>
                  <a:srgbClr val="006600"/>
                </a:solidFill>
                <a:effectLst>
                  <a:outerShdw blurRad="38100" dist="38100" dir="2700000" algn="tl">
                    <a:srgbClr val="FFFFFF"/>
                  </a:outerShdw>
                </a:effectLst>
                <a:latin typeface="Comic Sans MS" panose="030F0702030302020204" pitchFamily="66" charset="0"/>
              </a:rPr>
              <a:t> </a:t>
            </a:r>
            <a:r>
              <a:rPr lang="en-US" altLang="en-US" sz="2400" dirty="0">
                <a:latin typeface="Comic Sans MS" panose="030F0702030302020204" pitchFamily="66" charset="0"/>
              </a:rPr>
              <a:t>of disease, gene therapies, diagnosis </a:t>
            </a:r>
            <a:r>
              <a:rPr lang="en-US" altLang="en-US" sz="2400" dirty="0" smtClean="0">
                <a:latin typeface="Comic Sans MS" panose="030F0702030302020204" pitchFamily="66" charset="0"/>
              </a:rPr>
              <a:t>techniques; </a:t>
            </a:r>
            <a:r>
              <a:rPr lang="en-US" altLang="en-US" sz="2400" b="1" dirty="0" smtClean="0">
                <a:solidFill>
                  <a:srgbClr val="006600"/>
                </a:solidFill>
                <a:effectLst>
                  <a:outerShdw blurRad="38100" dist="38100" dir="2700000" algn="tl">
                    <a:srgbClr val="000000"/>
                  </a:outerShdw>
                </a:effectLst>
                <a:latin typeface="Comic Sans MS" panose="030F0702030302020204" pitchFamily="66" charset="0"/>
              </a:rPr>
              <a:t>Production </a:t>
            </a:r>
            <a:r>
              <a:rPr lang="en-US" altLang="en-US" sz="2400" b="1" dirty="0">
                <a:solidFill>
                  <a:srgbClr val="006600"/>
                </a:solidFill>
                <a:effectLst>
                  <a:outerShdw blurRad="38100" dist="38100" dir="2700000" algn="tl">
                    <a:srgbClr val="000000"/>
                  </a:outerShdw>
                </a:effectLst>
                <a:latin typeface="Comic Sans MS" panose="030F0702030302020204" pitchFamily="66" charset="0"/>
              </a:rPr>
              <a:t>of useful </a:t>
            </a:r>
            <a:r>
              <a:rPr lang="en-US" altLang="en-US" sz="2400" b="1" dirty="0" smtClean="0">
                <a:solidFill>
                  <a:srgbClr val="006600"/>
                </a:solidFill>
                <a:effectLst>
                  <a:outerShdw blurRad="38100" dist="38100" dir="2700000" algn="tl">
                    <a:srgbClr val="000000"/>
                  </a:outerShdw>
                </a:effectLst>
                <a:latin typeface="Comic Sans MS" panose="030F0702030302020204" pitchFamily="66" charset="0"/>
              </a:rPr>
              <a:t>protein products</a:t>
            </a:r>
            <a:r>
              <a:rPr lang="en-US" altLang="en-US" sz="2400" b="1" dirty="0" smtClean="0">
                <a:solidFill>
                  <a:srgbClr val="006600"/>
                </a:solidFill>
                <a:effectLst>
                  <a:outerShdw blurRad="38100" dist="38100" dir="2700000" algn="tl">
                    <a:srgbClr val="FFFFFF"/>
                  </a:outerShdw>
                </a:effectLst>
                <a:latin typeface="Comic Sans MS" panose="030F0702030302020204" pitchFamily="66" charset="0"/>
              </a:rPr>
              <a:t> </a:t>
            </a:r>
            <a:r>
              <a:rPr lang="en-US" altLang="en-US" sz="2400" dirty="0" smtClean="0">
                <a:latin typeface="Comic Sans MS" panose="030F0702030302020204" pitchFamily="66" charset="0"/>
              </a:rPr>
              <a:t>for </a:t>
            </a:r>
            <a:r>
              <a:rPr lang="en-US" altLang="en-US" sz="2400" dirty="0">
                <a:latin typeface="Comic Sans MS" panose="030F0702030302020204" pitchFamily="66" charset="0"/>
              </a:rPr>
              <a:t>use in medicine, agriculture, </a:t>
            </a:r>
          </a:p>
          <a:p>
            <a:pPr>
              <a:lnSpc>
                <a:spcPct val="90000"/>
              </a:lnSpc>
            </a:pPr>
            <a:endParaRPr lang="en-US" sz="2400" dirty="0" smtClean="0">
              <a:latin typeface="Comic Sans MS" panose="030F0702030302020204" pitchFamily="66" charset="0"/>
            </a:endParaRPr>
          </a:p>
        </p:txBody>
      </p:sp>
    </p:spTree>
    <p:extLst>
      <p:ext uri="{BB962C8B-B14F-4D97-AF65-F5344CB8AC3E}">
        <p14:creationId xmlns:p14="http://schemas.microsoft.com/office/powerpoint/2010/main" val="21454384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7653">
                                            <p:txEl>
                                              <p:pRg st="0" end="0"/>
                                            </p:txEl>
                                          </p:spTgt>
                                        </p:tgtEl>
                                        <p:attrNameLst>
                                          <p:attrName>style.visibility</p:attrName>
                                        </p:attrNameLst>
                                      </p:cBhvr>
                                      <p:to>
                                        <p:strVal val="visible"/>
                                      </p:to>
                                    </p:set>
                                    <p:animEffect transition="in" filter="box(in)">
                                      <p:cBhvr>
                                        <p:cTn id="7" dur="500"/>
                                        <p:tgtEl>
                                          <p:spTgt spid="2765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7653">
                                            <p:txEl>
                                              <p:pRg st="1" end="1"/>
                                            </p:txEl>
                                          </p:spTgt>
                                        </p:tgtEl>
                                        <p:attrNameLst>
                                          <p:attrName>style.visibility</p:attrName>
                                        </p:attrNameLst>
                                      </p:cBhvr>
                                      <p:to>
                                        <p:strVal val="visible"/>
                                      </p:to>
                                    </p:set>
                                    <p:animEffect transition="in" filter="box(in)">
                                      <p:cBhvr>
                                        <p:cTn id="12" dur="500"/>
                                        <p:tgtEl>
                                          <p:spTgt spid="2765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7653">
                                            <p:txEl>
                                              <p:pRg st="2" end="2"/>
                                            </p:txEl>
                                          </p:spTgt>
                                        </p:tgtEl>
                                        <p:attrNameLst>
                                          <p:attrName>style.visibility</p:attrName>
                                        </p:attrNameLst>
                                      </p:cBhvr>
                                      <p:to>
                                        <p:strVal val="visible"/>
                                      </p:to>
                                    </p:set>
                                    <p:animEffect transition="in" filter="box(in)">
                                      <p:cBhvr>
                                        <p:cTn id="17" dur="500"/>
                                        <p:tgtEl>
                                          <p:spTgt spid="2765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7653">
                                            <p:txEl>
                                              <p:pRg st="3" end="3"/>
                                            </p:txEl>
                                          </p:spTgt>
                                        </p:tgtEl>
                                        <p:attrNameLst>
                                          <p:attrName>style.visibility</p:attrName>
                                        </p:attrNameLst>
                                      </p:cBhvr>
                                      <p:to>
                                        <p:strVal val="visible"/>
                                      </p:to>
                                    </p:set>
                                    <p:animEffect transition="in" filter="box(in)">
                                      <p:cBhvr>
                                        <p:cTn id="22" dur="500"/>
                                        <p:tgtEl>
                                          <p:spTgt spid="2765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7653">
                                            <p:txEl>
                                              <p:pRg st="4" end="4"/>
                                            </p:txEl>
                                          </p:spTgt>
                                        </p:tgtEl>
                                        <p:attrNameLst>
                                          <p:attrName>style.visibility</p:attrName>
                                        </p:attrNameLst>
                                      </p:cBhvr>
                                      <p:to>
                                        <p:strVal val="visible"/>
                                      </p:to>
                                    </p:set>
                                    <p:animEffect transition="in" filter="box(in)">
                                      <p:cBhvr>
                                        <p:cTn id="27" dur="500"/>
                                        <p:tgtEl>
                                          <p:spTgt spid="2765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5943600" cy="838200"/>
          </a:xfrm>
        </p:spPr>
        <p:txBody>
          <a:bodyPr/>
          <a:lstStyle/>
          <a:p>
            <a:r>
              <a:rPr lang="en-US" sz="4400" b="1" dirty="0" smtClean="0"/>
              <a:t>GENE THERAPY</a:t>
            </a:r>
            <a:endParaRPr lang="en-US" sz="4400" b="1" dirty="0"/>
          </a:p>
        </p:txBody>
      </p:sp>
      <p:sp>
        <p:nvSpPr>
          <p:cNvPr id="3" name="Content Placeholder 2"/>
          <p:cNvSpPr>
            <a:spLocks noGrp="1"/>
          </p:cNvSpPr>
          <p:nvPr>
            <p:ph idx="1"/>
          </p:nvPr>
        </p:nvSpPr>
        <p:spPr/>
        <p:txBody>
          <a:bodyPr/>
          <a:lstStyle/>
          <a:p>
            <a:pPr marL="461963" lvl="4"/>
            <a:r>
              <a:rPr lang="en-US" sz="2800" dirty="0" smtClean="0">
                <a:solidFill>
                  <a:schemeClr val="bg1"/>
                </a:solidFill>
              </a:rPr>
              <a:t>Definition</a:t>
            </a:r>
            <a:endParaRPr lang="en-US" sz="2800" dirty="0">
              <a:solidFill>
                <a:schemeClr val="bg1"/>
              </a:solidFill>
            </a:endParaRPr>
          </a:p>
          <a:p>
            <a:pPr marL="461963" lvl="4"/>
            <a:r>
              <a:rPr lang="en-US" sz="2800" dirty="0">
                <a:solidFill>
                  <a:schemeClr val="bg1"/>
                </a:solidFill>
              </a:rPr>
              <a:t>Purpose</a:t>
            </a:r>
          </a:p>
          <a:p>
            <a:pPr marL="461963" lvl="4"/>
            <a:r>
              <a:rPr lang="en-US" sz="2800" dirty="0">
                <a:solidFill>
                  <a:schemeClr val="bg1"/>
                </a:solidFill>
              </a:rPr>
              <a:t>How it works</a:t>
            </a:r>
          </a:p>
          <a:p>
            <a:pPr marL="461963" lvl="4"/>
            <a:r>
              <a:rPr lang="en-US" sz="2800" dirty="0">
                <a:solidFill>
                  <a:schemeClr val="bg1"/>
                </a:solidFill>
              </a:rPr>
              <a:t>Example</a:t>
            </a:r>
          </a:p>
          <a:p>
            <a:endParaRPr lang="en-US" dirty="0"/>
          </a:p>
        </p:txBody>
      </p:sp>
    </p:spTree>
    <p:extLst>
      <p:ext uri="{BB962C8B-B14F-4D97-AF65-F5344CB8AC3E}">
        <p14:creationId xmlns:p14="http://schemas.microsoft.com/office/powerpoint/2010/main" val="463859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228600" y="228600"/>
            <a:ext cx="6553200" cy="1078468"/>
          </a:xfrm>
        </p:spPr>
        <p:txBody>
          <a:bodyPr/>
          <a:lstStyle/>
          <a:p>
            <a:r>
              <a:rPr lang="en-US" altLang="en-US" dirty="0" smtClean="0"/>
              <a:t/>
            </a:r>
            <a:br>
              <a:rPr lang="en-US" altLang="en-US" dirty="0" smtClean="0"/>
            </a:br>
            <a:r>
              <a:rPr lang="en-US" b="1" dirty="0" smtClean="0">
                <a:ln>
                  <a:solidFill>
                    <a:schemeClr val="tx1"/>
                  </a:solidFill>
                </a:ln>
                <a:latin typeface="Comic Sans MS" panose="030F0702030302020204" pitchFamily="66" charset="0"/>
              </a:rPr>
              <a:t>GENE THERAPY</a:t>
            </a:r>
            <a:r>
              <a:rPr lang="en-US" dirty="0">
                <a:ln>
                  <a:solidFill>
                    <a:srgbClr val="ACACC5"/>
                  </a:solidFill>
                </a:ln>
                <a:latin typeface="Comic Sans MS" panose="030F0702030302020204" pitchFamily="66" charset="0"/>
              </a:rPr>
              <a:t/>
            </a:r>
            <a:br>
              <a:rPr lang="en-US" dirty="0">
                <a:ln>
                  <a:solidFill>
                    <a:srgbClr val="ACACC5"/>
                  </a:solidFill>
                </a:ln>
                <a:latin typeface="Comic Sans MS" panose="030F0702030302020204" pitchFamily="66" charset="0"/>
              </a:rPr>
            </a:br>
            <a:r>
              <a:rPr lang="en-US" altLang="en-US" dirty="0" smtClean="0"/>
              <a:t>  </a:t>
            </a:r>
            <a:endParaRPr lang="en-US" altLang="en-US" dirty="0"/>
          </a:p>
        </p:txBody>
      </p:sp>
      <p:pic>
        <p:nvPicPr>
          <p:cNvPr id="63492" name="Img461561269" descr="Gene Therapy"/>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457200" y="1491734"/>
            <a:ext cx="8077200" cy="46085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3493" name="Rectangle 5"/>
          <p:cNvSpPr>
            <a:spLocks noChangeArrowheads="1"/>
          </p:cNvSpPr>
          <p:nvPr/>
        </p:nvSpPr>
        <p:spPr bwMode="auto">
          <a:xfrm>
            <a:off x="685800" y="6284913"/>
            <a:ext cx="665650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en-US" sz="1800" dirty="0"/>
              <a:t>http://encarta.msn.com/media_461561269/Gene_Therapy.html </a:t>
            </a:r>
          </a:p>
        </p:txBody>
      </p:sp>
    </p:spTree>
    <p:extLst>
      <p:ext uri="{BB962C8B-B14F-4D97-AF65-F5344CB8AC3E}">
        <p14:creationId xmlns:p14="http://schemas.microsoft.com/office/powerpoint/2010/main" val="42535049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5943600" cy="838200"/>
          </a:xfrm>
        </p:spPr>
        <p:txBody>
          <a:bodyPr/>
          <a:lstStyle/>
          <a:p>
            <a:r>
              <a:rPr lang="en-US" sz="4400" b="1" dirty="0" smtClean="0"/>
              <a:t>CLONING</a:t>
            </a:r>
            <a:endParaRPr lang="en-US" sz="4400" b="1" dirty="0"/>
          </a:p>
        </p:txBody>
      </p:sp>
      <p:sp>
        <p:nvSpPr>
          <p:cNvPr id="3" name="Content Placeholder 2"/>
          <p:cNvSpPr>
            <a:spLocks noGrp="1"/>
          </p:cNvSpPr>
          <p:nvPr>
            <p:ph idx="1"/>
          </p:nvPr>
        </p:nvSpPr>
        <p:spPr/>
        <p:txBody>
          <a:bodyPr/>
          <a:lstStyle/>
          <a:p>
            <a:pPr marL="461963" lvl="4"/>
            <a:r>
              <a:rPr lang="en-US" sz="2800" dirty="0" smtClean="0">
                <a:solidFill>
                  <a:schemeClr val="bg1"/>
                </a:solidFill>
              </a:rPr>
              <a:t>Definition</a:t>
            </a:r>
            <a:endParaRPr lang="en-US" sz="2800" dirty="0">
              <a:solidFill>
                <a:schemeClr val="bg1"/>
              </a:solidFill>
            </a:endParaRPr>
          </a:p>
          <a:p>
            <a:pPr marL="461963" lvl="4"/>
            <a:r>
              <a:rPr lang="en-US" sz="2800" dirty="0">
                <a:solidFill>
                  <a:schemeClr val="bg1"/>
                </a:solidFill>
              </a:rPr>
              <a:t>Purpose</a:t>
            </a:r>
          </a:p>
          <a:p>
            <a:pPr marL="461963" lvl="4"/>
            <a:r>
              <a:rPr lang="en-US" sz="2800" dirty="0">
                <a:solidFill>
                  <a:schemeClr val="bg1"/>
                </a:solidFill>
              </a:rPr>
              <a:t>How it works</a:t>
            </a:r>
          </a:p>
          <a:p>
            <a:pPr marL="461963" lvl="4"/>
            <a:r>
              <a:rPr lang="en-US" sz="2800" dirty="0">
                <a:solidFill>
                  <a:schemeClr val="bg1"/>
                </a:solidFill>
              </a:rPr>
              <a:t>Example</a:t>
            </a:r>
          </a:p>
          <a:p>
            <a:endParaRPr lang="en-US" dirty="0"/>
          </a:p>
        </p:txBody>
      </p:sp>
    </p:spTree>
    <p:extLst>
      <p:ext uri="{BB962C8B-B14F-4D97-AF65-F5344CB8AC3E}">
        <p14:creationId xmlns:p14="http://schemas.microsoft.com/office/powerpoint/2010/main" val="3835590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1"/>
          </p:nvPr>
        </p:nvSpPr>
        <p:spPr/>
        <p:txBody>
          <a:bodyPr/>
          <a:lstStyle/>
          <a:p>
            <a:fld id="{A5F9AA06-7EF0-42D2-A927-6C32AB3BC335}" type="slidenum">
              <a:rPr lang="en-US" altLang="en-US"/>
              <a:pPr/>
              <a:t>26</a:t>
            </a:fld>
            <a:endParaRPr lang="en-US" altLang="en-US"/>
          </a:p>
        </p:txBody>
      </p:sp>
      <p:sp>
        <p:nvSpPr>
          <p:cNvPr id="19458" name="Rectangle 2"/>
          <p:cNvSpPr>
            <a:spLocks noGrp="1" noChangeArrowheads="1"/>
          </p:cNvSpPr>
          <p:nvPr>
            <p:ph type="title"/>
          </p:nvPr>
        </p:nvSpPr>
        <p:spPr>
          <a:xfrm>
            <a:off x="228600" y="228600"/>
            <a:ext cx="3581400" cy="1066800"/>
          </a:xfrm>
        </p:spPr>
        <p:txBody>
          <a:bodyPr/>
          <a:lstStyle/>
          <a:p>
            <a:r>
              <a:rPr lang="en-US" altLang="en-US" sz="5400" b="1" dirty="0" smtClean="0">
                <a:effectLst>
                  <a:outerShdw blurRad="38100" dist="38100" dir="2700000" algn="tl">
                    <a:srgbClr val="FFFFFF"/>
                  </a:outerShdw>
                </a:effectLst>
                <a:latin typeface="Comic Sans MS" panose="030F0702030302020204" pitchFamily="66" charset="0"/>
              </a:rPr>
              <a:t>CLONING</a:t>
            </a:r>
            <a:endParaRPr lang="en-US" altLang="en-US" sz="5400" b="1" dirty="0">
              <a:effectLst>
                <a:outerShdw blurRad="38100" dist="38100" dir="2700000" algn="tl">
                  <a:srgbClr val="FFFFFF"/>
                </a:outerShdw>
              </a:effectLst>
              <a:latin typeface="Comic Sans MS" panose="030F0702030302020204" pitchFamily="66" charset="0"/>
            </a:endParaRPr>
          </a:p>
        </p:txBody>
      </p:sp>
      <p:sp>
        <p:nvSpPr>
          <p:cNvPr id="19459" name="Rectangle 3"/>
          <p:cNvSpPr>
            <a:spLocks noGrp="1" noChangeArrowheads="1"/>
          </p:cNvSpPr>
          <p:nvPr>
            <p:ph type="body" sz="half" idx="1"/>
          </p:nvPr>
        </p:nvSpPr>
        <p:spPr>
          <a:xfrm>
            <a:off x="228600" y="2362200"/>
            <a:ext cx="3810000" cy="4114800"/>
          </a:xfrm>
        </p:spPr>
        <p:txBody>
          <a:bodyPr/>
          <a:lstStyle/>
          <a:p>
            <a:r>
              <a:rPr lang="en-US" altLang="en-US" b="1" i="1" dirty="0">
                <a:solidFill>
                  <a:srgbClr val="008000"/>
                </a:solidFill>
                <a:effectLst>
                  <a:outerShdw blurRad="38100" dist="38100" dir="2700000" algn="tl">
                    <a:srgbClr val="000000"/>
                  </a:outerShdw>
                </a:effectLst>
                <a:latin typeface="Comic Sans MS" panose="030F0702030302020204" pitchFamily="66" charset="0"/>
              </a:rPr>
              <a:t>Clone</a:t>
            </a:r>
            <a:r>
              <a:rPr lang="en-US" altLang="en-US" i="1" dirty="0">
                <a:latin typeface="Comic Sans MS" panose="030F0702030302020204" pitchFamily="66" charset="0"/>
              </a:rPr>
              <a:t>- </a:t>
            </a:r>
            <a:r>
              <a:rPr lang="en-US" altLang="en-US" dirty="0">
                <a:latin typeface="Comic Sans MS" panose="030F0702030302020204" pitchFamily="66" charset="0"/>
              </a:rPr>
              <a:t>a member of a group of genetically identical </a:t>
            </a:r>
            <a:r>
              <a:rPr lang="en-US" altLang="en-US" dirty="0" smtClean="0">
                <a:latin typeface="Comic Sans MS" panose="030F0702030302020204" pitchFamily="66" charset="0"/>
              </a:rPr>
              <a:t>cells</a:t>
            </a:r>
            <a:endParaRPr lang="en-US" altLang="en-US" dirty="0">
              <a:latin typeface="Comic Sans MS" panose="030F0702030302020204" pitchFamily="66" charset="0"/>
            </a:endParaRPr>
          </a:p>
        </p:txBody>
      </p:sp>
      <p:pic>
        <p:nvPicPr>
          <p:cNvPr id="19465" name="Picture 9"/>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3962400" y="0"/>
            <a:ext cx="51816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496991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box(in)">
                                      <p:cBhvr>
                                        <p:cTn id="7" dur="500"/>
                                        <p:tgtEl>
                                          <p:spTgt spid="194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7315200" cy="838200"/>
          </a:xfrm>
        </p:spPr>
        <p:txBody>
          <a:bodyPr/>
          <a:lstStyle/>
          <a:p>
            <a:r>
              <a:rPr lang="en-US" sz="4400" b="1" dirty="0" smtClean="0"/>
              <a:t>DNA FINGERPRINTING</a:t>
            </a:r>
            <a:endParaRPr lang="en-US" sz="4400" b="1" dirty="0"/>
          </a:p>
        </p:txBody>
      </p:sp>
      <p:sp>
        <p:nvSpPr>
          <p:cNvPr id="3" name="Content Placeholder 2"/>
          <p:cNvSpPr>
            <a:spLocks noGrp="1"/>
          </p:cNvSpPr>
          <p:nvPr>
            <p:ph idx="1"/>
          </p:nvPr>
        </p:nvSpPr>
        <p:spPr/>
        <p:txBody>
          <a:bodyPr/>
          <a:lstStyle/>
          <a:p>
            <a:pPr marL="461963" lvl="4"/>
            <a:r>
              <a:rPr lang="en-US" sz="2800" dirty="0" smtClean="0">
                <a:solidFill>
                  <a:schemeClr val="bg1"/>
                </a:solidFill>
              </a:rPr>
              <a:t>Definition</a:t>
            </a:r>
            <a:endParaRPr lang="en-US" sz="2800" dirty="0">
              <a:solidFill>
                <a:schemeClr val="bg1"/>
              </a:solidFill>
            </a:endParaRPr>
          </a:p>
          <a:p>
            <a:pPr marL="461963" lvl="4"/>
            <a:r>
              <a:rPr lang="en-US" sz="2800" dirty="0">
                <a:solidFill>
                  <a:schemeClr val="bg1"/>
                </a:solidFill>
              </a:rPr>
              <a:t>Purpose</a:t>
            </a:r>
          </a:p>
          <a:p>
            <a:pPr marL="461963" lvl="4"/>
            <a:r>
              <a:rPr lang="en-US" sz="2800" dirty="0">
                <a:solidFill>
                  <a:schemeClr val="bg1"/>
                </a:solidFill>
              </a:rPr>
              <a:t>How it </a:t>
            </a:r>
            <a:r>
              <a:rPr lang="en-US" sz="2800" dirty="0" smtClean="0">
                <a:solidFill>
                  <a:schemeClr val="bg1"/>
                </a:solidFill>
              </a:rPr>
              <a:t>works</a:t>
            </a:r>
          </a:p>
          <a:p>
            <a:pPr marL="461963" lvl="4"/>
            <a:r>
              <a:rPr lang="en-US" sz="2800" dirty="0">
                <a:solidFill>
                  <a:schemeClr val="bg1"/>
                </a:solidFill>
              </a:rPr>
              <a:t>Know what gel electrophoresis </a:t>
            </a:r>
            <a:r>
              <a:rPr lang="en-US" sz="2800" dirty="0" smtClean="0">
                <a:solidFill>
                  <a:schemeClr val="bg1"/>
                </a:solidFill>
              </a:rPr>
              <a:t>is</a:t>
            </a:r>
            <a:endParaRPr lang="en-US" sz="2800" dirty="0">
              <a:solidFill>
                <a:schemeClr val="bg1"/>
              </a:solidFill>
            </a:endParaRPr>
          </a:p>
          <a:p>
            <a:pPr marL="461963" lvl="4"/>
            <a:r>
              <a:rPr lang="en-US" sz="2800" dirty="0">
                <a:solidFill>
                  <a:schemeClr val="bg1"/>
                </a:solidFill>
              </a:rPr>
              <a:t>Example</a:t>
            </a:r>
          </a:p>
          <a:p>
            <a:endParaRPr lang="en-US" dirty="0"/>
          </a:p>
        </p:txBody>
      </p:sp>
    </p:spTree>
    <p:extLst>
      <p:ext uri="{BB962C8B-B14F-4D97-AF65-F5344CB8AC3E}">
        <p14:creationId xmlns:p14="http://schemas.microsoft.com/office/powerpoint/2010/main" val="4441901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6934200" cy="1447800"/>
          </a:xfrm>
        </p:spPr>
        <p:txBody>
          <a:bodyPr/>
          <a:lstStyle/>
          <a:p>
            <a:r>
              <a:rPr lang="en-US" b="1" dirty="0" smtClean="0">
                <a:latin typeface="Comic Sans MS" panose="030F0702030302020204" pitchFamily="66" charset="0"/>
              </a:rPr>
              <a:t>DNA FINGERPRINTING</a:t>
            </a:r>
            <a:endParaRPr lang="en-US" b="1" dirty="0">
              <a:latin typeface="Comic Sans MS" panose="030F0702030302020204" pitchFamily="66" charset="0"/>
            </a:endParaRPr>
          </a:p>
        </p:txBody>
      </p:sp>
      <p:sp>
        <p:nvSpPr>
          <p:cNvPr id="3" name="Content Placeholder 2"/>
          <p:cNvSpPr>
            <a:spLocks noGrp="1"/>
          </p:cNvSpPr>
          <p:nvPr>
            <p:ph idx="1"/>
          </p:nvPr>
        </p:nvSpPr>
        <p:spPr/>
        <p:txBody>
          <a:bodyPr/>
          <a:lstStyle/>
          <a:p>
            <a:pPr marL="0" indent="0">
              <a:buNone/>
            </a:pPr>
            <a:r>
              <a:rPr lang="en-US" sz="3600" b="1" dirty="0" smtClean="0">
                <a:latin typeface="Comic Sans MS" panose="030F0702030302020204" pitchFamily="66" charset="0"/>
              </a:rPr>
              <a:t>How it Works:</a:t>
            </a:r>
          </a:p>
          <a:p>
            <a:pPr marL="514350" indent="-514350">
              <a:buAutoNum type="arabicPeriod"/>
            </a:pPr>
            <a:r>
              <a:rPr lang="en-US" sz="3600" dirty="0" smtClean="0">
                <a:latin typeface="Comic Sans MS" panose="030F0702030302020204" pitchFamily="66" charset="0"/>
              </a:rPr>
              <a:t>Extract DNA</a:t>
            </a:r>
          </a:p>
          <a:p>
            <a:pPr marL="514350" indent="-514350">
              <a:buAutoNum type="arabicPeriod"/>
            </a:pPr>
            <a:r>
              <a:rPr lang="en-US" sz="3600" dirty="0" smtClean="0">
                <a:latin typeface="Comic Sans MS" panose="030F0702030302020204" pitchFamily="66" charset="0"/>
              </a:rPr>
              <a:t>Cut DNA</a:t>
            </a:r>
          </a:p>
          <a:p>
            <a:pPr marL="514350" indent="-514350">
              <a:buAutoNum type="arabicPeriod"/>
            </a:pPr>
            <a:r>
              <a:rPr lang="en-US" sz="3600" dirty="0" smtClean="0">
                <a:latin typeface="Comic Sans MS" panose="030F0702030302020204" pitchFamily="66" charset="0"/>
              </a:rPr>
              <a:t>Run a </a:t>
            </a:r>
            <a:r>
              <a:rPr lang="en-US" sz="3600" dirty="0">
                <a:latin typeface="Comic Sans MS" panose="030F0702030302020204" pitchFamily="66" charset="0"/>
              </a:rPr>
              <a:t>g</a:t>
            </a:r>
            <a:r>
              <a:rPr lang="en-US" sz="3600" dirty="0" smtClean="0">
                <a:latin typeface="Comic Sans MS" panose="030F0702030302020204" pitchFamily="66" charset="0"/>
              </a:rPr>
              <a:t>el electrophoresis</a:t>
            </a:r>
          </a:p>
          <a:p>
            <a:pPr marL="514350" indent="-514350">
              <a:buAutoNum type="arabicPeriod"/>
            </a:pPr>
            <a:endParaRPr lang="en-US" dirty="0">
              <a:latin typeface="Comic Sans MS" panose="030F0702030302020204" pitchFamily="66" charset="0"/>
            </a:endParaRPr>
          </a:p>
          <a:p>
            <a:endParaRPr lang="en-US" dirty="0"/>
          </a:p>
        </p:txBody>
      </p:sp>
      <p:sp>
        <p:nvSpPr>
          <p:cNvPr id="4" name="Slide Number Placeholder 3"/>
          <p:cNvSpPr>
            <a:spLocks noGrp="1"/>
          </p:cNvSpPr>
          <p:nvPr>
            <p:ph type="sldNum" sz="quarter" idx="4294967295"/>
          </p:nvPr>
        </p:nvSpPr>
        <p:spPr>
          <a:xfrm>
            <a:off x="4876800" y="6629400"/>
            <a:ext cx="1905000" cy="228600"/>
          </a:xfrm>
          <a:prstGeom prst="rect">
            <a:avLst/>
          </a:prstGeom>
        </p:spPr>
        <p:txBody>
          <a:bodyPr/>
          <a:lstStyle/>
          <a:p>
            <a:fld id="{5D767F19-8754-42BC-A4F9-DEBDE1A2A1E9}" type="slidenum">
              <a:rPr lang="en-US" altLang="en-US" smtClean="0"/>
              <a:pPr/>
              <a:t>28</a:t>
            </a:fld>
            <a:endParaRPr lang="en-US" altLang="en-US"/>
          </a:p>
        </p:txBody>
      </p:sp>
    </p:spTree>
    <p:extLst>
      <p:ext uri="{BB962C8B-B14F-4D97-AF65-F5344CB8AC3E}">
        <p14:creationId xmlns:p14="http://schemas.microsoft.com/office/powerpoint/2010/main" val="41995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4294967295"/>
          </p:nvPr>
        </p:nvSpPr>
        <p:spPr>
          <a:xfrm>
            <a:off x="4876800" y="6629400"/>
            <a:ext cx="1905000" cy="228600"/>
          </a:xfrm>
          <a:prstGeom prst="rect">
            <a:avLst/>
          </a:prstGeom>
        </p:spPr>
        <p:txBody>
          <a:bodyPr/>
          <a:lstStyle/>
          <a:p>
            <a:fld id="{B511C598-5F69-4D0C-9184-D0AE66BE6EE0}" type="slidenum">
              <a:rPr lang="en-US" altLang="en-US"/>
              <a:pPr/>
              <a:t>29</a:t>
            </a:fld>
            <a:endParaRPr lang="en-US" altLang="en-US"/>
          </a:p>
        </p:txBody>
      </p:sp>
      <p:sp>
        <p:nvSpPr>
          <p:cNvPr id="33794" name="Rectangle 2"/>
          <p:cNvSpPr>
            <a:spLocks noGrp="1" noChangeArrowheads="1"/>
          </p:cNvSpPr>
          <p:nvPr>
            <p:ph type="title"/>
          </p:nvPr>
        </p:nvSpPr>
        <p:spPr>
          <a:xfrm>
            <a:off x="228600" y="29424"/>
            <a:ext cx="6553200" cy="1447800"/>
          </a:xfrm>
        </p:spPr>
        <p:txBody>
          <a:bodyPr/>
          <a:lstStyle/>
          <a:p>
            <a:r>
              <a:rPr lang="en-US" altLang="en-US" sz="4800" b="1" dirty="0" smtClean="0">
                <a:latin typeface="Comic Sans MS" panose="030F0702030302020204" pitchFamily="66" charset="0"/>
              </a:rPr>
              <a:t>ELECTROPHORESIS</a:t>
            </a:r>
            <a:endParaRPr lang="en-US" altLang="en-US" sz="4800" b="1" dirty="0">
              <a:latin typeface="Comic Sans MS" panose="030F0702030302020204" pitchFamily="66" charset="0"/>
            </a:endParaRPr>
          </a:p>
        </p:txBody>
      </p:sp>
      <p:sp>
        <p:nvSpPr>
          <p:cNvPr id="33795" name="Rectangle 3"/>
          <p:cNvSpPr>
            <a:spLocks noGrp="1" noChangeArrowheads="1"/>
          </p:cNvSpPr>
          <p:nvPr>
            <p:ph type="body" idx="1"/>
          </p:nvPr>
        </p:nvSpPr>
        <p:spPr>
          <a:xfrm>
            <a:off x="221810" y="1295400"/>
            <a:ext cx="6553200" cy="2362200"/>
          </a:xfrm>
        </p:spPr>
        <p:txBody>
          <a:bodyPr/>
          <a:lstStyle/>
          <a:p>
            <a:r>
              <a:rPr lang="en-US" altLang="en-US" sz="2800" b="1" dirty="0">
                <a:solidFill>
                  <a:srgbClr val="008000"/>
                </a:solidFill>
                <a:effectLst>
                  <a:outerShdw blurRad="38100" dist="38100" dir="2700000" algn="tl">
                    <a:srgbClr val="000000"/>
                  </a:outerShdw>
                </a:effectLst>
                <a:latin typeface="Comic Sans MS" panose="030F0702030302020204" pitchFamily="66" charset="0"/>
              </a:rPr>
              <a:t>Negative DNA</a:t>
            </a:r>
            <a:r>
              <a:rPr lang="en-US" altLang="en-US" sz="2800" dirty="0">
                <a:latin typeface="Comic Sans MS" panose="030F0702030302020204" pitchFamily="66" charset="0"/>
              </a:rPr>
              <a:t> moves toward the positive </a:t>
            </a:r>
            <a:r>
              <a:rPr lang="en-US" altLang="en-US" sz="2800" dirty="0" smtClean="0">
                <a:latin typeface="Comic Sans MS" panose="030F0702030302020204" pitchFamily="66" charset="0"/>
              </a:rPr>
              <a:t>end.</a:t>
            </a:r>
            <a:endParaRPr lang="en-US" altLang="en-US" sz="2800" dirty="0">
              <a:latin typeface="Comic Sans MS" panose="030F0702030302020204" pitchFamily="66" charset="0"/>
            </a:endParaRPr>
          </a:p>
          <a:p>
            <a:r>
              <a:rPr lang="en-US" altLang="en-US" sz="2800" b="1" dirty="0">
                <a:solidFill>
                  <a:srgbClr val="008000"/>
                </a:solidFill>
                <a:effectLst>
                  <a:outerShdw blurRad="38100" dist="38100" dir="2700000" algn="tl">
                    <a:srgbClr val="000000"/>
                  </a:outerShdw>
                </a:effectLst>
                <a:latin typeface="Comic Sans MS" panose="030F0702030302020204" pitchFamily="66" charset="0"/>
              </a:rPr>
              <a:t>Smaller</a:t>
            </a:r>
            <a:r>
              <a:rPr lang="en-US" altLang="en-US" sz="2800" dirty="0">
                <a:latin typeface="Comic Sans MS" panose="030F0702030302020204" pitchFamily="66" charset="0"/>
              </a:rPr>
              <a:t> fragments move </a:t>
            </a:r>
            <a:r>
              <a:rPr lang="en-US" altLang="en-US" sz="2800" b="1" dirty="0">
                <a:effectLst>
                  <a:outerShdw blurRad="38100" dist="38100" dir="2700000" algn="tl">
                    <a:srgbClr val="FFFFFF"/>
                  </a:outerShdw>
                </a:effectLst>
                <a:latin typeface="Comic Sans MS" panose="030F0702030302020204" pitchFamily="66" charset="0"/>
              </a:rPr>
              <a:t>farther and </a:t>
            </a:r>
            <a:r>
              <a:rPr lang="en-US" altLang="en-US" sz="2800" b="1" dirty="0" smtClean="0">
                <a:effectLst>
                  <a:outerShdw blurRad="38100" dist="38100" dir="2700000" algn="tl">
                    <a:srgbClr val="FFFFFF"/>
                  </a:outerShdw>
                </a:effectLst>
                <a:latin typeface="Comic Sans MS" panose="030F0702030302020204" pitchFamily="66" charset="0"/>
              </a:rPr>
              <a:t>faster that longer ones.</a:t>
            </a:r>
            <a:endParaRPr lang="en-US" altLang="en-US" sz="2800" b="1" dirty="0">
              <a:effectLst>
                <a:outerShdw blurRad="38100" dist="38100" dir="2700000" algn="tl">
                  <a:srgbClr val="FFFFFF"/>
                </a:outerShdw>
              </a:effectLst>
              <a:latin typeface="Comic Sans MS" panose="030F0702030302020204" pitchFamily="66" charset="0"/>
            </a:endParaRPr>
          </a:p>
          <a:p>
            <a:endParaRPr lang="en-US" altLang="en-US" dirty="0"/>
          </a:p>
        </p:txBody>
      </p:sp>
      <p:pic>
        <p:nvPicPr>
          <p:cNvPr id="2" name="Picture 1"/>
          <p:cNvPicPr>
            <a:picLocks noChangeAspect="1"/>
          </p:cNvPicPr>
          <p:nvPr/>
        </p:nvPicPr>
        <p:blipFill>
          <a:blip r:embed="rId3"/>
          <a:stretch>
            <a:fillRect/>
          </a:stretch>
        </p:blipFill>
        <p:spPr>
          <a:xfrm>
            <a:off x="3048000" y="3408218"/>
            <a:ext cx="4724400" cy="3221182"/>
          </a:xfrm>
          <a:prstGeom prst="rect">
            <a:avLst/>
          </a:prstGeom>
        </p:spPr>
      </p:pic>
    </p:spTree>
    <p:extLst>
      <p:ext uri="{BB962C8B-B14F-4D97-AF65-F5344CB8AC3E}">
        <p14:creationId xmlns:p14="http://schemas.microsoft.com/office/powerpoint/2010/main" val="1979635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box(in)">
                                      <p:cBhvr>
                                        <p:cTn id="7" dur="500"/>
                                        <p:tgtEl>
                                          <p:spTgt spid="337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3795">
                                            <p:txEl>
                                              <p:pRg st="1" end="1"/>
                                            </p:txEl>
                                          </p:spTgt>
                                        </p:tgtEl>
                                        <p:attrNameLst>
                                          <p:attrName>style.visibility</p:attrName>
                                        </p:attrNameLst>
                                      </p:cBhvr>
                                      <p:to>
                                        <p:strVal val="visible"/>
                                      </p:to>
                                    </p:set>
                                    <p:animEffect transition="in" filter="box(in)">
                                      <p:cBhvr>
                                        <p:cTn id="12" dur="500"/>
                                        <p:tgtEl>
                                          <p:spTgt spid="337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4876800" y="6629400"/>
            <a:ext cx="1905000" cy="228600"/>
          </a:xfrm>
          <a:prstGeom prst="rect">
            <a:avLst/>
          </a:prstGeom>
        </p:spPr>
        <p:txBody>
          <a:bodyPr/>
          <a:lstStyle/>
          <a:p>
            <a:fld id="{FFC7FD6A-670F-4AA2-885C-903E2551BB0F}" type="slidenum">
              <a:rPr lang="en-US" altLang="en-US"/>
              <a:pPr/>
              <a:t>30</a:t>
            </a:fld>
            <a:endParaRPr lang="en-US" altLang="en-US"/>
          </a:p>
        </p:txBody>
      </p:sp>
      <p:sp>
        <p:nvSpPr>
          <p:cNvPr id="10242" name="Rectangle 2"/>
          <p:cNvSpPr>
            <a:spLocks noGrp="1" noChangeArrowheads="1"/>
          </p:cNvSpPr>
          <p:nvPr>
            <p:ph type="title"/>
          </p:nvPr>
        </p:nvSpPr>
        <p:spPr>
          <a:xfrm>
            <a:off x="0" y="228600"/>
            <a:ext cx="7010400" cy="914400"/>
          </a:xfrm>
        </p:spPr>
        <p:txBody>
          <a:bodyPr/>
          <a:lstStyle/>
          <a:p>
            <a:r>
              <a:rPr lang="en-US" altLang="en-US" sz="4800" b="1" dirty="0" smtClean="0">
                <a:latin typeface="Comic Sans MS" panose="030F0702030302020204" pitchFamily="66" charset="0"/>
              </a:rPr>
              <a:t>ELECTROPHORESIS</a:t>
            </a:r>
            <a:endParaRPr lang="en-US" altLang="en-US" sz="4800" b="1" dirty="0">
              <a:latin typeface="Comic Sans MS" panose="030F0702030302020204" pitchFamily="66" charset="0"/>
            </a:endParaRPr>
          </a:p>
        </p:txBody>
      </p:sp>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071563"/>
            <a:ext cx="5700713" cy="560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2025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7315200" cy="838200"/>
          </a:xfrm>
        </p:spPr>
        <p:txBody>
          <a:bodyPr/>
          <a:lstStyle/>
          <a:p>
            <a:r>
              <a:rPr lang="en-US" sz="4400" b="1" dirty="0" smtClean="0"/>
              <a:t>POLYMERASE CHAIN REACTION, PCR</a:t>
            </a:r>
            <a:endParaRPr lang="en-US" sz="4400" b="1" dirty="0"/>
          </a:p>
        </p:txBody>
      </p:sp>
      <p:sp>
        <p:nvSpPr>
          <p:cNvPr id="3" name="Content Placeholder 2"/>
          <p:cNvSpPr>
            <a:spLocks noGrp="1"/>
          </p:cNvSpPr>
          <p:nvPr>
            <p:ph idx="1"/>
          </p:nvPr>
        </p:nvSpPr>
        <p:spPr/>
        <p:txBody>
          <a:bodyPr/>
          <a:lstStyle/>
          <a:p>
            <a:pPr marL="461963" lvl="4"/>
            <a:r>
              <a:rPr lang="en-US" sz="2800" dirty="0" smtClean="0">
                <a:solidFill>
                  <a:schemeClr val="bg1"/>
                </a:solidFill>
              </a:rPr>
              <a:t>Definition</a:t>
            </a:r>
            <a:endParaRPr lang="en-US" sz="2800" dirty="0">
              <a:solidFill>
                <a:schemeClr val="bg1"/>
              </a:solidFill>
            </a:endParaRPr>
          </a:p>
          <a:p>
            <a:pPr marL="461963" lvl="4"/>
            <a:r>
              <a:rPr lang="en-US" sz="2800" dirty="0">
                <a:solidFill>
                  <a:schemeClr val="bg1"/>
                </a:solidFill>
              </a:rPr>
              <a:t>Purpose</a:t>
            </a:r>
          </a:p>
          <a:p>
            <a:pPr marL="461963" lvl="4"/>
            <a:r>
              <a:rPr lang="en-US" sz="2800" dirty="0">
                <a:solidFill>
                  <a:schemeClr val="bg1"/>
                </a:solidFill>
              </a:rPr>
              <a:t>How it works</a:t>
            </a:r>
          </a:p>
          <a:p>
            <a:pPr marL="461963" lvl="4"/>
            <a:r>
              <a:rPr lang="en-US" sz="2800" dirty="0">
                <a:solidFill>
                  <a:schemeClr val="bg1"/>
                </a:solidFill>
              </a:rPr>
              <a:t>Example</a:t>
            </a:r>
          </a:p>
          <a:p>
            <a:endParaRPr lang="en-US" dirty="0"/>
          </a:p>
        </p:txBody>
      </p:sp>
    </p:spTree>
    <p:extLst>
      <p:ext uri="{BB962C8B-B14F-4D97-AF65-F5344CB8AC3E}">
        <p14:creationId xmlns:p14="http://schemas.microsoft.com/office/powerpoint/2010/main" val="6372440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4294967295"/>
          </p:nvPr>
        </p:nvSpPr>
        <p:spPr>
          <a:xfrm>
            <a:off x="4876800" y="6629400"/>
            <a:ext cx="1905000" cy="228600"/>
          </a:xfrm>
          <a:prstGeom prst="rect">
            <a:avLst/>
          </a:prstGeom>
        </p:spPr>
        <p:txBody>
          <a:bodyPr/>
          <a:lstStyle/>
          <a:p>
            <a:fld id="{C116DA20-6B93-4545-A9B6-78E9AC060A9D}" type="slidenum">
              <a:rPr lang="en-US" altLang="en-US"/>
              <a:pPr/>
              <a:t>32</a:t>
            </a:fld>
            <a:endParaRPr lang="en-US" altLang="en-US"/>
          </a:p>
        </p:txBody>
      </p:sp>
      <p:sp>
        <p:nvSpPr>
          <p:cNvPr id="15362" name="Rectangle 2"/>
          <p:cNvSpPr>
            <a:spLocks noGrp="1" noChangeArrowheads="1"/>
          </p:cNvSpPr>
          <p:nvPr>
            <p:ph type="title"/>
          </p:nvPr>
        </p:nvSpPr>
        <p:spPr>
          <a:xfrm>
            <a:off x="228600" y="228600"/>
            <a:ext cx="6553200" cy="1066800"/>
          </a:xfrm>
        </p:spPr>
        <p:txBody>
          <a:bodyPr/>
          <a:lstStyle/>
          <a:p>
            <a:r>
              <a:rPr lang="en-US" altLang="en-US" sz="5400" b="1" dirty="0" smtClean="0">
                <a:effectLst>
                  <a:outerShdw blurRad="38100" dist="38100" dir="2700000" algn="tl">
                    <a:srgbClr val="FFFFFF"/>
                  </a:outerShdw>
                </a:effectLst>
                <a:latin typeface="Comic Sans MS" panose="030F0702030302020204" pitchFamily="66" charset="0"/>
              </a:rPr>
              <a:t>COPYING DNA</a:t>
            </a:r>
            <a:endParaRPr lang="en-US" altLang="en-US" sz="5400" b="1" dirty="0">
              <a:effectLst>
                <a:outerShdw blurRad="38100" dist="38100" dir="2700000" algn="tl">
                  <a:srgbClr val="FFFFFF"/>
                </a:outerShdw>
              </a:effectLst>
              <a:latin typeface="Comic Sans MS" panose="030F0702030302020204" pitchFamily="66" charset="0"/>
            </a:endParaRPr>
          </a:p>
        </p:txBody>
      </p:sp>
      <p:pic>
        <p:nvPicPr>
          <p:cNvPr id="153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295400"/>
            <a:ext cx="6477000" cy="4419600"/>
          </a:xfrm>
          <a:prstGeom prst="rect">
            <a:avLst/>
          </a:prstGeom>
          <a:solidFill>
            <a:schemeClr val="bg1"/>
          </a:solidFill>
        </p:spPr>
      </p:pic>
      <p:sp>
        <p:nvSpPr>
          <p:cNvPr id="15365" name="Text Box 5"/>
          <p:cNvSpPr txBox="1">
            <a:spLocks noChangeArrowheads="1"/>
          </p:cNvSpPr>
          <p:nvPr/>
        </p:nvSpPr>
        <p:spPr bwMode="auto">
          <a:xfrm>
            <a:off x="228600" y="5867400"/>
            <a:ext cx="65532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spcBef>
                <a:spcPct val="0"/>
              </a:spcBef>
              <a:defRPr>
                <a:solidFill>
                  <a:schemeClr val="tx1"/>
                </a:solidFill>
                <a:latin typeface="Arial" panose="020B0604020202020204" pitchFamily="34" charset="0"/>
              </a:defRPr>
            </a:lvl1pPr>
            <a:lvl2pPr>
              <a:spcBef>
                <a:spcPct val="0"/>
              </a:spcBef>
              <a:defRPr>
                <a:solidFill>
                  <a:schemeClr val="tx1"/>
                </a:solidFill>
                <a:latin typeface="Arial" panose="020B0604020202020204" pitchFamily="34" charset="0"/>
              </a:defRPr>
            </a:lvl2pPr>
            <a:lvl3pPr>
              <a:spcBef>
                <a:spcPct val="0"/>
              </a:spcBef>
              <a:defRPr>
                <a:solidFill>
                  <a:schemeClr val="tx1"/>
                </a:solidFill>
                <a:latin typeface="Arial" panose="020B0604020202020204" pitchFamily="34" charset="0"/>
              </a:defRPr>
            </a:lvl3pPr>
            <a:lvl4pPr>
              <a:spcBef>
                <a:spcPct val="0"/>
              </a:spcBef>
              <a:defRPr>
                <a:solidFill>
                  <a:schemeClr val="tx1"/>
                </a:solidFill>
                <a:latin typeface="Arial" panose="020B0604020202020204" pitchFamily="34" charset="0"/>
              </a:defRPr>
            </a:lvl4pPr>
            <a:lvl5pPr>
              <a:spcBef>
                <a:spcPct val="0"/>
              </a:spcBef>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2800" b="1" dirty="0">
                <a:latin typeface="Comic Sans MS" panose="030F0702030302020204" pitchFamily="66" charset="0"/>
              </a:rPr>
              <a:t>Large amounts of DNA can be made from a small starting sample</a:t>
            </a:r>
          </a:p>
        </p:txBody>
      </p:sp>
      <p:sp>
        <p:nvSpPr>
          <p:cNvPr id="2" name="TextBox 1"/>
          <p:cNvSpPr txBox="1"/>
          <p:nvPr/>
        </p:nvSpPr>
        <p:spPr>
          <a:xfrm>
            <a:off x="228600" y="1258907"/>
            <a:ext cx="3048000" cy="1421928"/>
          </a:xfrm>
          <a:prstGeom prst="rect">
            <a:avLst/>
          </a:prstGeom>
          <a:noFill/>
        </p:spPr>
        <p:txBody>
          <a:bodyPr wrap="square" rtlCol="0">
            <a:spAutoFit/>
          </a:bodyPr>
          <a:lstStyle/>
          <a:p>
            <a:pPr lvl="0"/>
            <a:r>
              <a:rPr lang="en-US" sz="2400" u="sng" dirty="0">
                <a:ln>
                  <a:solidFill>
                    <a:schemeClr val="tx2"/>
                  </a:solidFill>
                </a:ln>
                <a:hlinkClick r:id="rId4"/>
              </a:rPr>
              <a:t>Polymerase Chain Reaction</a:t>
            </a:r>
            <a:r>
              <a:rPr lang="en-US" sz="2400" dirty="0">
                <a:ln>
                  <a:solidFill>
                    <a:schemeClr val="tx2"/>
                  </a:solidFill>
                </a:ln>
              </a:rPr>
              <a:t> </a:t>
            </a:r>
          </a:p>
          <a:p>
            <a:endParaRPr lang="en-US" dirty="0"/>
          </a:p>
        </p:txBody>
      </p:sp>
    </p:spTree>
    <p:extLst>
      <p:ext uri="{BB962C8B-B14F-4D97-AF65-F5344CB8AC3E}">
        <p14:creationId xmlns:p14="http://schemas.microsoft.com/office/powerpoint/2010/main" val="19288947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7162800" cy="838200"/>
          </a:xfrm>
        </p:spPr>
        <p:txBody>
          <a:bodyPr/>
          <a:lstStyle/>
          <a:p>
            <a:r>
              <a:rPr lang="en-US" sz="4400" b="1" dirty="0" smtClean="0"/>
              <a:t>GENETIC ENGINEERING</a:t>
            </a:r>
            <a:endParaRPr lang="en-US" sz="4400" b="1" dirty="0"/>
          </a:p>
        </p:txBody>
      </p:sp>
      <p:sp>
        <p:nvSpPr>
          <p:cNvPr id="3" name="Content Placeholder 2"/>
          <p:cNvSpPr>
            <a:spLocks noGrp="1"/>
          </p:cNvSpPr>
          <p:nvPr>
            <p:ph idx="1"/>
          </p:nvPr>
        </p:nvSpPr>
        <p:spPr>
          <a:xfrm>
            <a:off x="762000" y="1600200"/>
            <a:ext cx="4572000" cy="4419600"/>
          </a:xfrm>
        </p:spPr>
        <p:txBody>
          <a:bodyPr/>
          <a:lstStyle/>
          <a:p>
            <a:pPr marL="461963" lvl="4"/>
            <a:r>
              <a:rPr lang="en-US" sz="2800" dirty="0" smtClean="0">
                <a:solidFill>
                  <a:schemeClr val="bg1"/>
                </a:solidFill>
              </a:rPr>
              <a:t>Definition</a:t>
            </a:r>
            <a:endParaRPr lang="en-US" sz="2800" dirty="0">
              <a:solidFill>
                <a:schemeClr val="bg1"/>
              </a:solidFill>
            </a:endParaRPr>
          </a:p>
          <a:p>
            <a:pPr marL="461963" lvl="4"/>
            <a:r>
              <a:rPr lang="en-US" sz="2800" dirty="0">
                <a:solidFill>
                  <a:schemeClr val="bg1"/>
                </a:solidFill>
              </a:rPr>
              <a:t>Purpose</a:t>
            </a:r>
          </a:p>
          <a:p>
            <a:pPr marL="461963" lvl="4"/>
            <a:r>
              <a:rPr lang="en-US" sz="2800" dirty="0">
                <a:solidFill>
                  <a:schemeClr val="bg1"/>
                </a:solidFill>
              </a:rPr>
              <a:t>How it works</a:t>
            </a:r>
          </a:p>
          <a:p>
            <a:pPr marL="461963" lvl="4"/>
            <a:r>
              <a:rPr lang="en-US" sz="2800" dirty="0" smtClean="0">
                <a:solidFill>
                  <a:schemeClr val="bg1"/>
                </a:solidFill>
              </a:rPr>
              <a:t>Example</a:t>
            </a:r>
          </a:p>
          <a:p>
            <a:pPr marL="461963" lvl="4"/>
            <a:r>
              <a:rPr lang="en-US" sz="2800" dirty="0" smtClean="0">
                <a:solidFill>
                  <a:schemeClr val="bg1"/>
                </a:solidFill>
              </a:rPr>
              <a:t>Vocabulary</a:t>
            </a:r>
          </a:p>
          <a:p>
            <a:pPr lvl="2"/>
            <a:r>
              <a:rPr lang="en-US" dirty="0">
                <a:solidFill>
                  <a:schemeClr val="bg1"/>
                </a:solidFill>
              </a:rPr>
              <a:t>Transgenic organism</a:t>
            </a:r>
          </a:p>
          <a:p>
            <a:pPr lvl="2"/>
            <a:r>
              <a:rPr lang="en-US" dirty="0">
                <a:solidFill>
                  <a:schemeClr val="bg1"/>
                </a:solidFill>
              </a:rPr>
              <a:t>Recombinant DNA</a:t>
            </a:r>
          </a:p>
          <a:p>
            <a:pPr lvl="2"/>
            <a:r>
              <a:rPr lang="en-US" dirty="0">
                <a:solidFill>
                  <a:schemeClr val="bg1"/>
                </a:solidFill>
              </a:rPr>
              <a:t>Restriction </a:t>
            </a:r>
            <a:r>
              <a:rPr lang="en-US" dirty="0" smtClean="0">
                <a:solidFill>
                  <a:schemeClr val="bg1"/>
                </a:solidFill>
              </a:rPr>
              <a:t>Enzyme</a:t>
            </a:r>
            <a:endParaRPr lang="en-US" sz="2800" dirty="0" smtClean="0">
              <a:solidFill>
                <a:schemeClr val="bg1"/>
              </a:solidFill>
            </a:endParaRPr>
          </a:p>
          <a:p>
            <a:pPr marL="461963" lvl="4"/>
            <a:r>
              <a:rPr lang="en-US" sz="2800" dirty="0" smtClean="0">
                <a:solidFill>
                  <a:schemeClr val="bg1"/>
                </a:solidFill>
              </a:rPr>
              <a:t>Benefits</a:t>
            </a:r>
            <a:endParaRPr lang="en-US" sz="2800" dirty="0">
              <a:solidFill>
                <a:schemeClr val="bg1"/>
              </a:solidFill>
            </a:endParaRPr>
          </a:p>
          <a:p>
            <a:pPr marL="461963" lvl="4"/>
            <a:r>
              <a:rPr lang="en-US" sz="2800" dirty="0" smtClean="0">
                <a:solidFill>
                  <a:schemeClr val="bg1"/>
                </a:solidFill>
              </a:rPr>
              <a:t>Questions</a:t>
            </a:r>
            <a:endParaRPr lang="en-US" sz="5400" dirty="0">
              <a:solidFill>
                <a:schemeClr val="bg1"/>
              </a:solidFill>
            </a:endParaRPr>
          </a:p>
          <a:p>
            <a:endParaRPr lang="en-US" dirty="0"/>
          </a:p>
        </p:txBody>
      </p:sp>
    </p:spTree>
    <p:extLst>
      <p:ext uri="{BB962C8B-B14F-4D97-AF65-F5344CB8AC3E}">
        <p14:creationId xmlns:p14="http://schemas.microsoft.com/office/powerpoint/2010/main" val="7622170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91974" y="381000"/>
            <a:ext cx="6553200" cy="1447800"/>
          </a:xfrm>
        </p:spPr>
        <p:txBody>
          <a:bodyPr/>
          <a:lstStyle/>
          <a:p>
            <a:r>
              <a:rPr lang="en-US" sz="5400" b="1" dirty="0" smtClean="0">
                <a:latin typeface="Comic Sans MS" panose="030F0702030302020204" pitchFamily="66" charset="0"/>
              </a:rPr>
              <a:t>GENETIC ENGINEERING</a:t>
            </a:r>
            <a:endParaRPr lang="en-US" sz="5400" b="1" dirty="0">
              <a:latin typeface="Comic Sans MS" panose="030F0702030302020204" pitchFamily="66" charset="0"/>
            </a:endParaRPr>
          </a:p>
        </p:txBody>
      </p:sp>
      <p:sp>
        <p:nvSpPr>
          <p:cNvPr id="5" name="Content Placeholder 4"/>
          <p:cNvSpPr>
            <a:spLocks noGrp="1"/>
          </p:cNvSpPr>
          <p:nvPr>
            <p:ph idx="1"/>
          </p:nvPr>
        </p:nvSpPr>
        <p:spPr>
          <a:xfrm>
            <a:off x="228600" y="2133600"/>
            <a:ext cx="6337426" cy="4419600"/>
          </a:xfrm>
        </p:spPr>
        <p:txBody>
          <a:bodyPr/>
          <a:lstStyle/>
          <a:p>
            <a:r>
              <a:rPr lang="en-US" sz="2800" dirty="0">
                <a:latin typeface="Comic Sans MS" panose="030F0702030302020204" pitchFamily="66" charset="0"/>
              </a:rPr>
              <a:t>The process of changing the genetic makeup of an organism to introduce a desirable trait. </a:t>
            </a:r>
            <a:endParaRPr lang="en-US" sz="2800" dirty="0" smtClean="0">
              <a:latin typeface="Comic Sans MS" panose="030F0702030302020204" pitchFamily="66" charset="0"/>
            </a:endParaRPr>
          </a:p>
          <a:p>
            <a:r>
              <a:rPr lang="en-US" sz="2800" dirty="0" smtClean="0">
                <a:latin typeface="Comic Sans MS" panose="030F0702030302020204" pitchFamily="66" charset="0"/>
              </a:rPr>
              <a:t>Genes </a:t>
            </a:r>
            <a:r>
              <a:rPr lang="en-US" sz="2800" dirty="0">
                <a:latin typeface="Comic Sans MS" panose="030F0702030302020204" pitchFamily="66" charset="0"/>
              </a:rPr>
              <a:t>are transferred from one species into another species resulting in a </a:t>
            </a:r>
            <a:r>
              <a:rPr lang="en-US" sz="2800" b="1" dirty="0">
                <a:solidFill>
                  <a:srgbClr val="FF0000"/>
                </a:solidFill>
                <a:effectLst>
                  <a:outerShdw blurRad="38100" dist="38100" dir="2700000" algn="tl">
                    <a:srgbClr val="000000">
                      <a:alpha val="43137"/>
                    </a:srgbClr>
                  </a:outerShdw>
                </a:effectLst>
                <a:latin typeface="Comic Sans MS" panose="030F0702030302020204" pitchFamily="66" charset="0"/>
              </a:rPr>
              <a:t>transgenic organism</a:t>
            </a:r>
            <a:r>
              <a:rPr lang="en-US" sz="2800" dirty="0">
                <a:solidFill>
                  <a:srgbClr val="FF0000"/>
                </a:solidFill>
                <a:effectLst>
                  <a:outerShdw blurRad="38100" dist="38100" dir="2700000" algn="tl">
                    <a:srgbClr val="000000">
                      <a:alpha val="43137"/>
                    </a:srgbClr>
                  </a:outerShdw>
                </a:effectLst>
                <a:latin typeface="Comic Sans MS" panose="030F0702030302020204" pitchFamily="66" charset="0"/>
              </a:rPr>
              <a:t> </a:t>
            </a:r>
            <a:r>
              <a:rPr lang="en-US" sz="2800" dirty="0">
                <a:latin typeface="Comic Sans MS" panose="030F0702030302020204" pitchFamily="66" charset="0"/>
              </a:rPr>
              <a:t>that contains recombinant </a:t>
            </a:r>
            <a:r>
              <a:rPr lang="en-US" sz="2800" dirty="0" smtClean="0">
                <a:latin typeface="Comic Sans MS" panose="030F0702030302020204" pitchFamily="66" charset="0"/>
              </a:rPr>
              <a:t>DNA.</a:t>
            </a:r>
          </a:p>
          <a:p>
            <a:endParaRPr lang="en-US" sz="2800" b="1" dirty="0" smtClean="0">
              <a:solidFill>
                <a:srgbClr val="FF0000"/>
              </a:solidFill>
              <a:latin typeface="Comic Sans MS" panose="030F0702030302020204" pitchFamily="66" charset="0"/>
            </a:endParaRPr>
          </a:p>
          <a:p>
            <a:endParaRPr lang="en-US" dirty="0"/>
          </a:p>
        </p:txBody>
      </p:sp>
      <p:sp>
        <p:nvSpPr>
          <p:cNvPr id="3" name="Slide Number Placeholder 2"/>
          <p:cNvSpPr>
            <a:spLocks noGrp="1"/>
          </p:cNvSpPr>
          <p:nvPr>
            <p:ph type="sldNum" sz="quarter" idx="4294967295"/>
          </p:nvPr>
        </p:nvSpPr>
        <p:spPr>
          <a:xfrm>
            <a:off x="4876800" y="6629400"/>
            <a:ext cx="1905000" cy="228600"/>
          </a:xfrm>
          <a:prstGeom prst="rect">
            <a:avLst/>
          </a:prstGeom>
        </p:spPr>
        <p:txBody>
          <a:bodyPr/>
          <a:lstStyle/>
          <a:p>
            <a:fld id="{FEEA122F-EBD1-4093-BC46-8B26A7758EBA}" type="slidenum">
              <a:rPr lang="en-US" altLang="en-US" smtClean="0"/>
              <a:pPr/>
              <a:t>34</a:t>
            </a:fld>
            <a:endParaRPr lang="en-US" altLang="en-US"/>
          </a:p>
        </p:txBody>
      </p:sp>
    </p:spTree>
    <p:extLst>
      <p:ext uri="{BB962C8B-B14F-4D97-AF65-F5344CB8AC3E}">
        <p14:creationId xmlns:p14="http://schemas.microsoft.com/office/powerpoint/2010/main" val="8072947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6553200" cy="838200"/>
          </a:xfrm>
        </p:spPr>
        <p:txBody>
          <a:bodyPr/>
          <a:lstStyle/>
          <a:p>
            <a:r>
              <a:rPr lang="en-US" sz="5400" b="1" dirty="0">
                <a:latin typeface="Comic Sans MS" panose="030F0702030302020204" pitchFamily="66" charset="0"/>
              </a:rPr>
              <a:t>GENETIC ENGINEERING</a:t>
            </a:r>
            <a:endParaRPr lang="en-US" sz="5400" dirty="0"/>
          </a:p>
        </p:txBody>
      </p:sp>
      <p:sp>
        <p:nvSpPr>
          <p:cNvPr id="4" name="Slide Number Placeholder 3"/>
          <p:cNvSpPr>
            <a:spLocks noGrp="1"/>
          </p:cNvSpPr>
          <p:nvPr>
            <p:ph type="sldNum" sz="quarter" idx="4294967295"/>
          </p:nvPr>
        </p:nvSpPr>
        <p:spPr>
          <a:xfrm>
            <a:off x="4876800" y="6629400"/>
            <a:ext cx="1905000" cy="228600"/>
          </a:xfrm>
          <a:prstGeom prst="rect">
            <a:avLst/>
          </a:prstGeom>
        </p:spPr>
        <p:txBody>
          <a:bodyPr/>
          <a:lstStyle/>
          <a:p>
            <a:fld id="{5D767F19-8754-42BC-A4F9-DEBDE1A2A1E9}" type="slidenum">
              <a:rPr lang="en-US" altLang="en-US" smtClean="0"/>
              <a:pPr/>
              <a:t>35</a:t>
            </a:fld>
            <a:endParaRPr lang="en-US" altLang="en-US"/>
          </a:p>
        </p:txBody>
      </p:sp>
      <p:pic>
        <p:nvPicPr>
          <p:cNvPr id="5" name="Picture 3" descr="genetic-e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905000"/>
            <a:ext cx="4495800" cy="473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5770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76200"/>
            <a:ext cx="6553200" cy="1981200"/>
          </a:xfrm>
        </p:spPr>
        <p:txBody>
          <a:bodyPr/>
          <a:lstStyle/>
          <a:p>
            <a:r>
              <a:rPr lang="en-US" sz="5400" b="1" dirty="0" smtClean="0">
                <a:latin typeface="Comic Sans MS" panose="030F0702030302020204" pitchFamily="66" charset="0"/>
              </a:rPr>
              <a:t>GENETIC ENGINEERING</a:t>
            </a:r>
            <a:endParaRPr lang="en-US" sz="5400" b="1" dirty="0">
              <a:latin typeface="Comic Sans MS" panose="030F0702030302020204" pitchFamily="66" charset="0"/>
            </a:endParaRPr>
          </a:p>
        </p:txBody>
      </p:sp>
      <p:sp>
        <p:nvSpPr>
          <p:cNvPr id="5" name="Content Placeholder 4"/>
          <p:cNvSpPr>
            <a:spLocks noGrp="1"/>
          </p:cNvSpPr>
          <p:nvPr>
            <p:ph idx="1"/>
          </p:nvPr>
        </p:nvSpPr>
        <p:spPr>
          <a:xfrm>
            <a:off x="0" y="2743199"/>
            <a:ext cx="6858000" cy="3149097"/>
          </a:xfrm>
        </p:spPr>
        <p:txBody>
          <a:bodyPr/>
          <a:lstStyle/>
          <a:p>
            <a:r>
              <a:rPr lang="en-US" sz="2800" b="1" dirty="0" smtClean="0">
                <a:solidFill>
                  <a:srgbClr val="FF0000"/>
                </a:solidFill>
                <a:effectLst>
                  <a:outerShdw blurRad="38100" dist="38100" dir="2700000" algn="tl">
                    <a:srgbClr val="000000">
                      <a:alpha val="43137"/>
                    </a:srgbClr>
                  </a:outerShdw>
                </a:effectLst>
                <a:latin typeface="Comic Sans MS" panose="030F0702030302020204" pitchFamily="66" charset="0"/>
              </a:rPr>
              <a:t>Recombinant DNA</a:t>
            </a:r>
            <a:r>
              <a:rPr lang="en-US" sz="2800" dirty="0" smtClean="0">
                <a:solidFill>
                  <a:srgbClr val="FF0000"/>
                </a:solidFill>
                <a:effectLst>
                  <a:outerShdw blurRad="38100" dist="38100" dir="2700000" algn="tl">
                    <a:srgbClr val="000000">
                      <a:alpha val="43137"/>
                    </a:srgbClr>
                  </a:outerShdw>
                </a:effectLst>
                <a:latin typeface="Comic Sans MS" panose="030F0702030302020204" pitchFamily="66" charset="0"/>
              </a:rPr>
              <a:t> </a:t>
            </a:r>
            <a:r>
              <a:rPr lang="en-US" sz="2800" dirty="0" smtClean="0">
                <a:latin typeface="Comic Sans MS" panose="030F0702030302020204" pitchFamily="66" charset="0"/>
              </a:rPr>
              <a:t>contains DNA spliced together from two different organisms. </a:t>
            </a:r>
          </a:p>
          <a:p>
            <a:r>
              <a:rPr lang="en-US" sz="2800" b="1" dirty="0" smtClean="0">
                <a:solidFill>
                  <a:srgbClr val="FF0000"/>
                </a:solidFill>
                <a:effectLst>
                  <a:outerShdw blurRad="38100" dist="38100" dir="2700000" algn="tl">
                    <a:srgbClr val="000000">
                      <a:alpha val="43137"/>
                    </a:srgbClr>
                  </a:outerShdw>
                </a:effectLst>
                <a:latin typeface="Comic Sans MS" panose="030F0702030302020204" pitchFamily="66" charset="0"/>
              </a:rPr>
              <a:t>Restriction enzymes</a:t>
            </a:r>
            <a:r>
              <a:rPr lang="en-US" sz="2800" dirty="0" smtClean="0">
                <a:solidFill>
                  <a:srgbClr val="FF0000"/>
                </a:solidFill>
                <a:effectLst>
                  <a:outerShdw blurRad="38100" dist="38100" dir="2700000" algn="tl">
                    <a:srgbClr val="000000">
                      <a:alpha val="43137"/>
                    </a:srgbClr>
                  </a:outerShdw>
                </a:effectLst>
                <a:latin typeface="Comic Sans MS" panose="030F0702030302020204" pitchFamily="66" charset="0"/>
              </a:rPr>
              <a:t> </a:t>
            </a:r>
            <a:r>
              <a:rPr lang="en-US" sz="2800" dirty="0" smtClean="0">
                <a:latin typeface="Comic Sans MS" panose="030F0702030302020204" pitchFamily="66" charset="0"/>
              </a:rPr>
              <a:t>are used to splice DNA at specific base sequences into fragments. </a:t>
            </a:r>
          </a:p>
          <a:p>
            <a:r>
              <a:rPr lang="en-US" dirty="0" smtClean="0">
                <a:ln>
                  <a:solidFill>
                    <a:schemeClr val="tx1"/>
                  </a:solidFill>
                </a:ln>
                <a:hlinkClick r:id="rId2"/>
              </a:rPr>
              <a:t>Recombinant DNA</a:t>
            </a:r>
            <a:endParaRPr lang="en-US" dirty="0">
              <a:ln>
                <a:solidFill>
                  <a:schemeClr val="tx1"/>
                </a:solidFill>
              </a:ln>
            </a:endParaRPr>
          </a:p>
        </p:txBody>
      </p:sp>
      <p:sp>
        <p:nvSpPr>
          <p:cNvPr id="3" name="Slide Number Placeholder 2"/>
          <p:cNvSpPr>
            <a:spLocks noGrp="1"/>
          </p:cNvSpPr>
          <p:nvPr>
            <p:ph type="sldNum" sz="quarter" idx="4294967295"/>
          </p:nvPr>
        </p:nvSpPr>
        <p:spPr>
          <a:xfrm>
            <a:off x="4876800" y="6629400"/>
            <a:ext cx="1905000" cy="228600"/>
          </a:xfrm>
          <a:prstGeom prst="rect">
            <a:avLst/>
          </a:prstGeom>
        </p:spPr>
        <p:txBody>
          <a:bodyPr/>
          <a:lstStyle/>
          <a:p>
            <a:fld id="{FEEA122F-EBD1-4093-BC46-8B26A7758EBA}" type="slidenum">
              <a:rPr lang="en-US" altLang="en-US" smtClean="0"/>
              <a:pPr/>
              <a:t>36</a:t>
            </a:fld>
            <a:endParaRPr lang="en-US" altLang="en-US"/>
          </a:p>
        </p:txBody>
      </p:sp>
    </p:spTree>
    <p:extLst>
      <p:ext uri="{BB962C8B-B14F-4D97-AF65-F5344CB8AC3E}">
        <p14:creationId xmlns:p14="http://schemas.microsoft.com/office/powerpoint/2010/main" val="118046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3"/>
          <p:cNvSpPr>
            <a:spLocks noGrp="1" noChangeArrowheads="1"/>
          </p:cNvSpPr>
          <p:nvPr>
            <p:ph type="title"/>
          </p:nvPr>
        </p:nvSpPr>
        <p:spPr>
          <a:xfrm>
            <a:off x="1066800" y="228600"/>
            <a:ext cx="5943600" cy="838200"/>
          </a:xfrm>
          <a:noFill/>
          <a:ln/>
          <a:effectLst>
            <a:outerShdw dist="35921" dir="2700000" algn="ctr" rotWithShape="0">
              <a:schemeClr val="tx1"/>
            </a:outerShdw>
          </a:effectLst>
        </p:spPr>
        <p:txBody>
          <a:bodyPr/>
          <a:lstStyle/>
          <a:p>
            <a:r>
              <a:rPr lang="en-US" altLang="en-US" sz="4800" b="1" dirty="0" smtClean="0">
                <a:latin typeface="Comic Sans MS" panose="030F0702030302020204" pitchFamily="66" charset="0"/>
              </a:rPr>
              <a:t>BENEFITS</a:t>
            </a:r>
            <a:endParaRPr lang="en-US" altLang="en-US" b="1" dirty="0">
              <a:latin typeface="Comic Sans MS" panose="030F0702030302020204" pitchFamily="66" charset="0"/>
            </a:endParaRPr>
          </a:p>
        </p:txBody>
      </p:sp>
      <p:sp>
        <p:nvSpPr>
          <p:cNvPr id="2" name="Content Placeholder 1"/>
          <p:cNvSpPr>
            <a:spLocks noGrp="1"/>
          </p:cNvSpPr>
          <p:nvPr>
            <p:ph idx="1"/>
          </p:nvPr>
        </p:nvSpPr>
        <p:spPr>
          <a:xfrm>
            <a:off x="457200" y="1371600"/>
            <a:ext cx="6553200" cy="4419600"/>
          </a:xfrm>
        </p:spPr>
        <p:txBody>
          <a:bodyPr/>
          <a:lstStyle/>
          <a:p>
            <a:pPr marL="0" indent="0">
              <a:buNone/>
            </a:pPr>
            <a:r>
              <a:rPr lang="en-US" sz="2800" b="1" dirty="0">
                <a:latin typeface="Comic Sans MS" panose="030F0702030302020204" pitchFamily="66" charset="0"/>
              </a:rPr>
              <a:t>Transgenic plants </a:t>
            </a:r>
          </a:p>
          <a:p>
            <a:pPr lvl="0"/>
            <a:r>
              <a:rPr lang="en-US" sz="2800" dirty="0">
                <a:latin typeface="Comic Sans MS" panose="030F0702030302020204" pitchFamily="66" charset="0"/>
              </a:rPr>
              <a:t>help farmers grow crops more efficiently and with less impact on the </a:t>
            </a:r>
            <a:r>
              <a:rPr lang="en-US" sz="2800" dirty="0" smtClean="0">
                <a:latin typeface="Comic Sans MS" panose="030F0702030302020204" pitchFamily="66" charset="0"/>
              </a:rPr>
              <a:t>environment.</a:t>
            </a:r>
            <a:endParaRPr lang="en-US" sz="2800" dirty="0">
              <a:latin typeface="Comic Sans MS" panose="030F0702030302020204" pitchFamily="66" charset="0"/>
            </a:endParaRPr>
          </a:p>
          <a:p>
            <a:pPr marL="0" indent="0">
              <a:buNone/>
            </a:pPr>
            <a:r>
              <a:rPr lang="en-US" sz="2800" b="1" dirty="0">
                <a:latin typeface="Comic Sans MS" panose="030F0702030302020204" pitchFamily="66" charset="0"/>
              </a:rPr>
              <a:t>Transgenic animals </a:t>
            </a:r>
          </a:p>
          <a:p>
            <a:pPr lvl="0"/>
            <a:r>
              <a:rPr lang="en-US" sz="2800" dirty="0">
                <a:latin typeface="Comic Sans MS" panose="030F0702030302020204" pitchFamily="66" charset="0"/>
              </a:rPr>
              <a:t>widely used in medical research – as sources of medically valued proteins or </a:t>
            </a:r>
            <a:r>
              <a:rPr lang="en-US" sz="2800" dirty="0" err="1" smtClean="0">
                <a:latin typeface="Comic Sans MS" panose="030F0702030302020204" pitchFamily="66" charset="0"/>
              </a:rPr>
              <a:t>pharmacologicals</a:t>
            </a:r>
            <a:r>
              <a:rPr lang="en-US" sz="2800" dirty="0" smtClean="0">
                <a:latin typeface="Comic Sans MS" panose="030F0702030302020204" pitchFamily="66" charset="0"/>
              </a:rPr>
              <a:t>. </a:t>
            </a:r>
          </a:p>
          <a:p>
            <a:pPr lvl="0"/>
            <a:r>
              <a:rPr lang="en-US" sz="2800" dirty="0" smtClean="0">
                <a:latin typeface="Comic Sans MS" panose="030F0702030302020204" pitchFamily="66" charset="0"/>
              </a:rPr>
              <a:t>food </a:t>
            </a:r>
            <a:r>
              <a:rPr lang="en-US" sz="2800" dirty="0">
                <a:latin typeface="Comic Sans MS" panose="030F0702030302020204" pitchFamily="66" charset="0"/>
              </a:rPr>
              <a:t>animals are being altered to be more nutritious, disease </a:t>
            </a:r>
            <a:r>
              <a:rPr lang="en-US" sz="2800" dirty="0" smtClean="0">
                <a:latin typeface="Comic Sans MS" panose="030F0702030302020204" pitchFamily="66" charset="0"/>
              </a:rPr>
              <a:t>resistant, </a:t>
            </a:r>
            <a:r>
              <a:rPr lang="en-US" sz="2800" dirty="0">
                <a:latin typeface="Comic Sans MS" panose="030F0702030302020204" pitchFamily="66" charset="0"/>
              </a:rPr>
              <a:t>or easier to </a:t>
            </a:r>
            <a:r>
              <a:rPr lang="en-US" sz="2800" dirty="0" smtClean="0">
                <a:latin typeface="Comic Sans MS" panose="030F0702030302020204" pitchFamily="66" charset="0"/>
              </a:rPr>
              <a:t>raise.</a:t>
            </a:r>
            <a:endParaRPr lang="en-US" sz="2800" dirty="0">
              <a:latin typeface="Comic Sans MS" panose="030F0702030302020204" pitchFamily="66" charset="0"/>
            </a:endParaRPr>
          </a:p>
        </p:txBody>
      </p:sp>
      <p:sp>
        <p:nvSpPr>
          <p:cNvPr id="6" name="Slide Number Placeholder 4"/>
          <p:cNvSpPr>
            <a:spLocks noGrp="1"/>
          </p:cNvSpPr>
          <p:nvPr>
            <p:ph type="sldNum" sz="quarter" idx="4294967295"/>
          </p:nvPr>
        </p:nvSpPr>
        <p:spPr>
          <a:xfrm>
            <a:off x="4876800" y="6629400"/>
            <a:ext cx="1905000" cy="228600"/>
          </a:xfrm>
          <a:prstGeom prst="rect">
            <a:avLst/>
          </a:prstGeom>
        </p:spPr>
        <p:txBody>
          <a:bodyPr/>
          <a:lstStyle/>
          <a:p>
            <a:fld id="{5B622B75-150E-4FE0-B516-744366247EC5}" type="slidenum">
              <a:rPr lang="en-US" altLang="en-US"/>
              <a:pPr/>
              <a:t>37</a:t>
            </a:fld>
            <a:endParaRPr lang="en-US" altLang="en-US"/>
          </a:p>
        </p:txBody>
      </p:sp>
      <p:sp>
        <p:nvSpPr>
          <p:cNvPr id="79874" name="Text Box 2"/>
          <p:cNvSpPr txBox="1">
            <a:spLocks noChangeArrowheads="1"/>
          </p:cNvSpPr>
          <p:nvPr/>
        </p:nvSpPr>
        <p:spPr bwMode="auto">
          <a:xfrm>
            <a:off x="8845550" y="6583363"/>
            <a:ext cx="1841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pPr>
            <a:endParaRPr lang="en-US" altLang="en-US" sz="1200">
              <a:solidFill>
                <a:schemeClr val="bg1"/>
              </a:solidFill>
              <a:latin typeface="Times New Roman" panose="02020603050405020304" pitchFamily="18" charset="0"/>
            </a:endParaRPr>
          </a:p>
        </p:txBody>
      </p:sp>
    </p:spTree>
    <p:extLst>
      <p:ext uri="{BB962C8B-B14F-4D97-AF65-F5344CB8AC3E}">
        <p14:creationId xmlns:p14="http://schemas.microsoft.com/office/powerpoint/2010/main" val="18197065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5943600" cy="838200"/>
          </a:xfrm>
        </p:spPr>
        <p:txBody>
          <a:bodyPr/>
          <a:lstStyle/>
          <a:p>
            <a:r>
              <a:rPr lang="en-US" sz="4800" b="1" dirty="0" smtClean="0">
                <a:latin typeface="Comic Sans MS" panose="030F0702030302020204" pitchFamily="66" charset="0"/>
              </a:rPr>
              <a:t>ENVIRONMENTAL BENEFITS</a:t>
            </a:r>
            <a:endParaRPr lang="en-US" sz="4800" b="1" dirty="0">
              <a:latin typeface="Comic Sans MS" panose="030F0702030302020204" pitchFamily="66" charset="0"/>
            </a:endParaRPr>
          </a:p>
        </p:txBody>
      </p:sp>
      <p:sp>
        <p:nvSpPr>
          <p:cNvPr id="3" name="Content Placeholder 2"/>
          <p:cNvSpPr>
            <a:spLocks noGrp="1"/>
          </p:cNvSpPr>
          <p:nvPr>
            <p:ph idx="1"/>
          </p:nvPr>
        </p:nvSpPr>
        <p:spPr>
          <a:xfrm>
            <a:off x="1143000" y="2362200"/>
            <a:ext cx="4572000" cy="4419600"/>
          </a:xfrm>
        </p:spPr>
        <p:txBody>
          <a:bodyPr/>
          <a:lstStyle/>
          <a:p>
            <a:r>
              <a:rPr lang="en-US" sz="2800" dirty="0" smtClean="0">
                <a:latin typeface="Comic Sans MS" panose="030F0702030302020204" pitchFamily="66" charset="0"/>
              </a:rPr>
              <a:t>Reduced pesticide and herbicide use.</a:t>
            </a:r>
          </a:p>
          <a:p>
            <a:r>
              <a:rPr lang="en-US" sz="2800" dirty="0" smtClean="0">
                <a:latin typeface="Comic Sans MS" panose="030F0702030302020204" pitchFamily="66" charset="0"/>
              </a:rPr>
              <a:t>Lower energy requirements.</a:t>
            </a:r>
          </a:p>
          <a:p>
            <a:r>
              <a:rPr lang="en-US" sz="2800" dirty="0" smtClean="0">
                <a:latin typeface="Comic Sans MS" panose="030F0702030302020204" pitchFamily="66" charset="0"/>
              </a:rPr>
              <a:t>Cleaner water.</a:t>
            </a:r>
          </a:p>
          <a:p>
            <a:r>
              <a:rPr lang="en-US" sz="2800" dirty="0" smtClean="0">
                <a:latin typeface="Comic Sans MS" panose="030F0702030302020204" pitchFamily="66" charset="0"/>
              </a:rPr>
              <a:t>Less soil erosion.</a:t>
            </a:r>
          </a:p>
          <a:p>
            <a:endParaRPr lang="en-US" dirty="0"/>
          </a:p>
        </p:txBody>
      </p:sp>
      <p:sp>
        <p:nvSpPr>
          <p:cNvPr id="4" name="Slide Number Placeholder 3"/>
          <p:cNvSpPr>
            <a:spLocks noGrp="1"/>
          </p:cNvSpPr>
          <p:nvPr>
            <p:ph type="sldNum" sz="quarter" idx="4294967295"/>
          </p:nvPr>
        </p:nvSpPr>
        <p:spPr>
          <a:xfrm>
            <a:off x="4876800" y="6629400"/>
            <a:ext cx="1905000" cy="228600"/>
          </a:xfrm>
          <a:prstGeom prst="rect">
            <a:avLst/>
          </a:prstGeom>
        </p:spPr>
        <p:txBody>
          <a:bodyPr/>
          <a:lstStyle/>
          <a:p>
            <a:fld id="{5D767F19-8754-42BC-A4F9-DEBDE1A2A1E9}" type="slidenum">
              <a:rPr lang="en-US" altLang="en-US" smtClean="0"/>
              <a:pPr/>
              <a:t>38</a:t>
            </a:fld>
            <a:endParaRPr lang="en-US" altLang="en-US"/>
          </a:p>
        </p:txBody>
      </p:sp>
    </p:spTree>
    <p:extLst>
      <p:ext uri="{BB962C8B-B14F-4D97-AF65-F5344CB8AC3E}">
        <p14:creationId xmlns:p14="http://schemas.microsoft.com/office/powerpoint/2010/main" val="4185478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5943600" cy="838200"/>
          </a:xfrm>
        </p:spPr>
        <p:txBody>
          <a:bodyPr/>
          <a:lstStyle/>
          <a:p>
            <a:r>
              <a:rPr lang="en-US" sz="4400" b="1" dirty="0" smtClean="0"/>
              <a:t>SAT VOCABULARY</a:t>
            </a:r>
            <a:endParaRPr lang="en-US" sz="4400" b="1" dirty="0"/>
          </a:p>
        </p:txBody>
      </p:sp>
      <p:sp>
        <p:nvSpPr>
          <p:cNvPr id="3" name="Content Placeholder 2"/>
          <p:cNvSpPr>
            <a:spLocks noGrp="1"/>
          </p:cNvSpPr>
          <p:nvPr>
            <p:ph idx="1"/>
          </p:nvPr>
        </p:nvSpPr>
        <p:spPr>
          <a:xfrm>
            <a:off x="533400" y="1981200"/>
            <a:ext cx="5638800" cy="4419600"/>
          </a:xfrm>
        </p:spPr>
        <p:txBody>
          <a:bodyPr/>
          <a:lstStyle/>
          <a:p>
            <a:pPr marL="227013" lvl="0" indent="-227013">
              <a:tabLst>
                <a:tab pos="344488" algn="l"/>
              </a:tabLst>
            </a:pPr>
            <a:r>
              <a:rPr lang="en-US" sz="2800" b="1" dirty="0">
                <a:solidFill>
                  <a:srgbClr val="92D050"/>
                </a:solidFill>
                <a:latin typeface="+mj-lt"/>
              </a:rPr>
              <a:t>Audible</a:t>
            </a:r>
            <a:r>
              <a:rPr lang="en-US" sz="2800" dirty="0">
                <a:latin typeface="+mj-lt"/>
              </a:rPr>
              <a:t> (</a:t>
            </a:r>
            <a:r>
              <a:rPr lang="en-US" sz="2800" dirty="0" smtClean="0">
                <a:latin typeface="+mj-lt"/>
              </a:rPr>
              <a:t>adj.) </a:t>
            </a:r>
            <a:r>
              <a:rPr lang="en-US" sz="2800" dirty="0">
                <a:latin typeface="+mj-lt"/>
              </a:rPr>
              <a:t>able to be heard</a:t>
            </a:r>
          </a:p>
          <a:p>
            <a:pPr marL="227013" lvl="0" indent="-227013">
              <a:tabLst>
                <a:tab pos="344488" algn="l"/>
              </a:tabLst>
            </a:pPr>
            <a:r>
              <a:rPr lang="en-US" sz="2800" b="1" dirty="0" smtClean="0">
                <a:solidFill>
                  <a:srgbClr val="92D050"/>
                </a:solidFill>
                <a:latin typeface="+mj-lt"/>
              </a:rPr>
              <a:t>Oscillate</a:t>
            </a:r>
            <a:r>
              <a:rPr lang="en-US" sz="2800" dirty="0" smtClean="0">
                <a:latin typeface="+mj-lt"/>
              </a:rPr>
              <a:t> (v.) to sway from one side to another</a:t>
            </a:r>
          </a:p>
          <a:p>
            <a:pPr marL="227013" lvl="0" indent="-227013">
              <a:tabLst>
                <a:tab pos="344488" algn="l"/>
              </a:tabLst>
            </a:pPr>
            <a:r>
              <a:rPr lang="en-US" sz="2800" b="1" dirty="0" smtClean="0">
                <a:solidFill>
                  <a:srgbClr val="92D050"/>
                </a:solidFill>
                <a:latin typeface="+mj-lt"/>
              </a:rPr>
              <a:t>Dissonance</a:t>
            </a:r>
            <a:r>
              <a:rPr lang="en-US" sz="2800" dirty="0" smtClean="0">
                <a:latin typeface="+mj-lt"/>
              </a:rPr>
              <a:t> </a:t>
            </a:r>
            <a:r>
              <a:rPr lang="en-US" sz="2800" dirty="0">
                <a:latin typeface="+mj-lt"/>
              </a:rPr>
              <a:t>(</a:t>
            </a:r>
            <a:r>
              <a:rPr lang="en-US" sz="2800" dirty="0" smtClean="0">
                <a:latin typeface="+mj-lt"/>
              </a:rPr>
              <a:t>n.) </a:t>
            </a:r>
            <a:r>
              <a:rPr lang="en-US" sz="2800" dirty="0">
                <a:latin typeface="+mj-lt"/>
              </a:rPr>
              <a:t>lack or harmony or consistency</a:t>
            </a:r>
          </a:p>
          <a:p>
            <a:pPr marL="227013" lvl="0" indent="-227013">
              <a:tabLst>
                <a:tab pos="344488" algn="l"/>
              </a:tabLst>
            </a:pPr>
            <a:r>
              <a:rPr lang="en-US" sz="2800" b="1" dirty="0">
                <a:solidFill>
                  <a:srgbClr val="92D050"/>
                </a:solidFill>
                <a:latin typeface="+mj-lt"/>
              </a:rPr>
              <a:t>Undulate</a:t>
            </a:r>
            <a:r>
              <a:rPr lang="en-US" sz="2800" dirty="0">
                <a:latin typeface="+mj-lt"/>
              </a:rPr>
              <a:t> (</a:t>
            </a:r>
            <a:r>
              <a:rPr lang="en-US" sz="2800" dirty="0" smtClean="0">
                <a:latin typeface="+mj-lt"/>
              </a:rPr>
              <a:t>v.) </a:t>
            </a:r>
            <a:r>
              <a:rPr lang="en-US" sz="2800" dirty="0">
                <a:latin typeface="+mj-lt"/>
              </a:rPr>
              <a:t>to move in waves</a:t>
            </a:r>
          </a:p>
          <a:p>
            <a:endParaRPr lang="en-US" dirty="0"/>
          </a:p>
        </p:txBody>
      </p:sp>
    </p:spTree>
    <p:extLst>
      <p:ext uri="{BB962C8B-B14F-4D97-AF65-F5344CB8AC3E}">
        <p14:creationId xmlns:p14="http://schemas.microsoft.com/office/powerpoint/2010/main" val="35202462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5943600" cy="838200"/>
          </a:xfrm>
        </p:spPr>
        <p:txBody>
          <a:bodyPr/>
          <a:lstStyle/>
          <a:p>
            <a:r>
              <a:rPr lang="en-US" sz="5400" b="1" dirty="0" smtClean="0">
                <a:latin typeface="Comic Sans MS" panose="030F0702030302020204" pitchFamily="66" charset="0"/>
              </a:rPr>
              <a:t>TO DO</a:t>
            </a:r>
            <a:endParaRPr lang="en-US" sz="5400" b="1" dirty="0">
              <a:latin typeface="Comic Sans MS" panose="030F0702030302020204" pitchFamily="66" charset="0"/>
            </a:endParaRPr>
          </a:p>
        </p:txBody>
      </p:sp>
      <p:sp>
        <p:nvSpPr>
          <p:cNvPr id="3" name="Content Placeholder 2"/>
          <p:cNvSpPr>
            <a:spLocks noGrp="1"/>
          </p:cNvSpPr>
          <p:nvPr>
            <p:ph idx="1"/>
          </p:nvPr>
        </p:nvSpPr>
        <p:spPr>
          <a:xfrm>
            <a:off x="533400" y="1752600"/>
            <a:ext cx="6172200" cy="4419600"/>
          </a:xfrm>
        </p:spPr>
        <p:txBody>
          <a:bodyPr/>
          <a:lstStyle/>
          <a:p>
            <a:pPr lvl="0"/>
            <a:r>
              <a:rPr lang="en-US" sz="3200" dirty="0" smtClean="0">
                <a:latin typeface="Comic Sans MS" panose="030F0702030302020204" pitchFamily="66" charset="0"/>
              </a:rPr>
              <a:t>VIDEO</a:t>
            </a:r>
            <a:r>
              <a:rPr lang="en-US" sz="3200" dirty="0">
                <a:latin typeface="Comic Sans MS" panose="030F0702030302020204" pitchFamily="66" charset="0"/>
              </a:rPr>
              <a:t>: </a:t>
            </a:r>
            <a:r>
              <a:rPr lang="en-US" sz="3200" dirty="0" err="1">
                <a:latin typeface="Comic Sans MS" panose="030F0702030302020204" pitchFamily="66" charset="0"/>
              </a:rPr>
              <a:t>Transgenics</a:t>
            </a:r>
            <a:r>
              <a:rPr lang="en-US" sz="3200" dirty="0">
                <a:latin typeface="Comic Sans MS" panose="030F0702030302020204" pitchFamily="66" charset="0"/>
              </a:rPr>
              <a:t> – positive or negative </a:t>
            </a:r>
            <a:endParaRPr lang="en-US" sz="3200" dirty="0" smtClean="0">
              <a:latin typeface="Comic Sans MS" panose="030F0702030302020204" pitchFamily="66" charset="0"/>
            </a:endParaRPr>
          </a:p>
          <a:p>
            <a:pPr lvl="0"/>
            <a:r>
              <a:rPr lang="en-US" sz="3200" dirty="0" smtClean="0">
                <a:latin typeface="Comic Sans MS" panose="030F0702030302020204" pitchFamily="66" charset="0"/>
              </a:rPr>
              <a:t>Do Section I and any other worksheet section that is incomplete.</a:t>
            </a:r>
          </a:p>
          <a:p>
            <a:pPr lvl="0"/>
            <a:r>
              <a:rPr lang="en-US" sz="3200" dirty="0" smtClean="0">
                <a:latin typeface="Comic Sans MS" panose="030F0702030302020204" pitchFamily="66" charset="0"/>
              </a:rPr>
              <a:t>Review </a:t>
            </a:r>
            <a:r>
              <a:rPr lang="en-US" sz="3200" dirty="0" smtClean="0">
                <a:latin typeface="Comic Sans MS" panose="030F0702030302020204" pitchFamily="66" charset="0"/>
              </a:rPr>
              <a:t>for test.</a:t>
            </a:r>
            <a:endParaRPr lang="en-US" sz="3200" dirty="0">
              <a:latin typeface="Comic Sans MS" panose="030F0702030302020204" pitchFamily="66" charset="0"/>
            </a:endParaRPr>
          </a:p>
          <a:p>
            <a:endParaRPr lang="en-US" dirty="0"/>
          </a:p>
        </p:txBody>
      </p:sp>
      <p:sp>
        <p:nvSpPr>
          <p:cNvPr id="4" name="Slide Number Placeholder 3"/>
          <p:cNvSpPr>
            <a:spLocks noGrp="1"/>
          </p:cNvSpPr>
          <p:nvPr>
            <p:ph type="sldNum" sz="quarter" idx="4294967295"/>
          </p:nvPr>
        </p:nvSpPr>
        <p:spPr>
          <a:xfrm>
            <a:off x="4876800" y="6629400"/>
            <a:ext cx="1905000" cy="228600"/>
          </a:xfrm>
          <a:prstGeom prst="rect">
            <a:avLst/>
          </a:prstGeom>
        </p:spPr>
        <p:txBody>
          <a:bodyPr/>
          <a:lstStyle/>
          <a:p>
            <a:fld id="{5D767F19-8754-42BC-A4F9-DEBDE1A2A1E9}" type="slidenum">
              <a:rPr lang="en-US" altLang="en-US" smtClean="0"/>
              <a:pPr/>
              <a:t>40</a:t>
            </a:fld>
            <a:endParaRPr lang="en-US" altLang="en-US"/>
          </a:p>
        </p:txBody>
      </p:sp>
    </p:spTree>
    <p:extLst>
      <p:ext uri="{BB962C8B-B14F-4D97-AF65-F5344CB8AC3E}">
        <p14:creationId xmlns:p14="http://schemas.microsoft.com/office/powerpoint/2010/main" val="36283553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5943600" cy="838200"/>
          </a:xfrm>
        </p:spPr>
        <p:txBody>
          <a:bodyPr/>
          <a:lstStyle/>
          <a:p>
            <a:r>
              <a:rPr lang="en-US" sz="5400" b="1" dirty="0" smtClean="0"/>
              <a:t>DO NOW</a:t>
            </a:r>
            <a:endParaRPr lang="en-US" sz="5400" b="1" dirty="0"/>
          </a:p>
        </p:txBody>
      </p:sp>
      <p:sp>
        <p:nvSpPr>
          <p:cNvPr id="3" name="Content Placeholder 2"/>
          <p:cNvSpPr>
            <a:spLocks noGrp="1"/>
          </p:cNvSpPr>
          <p:nvPr>
            <p:ph idx="1"/>
          </p:nvPr>
        </p:nvSpPr>
        <p:spPr>
          <a:xfrm>
            <a:off x="685800" y="1905000"/>
            <a:ext cx="5638800" cy="4419600"/>
          </a:xfrm>
        </p:spPr>
        <p:txBody>
          <a:bodyPr/>
          <a:lstStyle/>
          <a:p>
            <a:r>
              <a:rPr lang="en-US" sz="3200" dirty="0" smtClean="0">
                <a:latin typeface="Comic Sans MS" panose="030F0702030302020204" pitchFamily="66" charset="0"/>
              </a:rPr>
              <a:t>Turn in worksheet – is your name on it?  Is it complete?</a:t>
            </a:r>
          </a:p>
          <a:p>
            <a:r>
              <a:rPr lang="en-US" sz="3200" dirty="0" smtClean="0">
                <a:latin typeface="Comic Sans MS" panose="030F0702030302020204" pitchFamily="66" charset="0"/>
              </a:rPr>
              <a:t>Pick up a Vis a Vis pen</a:t>
            </a:r>
          </a:p>
          <a:p>
            <a:r>
              <a:rPr lang="en-US" sz="3200" dirty="0" smtClean="0">
                <a:latin typeface="Comic Sans MS" panose="030F0702030302020204" pitchFamily="66" charset="0"/>
              </a:rPr>
              <a:t>Prepare for test.</a:t>
            </a:r>
            <a:endParaRPr lang="en-US" sz="3200" dirty="0">
              <a:latin typeface="Comic Sans MS" panose="030F0702030302020204" pitchFamily="66" charset="0"/>
            </a:endParaRPr>
          </a:p>
        </p:txBody>
      </p:sp>
      <p:sp>
        <p:nvSpPr>
          <p:cNvPr id="4" name="Slide Number Placeholder 3"/>
          <p:cNvSpPr>
            <a:spLocks noGrp="1"/>
          </p:cNvSpPr>
          <p:nvPr>
            <p:ph type="sldNum" sz="quarter" idx="4294967295"/>
          </p:nvPr>
        </p:nvSpPr>
        <p:spPr>
          <a:xfrm>
            <a:off x="4876800" y="6629400"/>
            <a:ext cx="1905000" cy="228600"/>
          </a:xfrm>
          <a:prstGeom prst="rect">
            <a:avLst/>
          </a:prstGeom>
        </p:spPr>
        <p:txBody>
          <a:bodyPr/>
          <a:lstStyle/>
          <a:p>
            <a:fld id="{5D767F19-8754-42BC-A4F9-DEBDE1A2A1E9}" type="slidenum">
              <a:rPr lang="en-US" altLang="en-US" smtClean="0"/>
              <a:pPr/>
              <a:t>41</a:t>
            </a:fld>
            <a:endParaRPr lang="en-US" altLang="en-US"/>
          </a:p>
        </p:txBody>
      </p:sp>
    </p:spTree>
    <p:extLst>
      <p:ext uri="{BB962C8B-B14F-4D97-AF65-F5344CB8AC3E}">
        <p14:creationId xmlns:p14="http://schemas.microsoft.com/office/powerpoint/2010/main" val="439741609"/>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Comic Sans MS"/>
        <a:ea typeface=""/>
        <a:cs typeface=""/>
      </a:majorFont>
      <a:minorFont>
        <a:latin typeface="Arial Unicode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along_came_a_spider</Template>
  <TotalTime>1383</TotalTime>
  <Words>863</Words>
  <Application>Microsoft Office PowerPoint</Application>
  <PresentationFormat>On-screen Show (4:3)</PresentationFormat>
  <Paragraphs>192</Paragraphs>
  <Slides>41</Slides>
  <Notes>19</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Custom Design</vt:lpstr>
      <vt:lpstr>SAT VOCABULARY TWO</vt:lpstr>
      <vt:lpstr>SAT VOCABULARY TWO</vt:lpstr>
      <vt:lpstr>DO NOW</vt:lpstr>
      <vt:lpstr>MUTATIONS and DNA TECHNOLOGY</vt:lpstr>
      <vt:lpstr>MUTATIONS</vt:lpstr>
      <vt:lpstr>TYPES OF MUTATIONS</vt:lpstr>
      <vt:lpstr>DELETION</vt:lpstr>
      <vt:lpstr>DUPLICATION</vt:lpstr>
      <vt:lpstr>INVERSION</vt:lpstr>
      <vt:lpstr>TRANSLOCATION</vt:lpstr>
      <vt:lpstr>TYPES OF MUTATIONS</vt:lpstr>
      <vt:lpstr>NONDISJUNCTION</vt:lpstr>
      <vt:lpstr>NONDISJUNCTION</vt:lpstr>
      <vt:lpstr>NONDISJUNCTION</vt:lpstr>
      <vt:lpstr>TYPES OF MUTATIONS</vt:lpstr>
      <vt:lpstr>SUBSTITUTION</vt:lpstr>
      <vt:lpstr>FRAME SHIFT MUTATION</vt:lpstr>
      <vt:lpstr>FRAME SHIFT MUTATION</vt:lpstr>
      <vt:lpstr>POINT MUTATIONS</vt:lpstr>
      <vt:lpstr>POINT MUTATION</vt:lpstr>
      <vt:lpstr>DNA TECHNOLOGY</vt:lpstr>
      <vt:lpstr>HUMAN GENOME PROJECT</vt:lpstr>
      <vt:lpstr>GENE THERAPY</vt:lpstr>
      <vt:lpstr> GENE THERAPY   </vt:lpstr>
      <vt:lpstr>CLONING</vt:lpstr>
      <vt:lpstr>CLONING</vt:lpstr>
      <vt:lpstr>DNA FINGERPRINTING</vt:lpstr>
      <vt:lpstr>DNA FINGERPRINTING</vt:lpstr>
      <vt:lpstr>ELECTROPHORESIS</vt:lpstr>
      <vt:lpstr>ELECTROPHORESIS</vt:lpstr>
      <vt:lpstr>POLYMERASE CHAIN REACTION, PCR</vt:lpstr>
      <vt:lpstr>COPYING DNA</vt:lpstr>
      <vt:lpstr>GENETIC ENGINEERING</vt:lpstr>
      <vt:lpstr>GENETIC ENGINEERING</vt:lpstr>
      <vt:lpstr>GENETIC ENGINEERING</vt:lpstr>
      <vt:lpstr>GENETIC ENGINEERING</vt:lpstr>
      <vt:lpstr>BENEFITS</vt:lpstr>
      <vt:lpstr>ENVIRONMENTAL BENEFITS</vt:lpstr>
      <vt:lpstr>SAT VOCABULARY</vt:lpstr>
      <vt:lpstr>TO DO</vt:lpstr>
      <vt:lpstr>DO NOW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Mutations</dc:title>
  <dc:creator>Cheryl Massengale</dc:creator>
  <cp:lastModifiedBy>JCBOE</cp:lastModifiedBy>
  <cp:revision>50</cp:revision>
  <dcterms:created xsi:type="dcterms:W3CDTF">2005-11-28T05:56:20Z</dcterms:created>
  <dcterms:modified xsi:type="dcterms:W3CDTF">2015-11-18T12:27:44Z</dcterms:modified>
</cp:coreProperties>
</file>