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43"/>
  </p:notesMasterIdLst>
  <p:sldIdLst>
    <p:sldId id="305" r:id="rId2"/>
    <p:sldId id="306" r:id="rId3"/>
    <p:sldId id="257" r:id="rId4"/>
    <p:sldId id="258" r:id="rId5"/>
    <p:sldId id="289" r:id="rId6"/>
    <p:sldId id="265" r:id="rId7"/>
    <p:sldId id="266" r:id="rId8"/>
    <p:sldId id="267" r:id="rId9"/>
    <p:sldId id="268" r:id="rId10"/>
    <p:sldId id="290" r:id="rId11"/>
    <p:sldId id="269" r:id="rId12"/>
    <p:sldId id="270" r:id="rId13"/>
    <p:sldId id="273" r:id="rId14"/>
    <p:sldId id="271" r:id="rId15"/>
    <p:sldId id="274" r:id="rId16"/>
    <p:sldId id="275" r:id="rId17"/>
    <p:sldId id="263" r:id="rId18"/>
    <p:sldId id="292" r:id="rId19"/>
    <p:sldId id="291" r:id="rId20"/>
    <p:sldId id="285" r:id="rId21"/>
    <p:sldId id="293" r:id="rId22"/>
    <p:sldId id="294" r:id="rId23"/>
    <p:sldId id="296" r:id="rId24"/>
    <p:sldId id="297" r:id="rId25"/>
    <p:sldId id="286" r:id="rId26"/>
    <p:sldId id="272" r:id="rId27"/>
    <p:sldId id="295" r:id="rId28"/>
    <p:sldId id="298" r:id="rId29"/>
    <p:sldId id="277" r:id="rId30"/>
    <p:sldId id="278" r:id="rId31"/>
    <p:sldId id="279" r:id="rId32"/>
    <p:sldId id="280" r:id="rId33"/>
    <p:sldId id="281" r:id="rId34"/>
    <p:sldId id="301" r:id="rId35"/>
    <p:sldId id="300" r:id="rId36"/>
    <p:sldId id="299" r:id="rId37"/>
    <p:sldId id="282" r:id="rId38"/>
    <p:sldId id="302" r:id="rId39"/>
    <p:sldId id="303" r:id="rId40"/>
    <p:sldId id="287" r:id="rId41"/>
    <p:sldId id="283" r:id="rId4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omic Sans MS" panose="030F0702030302020204" pitchFamily="66" charset="0"/>
        <a:ea typeface="+mn-ea"/>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mn-ea"/>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mn-ea"/>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mn-ea"/>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mn-ea"/>
        <a:cs typeface="+mn-cs"/>
      </a:defRPr>
    </a:lvl5pPr>
    <a:lvl6pPr marL="2286000" algn="l" defTabSz="914400" rtl="0" eaLnBrk="1" latinLnBrk="0" hangingPunct="1">
      <a:defRPr kern="1200">
        <a:solidFill>
          <a:schemeClr val="tx1"/>
        </a:solidFill>
        <a:latin typeface="Comic Sans MS" panose="030F0702030302020204" pitchFamily="66" charset="0"/>
        <a:ea typeface="+mn-ea"/>
        <a:cs typeface="+mn-cs"/>
      </a:defRPr>
    </a:lvl6pPr>
    <a:lvl7pPr marL="2743200" algn="l" defTabSz="914400" rtl="0" eaLnBrk="1" latinLnBrk="0" hangingPunct="1">
      <a:defRPr kern="1200">
        <a:solidFill>
          <a:schemeClr val="tx1"/>
        </a:solidFill>
        <a:latin typeface="Comic Sans MS" panose="030F0702030302020204" pitchFamily="66" charset="0"/>
        <a:ea typeface="+mn-ea"/>
        <a:cs typeface="+mn-cs"/>
      </a:defRPr>
    </a:lvl7pPr>
    <a:lvl8pPr marL="3200400" algn="l" defTabSz="914400" rtl="0" eaLnBrk="1" latinLnBrk="0" hangingPunct="1">
      <a:defRPr kern="1200">
        <a:solidFill>
          <a:schemeClr val="tx1"/>
        </a:solidFill>
        <a:latin typeface="Comic Sans MS" panose="030F0702030302020204" pitchFamily="66" charset="0"/>
        <a:ea typeface="+mn-ea"/>
        <a:cs typeface="+mn-cs"/>
      </a:defRPr>
    </a:lvl8pPr>
    <a:lvl9pPr marL="3657600" algn="l" defTabSz="914400" rtl="0" eaLnBrk="1" latinLnBrk="0" hangingPunct="1">
      <a:defRPr kern="1200">
        <a:solidFill>
          <a:schemeClr val="tx1"/>
        </a:solidFill>
        <a:latin typeface="Comic Sans MS" panose="030F0702030302020204" pitchFamily="66"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593" autoAdjust="0"/>
    <p:restoredTop sz="94627" autoAdjust="0"/>
  </p:normalViewPr>
  <p:slideViewPr>
    <p:cSldViewPr>
      <p:cViewPr>
        <p:scale>
          <a:sx n="114" d="100"/>
          <a:sy n="114" d="100"/>
        </p:scale>
        <p:origin x="-72" y="2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0" d="100"/>
        <a:sy n="110" d="100"/>
      </p:scale>
      <p:origin x="0" y="1213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92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86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2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92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B26638D-8B2D-4F0F-830C-0489B7265D09}" type="slidenum">
              <a:rPr lang="en-US" altLang="en-US"/>
              <a:pPr/>
              <a:t>‹#›</a:t>
            </a:fld>
            <a:endParaRPr lang="en-US" altLang="en-US"/>
          </a:p>
        </p:txBody>
      </p:sp>
    </p:spTree>
    <p:extLst>
      <p:ext uri="{BB962C8B-B14F-4D97-AF65-F5344CB8AC3E}">
        <p14:creationId xmlns:p14="http://schemas.microsoft.com/office/powerpoint/2010/main" val="41913326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omic Sans MS" pitchFamily="66" charset="0"/>
        <a:ea typeface="+mn-ea"/>
        <a:cs typeface="+mn-cs"/>
      </a:defRPr>
    </a:lvl1pPr>
    <a:lvl2pPr marL="457200" algn="l" rtl="0" eaLnBrk="0" fontAlgn="base" hangingPunct="0">
      <a:spcBef>
        <a:spcPct val="30000"/>
      </a:spcBef>
      <a:spcAft>
        <a:spcPct val="0"/>
      </a:spcAft>
      <a:defRPr sz="1200" kern="1200">
        <a:solidFill>
          <a:schemeClr val="tx1"/>
        </a:solidFill>
        <a:latin typeface="Comic Sans MS" pitchFamily="66" charset="0"/>
        <a:ea typeface="+mn-ea"/>
        <a:cs typeface="+mn-cs"/>
      </a:defRPr>
    </a:lvl2pPr>
    <a:lvl3pPr marL="914400" algn="l" rtl="0" eaLnBrk="0" fontAlgn="base" hangingPunct="0">
      <a:spcBef>
        <a:spcPct val="30000"/>
      </a:spcBef>
      <a:spcAft>
        <a:spcPct val="0"/>
      </a:spcAft>
      <a:defRPr sz="1200" kern="1200">
        <a:solidFill>
          <a:schemeClr val="tx1"/>
        </a:solidFill>
        <a:latin typeface="Comic Sans MS" pitchFamily="66" charset="0"/>
        <a:ea typeface="+mn-ea"/>
        <a:cs typeface="+mn-cs"/>
      </a:defRPr>
    </a:lvl3pPr>
    <a:lvl4pPr marL="1371600" algn="l" rtl="0" eaLnBrk="0" fontAlgn="base" hangingPunct="0">
      <a:spcBef>
        <a:spcPct val="30000"/>
      </a:spcBef>
      <a:spcAft>
        <a:spcPct val="0"/>
      </a:spcAft>
      <a:defRPr sz="1200" kern="1200">
        <a:solidFill>
          <a:schemeClr val="tx1"/>
        </a:solidFill>
        <a:latin typeface="Comic Sans MS" pitchFamily="66" charset="0"/>
        <a:ea typeface="+mn-ea"/>
        <a:cs typeface="+mn-cs"/>
      </a:defRPr>
    </a:lvl4pPr>
    <a:lvl5pPr marL="1828800" algn="l" rtl="0" eaLnBrk="0" fontAlgn="base" hangingPunct="0">
      <a:spcBef>
        <a:spcPct val="30000"/>
      </a:spcBef>
      <a:spcAft>
        <a:spcPct val="0"/>
      </a:spcAft>
      <a:defRPr sz="1200" kern="1200">
        <a:solidFill>
          <a:schemeClr val="tx1"/>
        </a:solidFill>
        <a:latin typeface="Comic Sans MS" pitchFamily="6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4FC1ED29-A083-4015-94CE-392223E815E7}" type="slidenum">
              <a:rPr lang="en-US" altLang="en-US"/>
              <a:pPr eaLnBrk="1" hangingPunct="1"/>
              <a:t>3</a:t>
            </a:fld>
            <a:endParaRPr lang="en-US" alt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813739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66697483-3C70-48B2-BDEC-65217499DF62}" type="slidenum">
              <a:rPr lang="en-US" altLang="en-US"/>
              <a:pPr eaLnBrk="1" hangingPunct="1"/>
              <a:t>4</a:t>
            </a:fld>
            <a:endParaRPr lang="en-US" altLang="en-US"/>
          </a:p>
        </p:txBody>
      </p:sp>
      <p:sp>
        <p:nvSpPr>
          <p:cNvPr id="30723" name="Rectangle 2"/>
          <p:cNvSpPr>
            <a:spLocks noGrp="1" noRot="1" noChangeAspect="1" noChangeArrowheads="1" noTextEdit="1"/>
          </p:cNvSpPr>
          <p:nvPr>
            <p:ph type="sldImg"/>
          </p:nvPr>
        </p:nvSpPr>
        <p:spPr>
          <a:xfrm>
            <a:off x="1588" y="0"/>
            <a:ext cx="1587" cy="1588"/>
          </a:xfrm>
          <a:ln/>
        </p:spPr>
      </p:sp>
      <p:sp>
        <p:nvSpPr>
          <p:cNvPr id="30724" name="Rectangle 3"/>
          <p:cNvSpPr>
            <a:spLocks noGrp="1" noChangeArrowheads="1"/>
          </p:cNvSpPr>
          <p:nvPr>
            <p:ph type="body" idx="1"/>
          </p:nvPr>
        </p:nvSpPr>
        <p:spPr>
          <a:xfrm>
            <a:off x="685800" y="4343400"/>
            <a:ext cx="5486400" cy="40243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en-US" altLang="en-US" smtClean="0"/>
          </a:p>
        </p:txBody>
      </p:sp>
    </p:spTree>
    <p:extLst>
      <p:ext uri="{BB962C8B-B14F-4D97-AF65-F5344CB8AC3E}">
        <p14:creationId xmlns:p14="http://schemas.microsoft.com/office/powerpoint/2010/main" val="2249211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C3CDDA00-17CF-4E42-9CBF-E900CFD6EADF}" type="slidenum">
              <a:rPr lang="en-US" altLang="en-US"/>
              <a:pPr eaLnBrk="1" hangingPunct="1"/>
              <a:t>6</a:t>
            </a:fld>
            <a:endParaRPr lang="en-US" alt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020418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DD1ADDF3-8E14-4C0D-822B-37296E0B29F1}" type="slidenum">
              <a:rPr lang="en-US" altLang="en-US"/>
              <a:pPr eaLnBrk="1" hangingPunct="1"/>
              <a:t>7</a:t>
            </a:fld>
            <a:endParaRPr lang="en-US" alt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396371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4494E59F-B381-45CE-BA24-D48B43C81EF2}" type="slidenum">
              <a:rPr lang="en-US" altLang="en-US"/>
              <a:pPr eaLnBrk="1" hangingPunct="1"/>
              <a:t>8</a:t>
            </a:fld>
            <a:endParaRPr lang="en-US" alt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271545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C38A02D4-A446-4F34-991A-6E3102268BA9}" type="slidenum">
              <a:rPr lang="en-US" altLang="en-US"/>
              <a:pPr eaLnBrk="1" hangingPunct="1"/>
              <a:t>9</a:t>
            </a:fld>
            <a:endParaRPr lang="en-US" alt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4185866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C38A02D4-A446-4F34-991A-6E3102268BA9}" type="slidenum">
              <a:rPr lang="en-US" altLang="en-US"/>
              <a:pPr eaLnBrk="1" hangingPunct="1"/>
              <a:t>10</a:t>
            </a:fld>
            <a:endParaRPr lang="en-US" alt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417921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5BCDA61E-F876-46F2-975D-52B24CDC6F7D}" type="slidenum">
              <a:rPr lang="en-US" altLang="en-US"/>
              <a:pPr eaLnBrk="1" hangingPunct="1"/>
              <a:t>11</a:t>
            </a:fld>
            <a:endParaRPr lang="en-US" alt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656891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9A351F9F-4D84-4B01-A7F7-ACB3992B4223}" type="slidenum">
              <a:rPr lang="en-US" altLang="en-US"/>
              <a:pPr eaLnBrk="1" hangingPunct="1"/>
              <a:t>12</a:t>
            </a:fld>
            <a:endParaRPr lang="en-US" alt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321759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E3D91F3C-2709-434D-9685-43A57826FC46}" type="slidenum">
              <a:rPr lang="en-US" altLang="en-US"/>
              <a:pPr eaLnBrk="1" hangingPunct="1"/>
              <a:t>13</a:t>
            </a:fld>
            <a:endParaRPr lang="en-US" altLang="en-US"/>
          </a:p>
        </p:txBody>
      </p:sp>
    </p:spTree>
    <p:extLst>
      <p:ext uri="{BB962C8B-B14F-4D97-AF65-F5344CB8AC3E}">
        <p14:creationId xmlns:p14="http://schemas.microsoft.com/office/powerpoint/2010/main" val="1941768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0B133C9E-9462-4EB6-935E-F587AA35431E}" type="slidenum">
              <a:rPr lang="en-US" altLang="en-US"/>
              <a:pPr eaLnBrk="1" hangingPunct="1"/>
              <a:t>14</a:t>
            </a:fld>
            <a:endParaRPr lang="en-US" alt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4696553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EF3A69FA-1D75-413A-ABB8-C1F269247037}" type="slidenum">
              <a:rPr lang="en-US" altLang="en-US"/>
              <a:pPr eaLnBrk="1" hangingPunct="1"/>
              <a:t>15</a:t>
            </a:fld>
            <a:endParaRPr lang="en-US" altLang="en-US"/>
          </a:p>
        </p:txBody>
      </p:sp>
    </p:spTree>
    <p:extLst>
      <p:ext uri="{BB962C8B-B14F-4D97-AF65-F5344CB8AC3E}">
        <p14:creationId xmlns:p14="http://schemas.microsoft.com/office/powerpoint/2010/main" val="4085070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ACA56F68-7FE9-42FF-A31E-E2403AC09888}" type="slidenum">
              <a:rPr lang="en-US" altLang="en-US"/>
              <a:pPr eaLnBrk="1" hangingPunct="1"/>
              <a:t>16</a:t>
            </a:fld>
            <a:endParaRPr lang="en-US" altLang="en-US"/>
          </a:p>
        </p:txBody>
      </p:sp>
    </p:spTree>
    <p:extLst>
      <p:ext uri="{BB962C8B-B14F-4D97-AF65-F5344CB8AC3E}">
        <p14:creationId xmlns:p14="http://schemas.microsoft.com/office/powerpoint/2010/main" val="2273439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096E0327-53FA-4B6F-B4DB-44C5E44EF595}" type="slidenum">
              <a:rPr lang="en-US" altLang="en-US"/>
              <a:pPr eaLnBrk="1" hangingPunct="1"/>
              <a:t>17</a:t>
            </a:fld>
            <a:endParaRPr lang="en-US" alt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7909113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096E0327-53FA-4B6F-B4DB-44C5E44EF595}" type="slidenum">
              <a:rPr lang="en-US" altLang="en-US"/>
              <a:pPr eaLnBrk="1" hangingPunct="1"/>
              <a:t>19</a:t>
            </a:fld>
            <a:endParaRPr lang="en-US" alt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875861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AE643F6F-EEF9-413E-AC9C-644D254A8939}" type="slidenum">
              <a:rPr lang="en-US" altLang="en-US"/>
              <a:pPr eaLnBrk="1" hangingPunct="1"/>
              <a:t>20</a:t>
            </a:fld>
            <a:endParaRPr lang="en-US" altLang="en-US"/>
          </a:p>
        </p:txBody>
      </p:sp>
    </p:spTree>
    <p:extLst>
      <p:ext uri="{BB962C8B-B14F-4D97-AF65-F5344CB8AC3E}">
        <p14:creationId xmlns:p14="http://schemas.microsoft.com/office/powerpoint/2010/main" val="791325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C38E9673-B927-44E4-AD99-04E59583F0A2}" type="slidenum">
              <a:rPr lang="en-US" altLang="en-US"/>
              <a:pPr eaLnBrk="1" hangingPunct="1"/>
              <a:t>25</a:t>
            </a:fld>
            <a:endParaRPr lang="en-US" altLang="en-US"/>
          </a:p>
        </p:txBody>
      </p:sp>
    </p:spTree>
    <p:extLst>
      <p:ext uri="{BB962C8B-B14F-4D97-AF65-F5344CB8AC3E}">
        <p14:creationId xmlns:p14="http://schemas.microsoft.com/office/powerpoint/2010/main" val="25310930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A0297C6E-9DFF-4D0F-8173-DA10485F17A0}" type="slidenum">
              <a:rPr lang="en-US" altLang="en-US"/>
              <a:pPr eaLnBrk="1" hangingPunct="1"/>
              <a:t>26</a:t>
            </a:fld>
            <a:endParaRPr lang="en-US" alt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7425318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EA9F3616-145E-4130-9C83-2D203B04287A}" type="slidenum">
              <a:rPr lang="en-US" altLang="en-US"/>
              <a:pPr eaLnBrk="1" hangingPunct="1"/>
              <a:t>29</a:t>
            </a:fld>
            <a:endParaRPr lang="en-US" altLang="en-US"/>
          </a:p>
        </p:txBody>
      </p:sp>
    </p:spTree>
    <p:extLst>
      <p:ext uri="{BB962C8B-B14F-4D97-AF65-F5344CB8AC3E}">
        <p14:creationId xmlns:p14="http://schemas.microsoft.com/office/powerpoint/2010/main" val="40093874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A2C26D9B-A858-4664-B9C6-04224F62D63A}" type="slidenum">
              <a:rPr lang="en-US" altLang="en-US"/>
              <a:pPr eaLnBrk="1" hangingPunct="1"/>
              <a:t>30</a:t>
            </a:fld>
            <a:endParaRPr lang="en-US" altLang="en-US"/>
          </a:p>
        </p:txBody>
      </p:sp>
    </p:spTree>
    <p:extLst>
      <p:ext uri="{BB962C8B-B14F-4D97-AF65-F5344CB8AC3E}">
        <p14:creationId xmlns:p14="http://schemas.microsoft.com/office/powerpoint/2010/main" val="4503654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4602FFAB-9257-4B48-A9DE-227953B0D284}" type="slidenum">
              <a:rPr lang="en-US" altLang="en-US"/>
              <a:pPr eaLnBrk="1" hangingPunct="1"/>
              <a:t>31</a:t>
            </a:fld>
            <a:endParaRPr lang="en-US" altLang="en-US"/>
          </a:p>
        </p:txBody>
      </p:sp>
    </p:spTree>
    <p:extLst>
      <p:ext uri="{BB962C8B-B14F-4D97-AF65-F5344CB8AC3E}">
        <p14:creationId xmlns:p14="http://schemas.microsoft.com/office/powerpoint/2010/main" val="41849385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45B729E9-B9D4-4561-A0EC-049F7B6B8104}" type="slidenum">
              <a:rPr lang="en-US" altLang="en-US"/>
              <a:pPr eaLnBrk="1" hangingPunct="1"/>
              <a:t>32</a:t>
            </a:fld>
            <a:endParaRPr lang="en-US" altLang="en-US"/>
          </a:p>
        </p:txBody>
      </p:sp>
    </p:spTree>
    <p:extLst>
      <p:ext uri="{BB962C8B-B14F-4D97-AF65-F5344CB8AC3E}">
        <p14:creationId xmlns:p14="http://schemas.microsoft.com/office/powerpoint/2010/main" val="7523331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622DB470-0F20-4344-ABBC-2586C305E788}" type="slidenum">
              <a:rPr lang="en-US" altLang="en-US"/>
              <a:pPr eaLnBrk="1" hangingPunct="1"/>
              <a:t>33</a:t>
            </a:fld>
            <a:endParaRPr lang="en-US" altLang="en-US"/>
          </a:p>
        </p:txBody>
      </p:sp>
    </p:spTree>
    <p:extLst>
      <p:ext uri="{BB962C8B-B14F-4D97-AF65-F5344CB8AC3E}">
        <p14:creationId xmlns:p14="http://schemas.microsoft.com/office/powerpoint/2010/main" val="41335410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622DB470-0F20-4344-ABBC-2586C305E788}" type="slidenum">
              <a:rPr lang="en-US" altLang="en-US"/>
              <a:pPr eaLnBrk="1" hangingPunct="1"/>
              <a:t>34</a:t>
            </a:fld>
            <a:endParaRPr lang="en-US" altLang="en-US"/>
          </a:p>
        </p:txBody>
      </p:sp>
    </p:spTree>
    <p:extLst>
      <p:ext uri="{BB962C8B-B14F-4D97-AF65-F5344CB8AC3E}">
        <p14:creationId xmlns:p14="http://schemas.microsoft.com/office/powerpoint/2010/main" val="40858618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622DB470-0F20-4344-ABBC-2586C305E788}" type="slidenum">
              <a:rPr lang="en-US" altLang="en-US"/>
              <a:pPr eaLnBrk="1" hangingPunct="1"/>
              <a:t>35</a:t>
            </a:fld>
            <a:endParaRPr lang="en-US" altLang="en-US"/>
          </a:p>
        </p:txBody>
      </p:sp>
    </p:spTree>
    <p:extLst>
      <p:ext uri="{BB962C8B-B14F-4D97-AF65-F5344CB8AC3E}">
        <p14:creationId xmlns:p14="http://schemas.microsoft.com/office/powerpoint/2010/main" val="24657994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622DB470-0F20-4344-ABBC-2586C305E788}" type="slidenum">
              <a:rPr lang="en-US" altLang="en-US"/>
              <a:pPr eaLnBrk="1" hangingPunct="1"/>
              <a:t>36</a:t>
            </a:fld>
            <a:endParaRPr lang="en-US" altLang="en-US"/>
          </a:p>
        </p:txBody>
      </p:sp>
    </p:spTree>
    <p:extLst>
      <p:ext uri="{BB962C8B-B14F-4D97-AF65-F5344CB8AC3E}">
        <p14:creationId xmlns:p14="http://schemas.microsoft.com/office/powerpoint/2010/main" val="1696041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EC149259-89FB-40D8-9D70-0EF1B7E61832}" type="slidenum">
              <a:rPr lang="en-US" altLang="en-US"/>
              <a:pPr eaLnBrk="1" hangingPunct="1"/>
              <a:t>37</a:t>
            </a:fld>
            <a:endParaRPr lang="en-US" altLang="en-US"/>
          </a:p>
        </p:txBody>
      </p:sp>
    </p:spTree>
    <p:extLst>
      <p:ext uri="{BB962C8B-B14F-4D97-AF65-F5344CB8AC3E}">
        <p14:creationId xmlns:p14="http://schemas.microsoft.com/office/powerpoint/2010/main" val="19371087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EC149259-89FB-40D8-9D70-0EF1B7E61832}" type="slidenum">
              <a:rPr lang="en-US" altLang="en-US"/>
              <a:pPr eaLnBrk="1" hangingPunct="1"/>
              <a:t>38</a:t>
            </a:fld>
            <a:endParaRPr lang="en-US" altLang="en-US"/>
          </a:p>
        </p:txBody>
      </p:sp>
    </p:spTree>
    <p:extLst>
      <p:ext uri="{BB962C8B-B14F-4D97-AF65-F5344CB8AC3E}">
        <p14:creationId xmlns:p14="http://schemas.microsoft.com/office/powerpoint/2010/main" val="20251582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EC149259-89FB-40D8-9D70-0EF1B7E61832}" type="slidenum">
              <a:rPr lang="en-US" altLang="en-US"/>
              <a:pPr eaLnBrk="1" hangingPunct="1"/>
              <a:t>39</a:t>
            </a:fld>
            <a:endParaRPr lang="en-US" altLang="en-US"/>
          </a:p>
        </p:txBody>
      </p:sp>
    </p:spTree>
    <p:extLst>
      <p:ext uri="{BB962C8B-B14F-4D97-AF65-F5344CB8AC3E}">
        <p14:creationId xmlns:p14="http://schemas.microsoft.com/office/powerpoint/2010/main" val="19976200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7CD0777A-146E-4D65-92E7-146D0F46D1AC}" type="slidenum">
              <a:rPr lang="en-US" altLang="en-US"/>
              <a:pPr eaLnBrk="1" hangingPunct="1"/>
              <a:t>40</a:t>
            </a:fld>
            <a:endParaRPr lang="en-US" altLang="en-US"/>
          </a:p>
        </p:txBody>
      </p:sp>
    </p:spTree>
    <p:extLst>
      <p:ext uri="{BB962C8B-B14F-4D97-AF65-F5344CB8AC3E}">
        <p14:creationId xmlns:p14="http://schemas.microsoft.com/office/powerpoint/2010/main" val="6643421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232E5373-305D-494F-8DDE-8E4B2308EDA7}" type="slidenum">
              <a:rPr lang="en-US" altLang="en-US"/>
              <a:pPr eaLnBrk="1" hangingPunct="1"/>
              <a:t>41</a:t>
            </a:fld>
            <a:endParaRPr lang="en-US" altLang="en-US"/>
          </a:p>
        </p:txBody>
      </p:sp>
    </p:spTree>
    <p:extLst>
      <p:ext uri="{BB962C8B-B14F-4D97-AF65-F5344CB8AC3E}">
        <p14:creationId xmlns:p14="http://schemas.microsoft.com/office/powerpoint/2010/main" val="3512089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ctrTitle"/>
          </p:nvPr>
        </p:nvSpPr>
        <p:spPr>
          <a:xfrm>
            <a:off x="304800" y="2209800"/>
            <a:ext cx="3200400" cy="1752600"/>
          </a:xfrm>
        </p:spPr>
        <p:txBody>
          <a:bodyPr/>
          <a:lstStyle>
            <a:lvl1pPr>
              <a:defRPr sz="3600"/>
            </a:lvl1pPr>
          </a:lstStyle>
          <a:p>
            <a:r>
              <a:rPr lang="en-US"/>
              <a:t>Click to edit Master title style</a:t>
            </a:r>
          </a:p>
        </p:txBody>
      </p:sp>
      <p:sp>
        <p:nvSpPr>
          <p:cNvPr id="24579" name="Rectangle 3"/>
          <p:cNvSpPr>
            <a:spLocks noGrp="1" noChangeArrowheads="1"/>
          </p:cNvSpPr>
          <p:nvPr>
            <p:ph type="subTitle" idx="1"/>
          </p:nvPr>
        </p:nvSpPr>
        <p:spPr>
          <a:xfrm>
            <a:off x="304800" y="4114800"/>
            <a:ext cx="3200400" cy="609600"/>
          </a:xfrm>
        </p:spPr>
        <p:txBody>
          <a:bodyPr/>
          <a:lstStyle>
            <a:lvl1pPr marL="0" indent="0">
              <a:buFontTx/>
              <a:buNone/>
              <a:defRPr>
                <a:solidFill>
                  <a:schemeClr val="bg2"/>
                </a:solidFill>
              </a:defRPr>
            </a:lvl1pPr>
          </a:lstStyle>
          <a:p>
            <a:r>
              <a:rPr lang="en-US"/>
              <a:t>Click to edit Master subtitle style</a:t>
            </a:r>
          </a:p>
        </p:txBody>
      </p:sp>
    </p:spTree>
    <p:extLst>
      <p:ext uri="{BB962C8B-B14F-4D97-AF65-F5344CB8AC3E}">
        <p14:creationId xmlns:p14="http://schemas.microsoft.com/office/powerpoint/2010/main" val="4244379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19437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832734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905000"/>
            <a:ext cx="22098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505200" y="1905000"/>
            <a:ext cx="22098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28670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56001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04219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8298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23295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002942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05052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24500" y="914400"/>
            <a:ext cx="14859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914400"/>
            <a:ext cx="43053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21344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66800" y="914400"/>
            <a:ext cx="5943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Your Topic Goes Here</a:t>
            </a:r>
          </a:p>
        </p:txBody>
      </p:sp>
      <p:sp>
        <p:nvSpPr>
          <p:cNvPr id="1027" name="Rectangle 3"/>
          <p:cNvSpPr>
            <a:spLocks noGrp="1" noChangeArrowheads="1"/>
          </p:cNvSpPr>
          <p:nvPr>
            <p:ph type="body" idx="1"/>
          </p:nvPr>
        </p:nvSpPr>
        <p:spPr bwMode="auto">
          <a:xfrm>
            <a:off x="1143000" y="1905000"/>
            <a:ext cx="45720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Your Subtopics Go Here</a:t>
            </a:r>
          </a:p>
        </p:txBody>
      </p:sp>
    </p:spTree>
  </p:cSld>
  <p:clrMap bg1="lt1" tx1="dk1" bg2="lt2" tx2="dk2" accent1="accent1" accent2="accent2" accent3="accent3" accent4="accent4" accent5="accent5" accent6="accent6" hlink="hlink" folHlink="folHlink"/>
  <p:sldLayoutIdLst>
    <p:sldLayoutId id="2147483686"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rtl="0" eaLnBrk="0" fontAlgn="base" hangingPunct="0">
        <a:spcBef>
          <a:spcPct val="0"/>
        </a:spcBef>
        <a:spcAft>
          <a:spcPct val="0"/>
        </a:spcAft>
        <a:defRPr sz="3200">
          <a:solidFill>
            <a:srgbClr val="FFCC00"/>
          </a:solidFill>
          <a:latin typeface="+mj-lt"/>
          <a:ea typeface="+mj-ea"/>
          <a:cs typeface="+mj-cs"/>
        </a:defRPr>
      </a:lvl1pPr>
      <a:lvl2pPr algn="l" rtl="0" eaLnBrk="0" fontAlgn="base" hangingPunct="0">
        <a:spcBef>
          <a:spcPct val="0"/>
        </a:spcBef>
        <a:spcAft>
          <a:spcPct val="0"/>
        </a:spcAft>
        <a:defRPr sz="3200">
          <a:solidFill>
            <a:srgbClr val="FFCC00"/>
          </a:solidFill>
          <a:latin typeface="Comic Sans MS" pitchFamily="66" charset="0"/>
        </a:defRPr>
      </a:lvl2pPr>
      <a:lvl3pPr algn="l" rtl="0" eaLnBrk="0" fontAlgn="base" hangingPunct="0">
        <a:spcBef>
          <a:spcPct val="0"/>
        </a:spcBef>
        <a:spcAft>
          <a:spcPct val="0"/>
        </a:spcAft>
        <a:defRPr sz="3200">
          <a:solidFill>
            <a:srgbClr val="FFCC00"/>
          </a:solidFill>
          <a:latin typeface="Comic Sans MS" pitchFamily="66" charset="0"/>
        </a:defRPr>
      </a:lvl3pPr>
      <a:lvl4pPr algn="l" rtl="0" eaLnBrk="0" fontAlgn="base" hangingPunct="0">
        <a:spcBef>
          <a:spcPct val="0"/>
        </a:spcBef>
        <a:spcAft>
          <a:spcPct val="0"/>
        </a:spcAft>
        <a:defRPr sz="3200">
          <a:solidFill>
            <a:srgbClr val="FFCC00"/>
          </a:solidFill>
          <a:latin typeface="Comic Sans MS" pitchFamily="66" charset="0"/>
        </a:defRPr>
      </a:lvl4pPr>
      <a:lvl5pPr algn="l" rtl="0" eaLnBrk="0" fontAlgn="base" hangingPunct="0">
        <a:spcBef>
          <a:spcPct val="0"/>
        </a:spcBef>
        <a:spcAft>
          <a:spcPct val="0"/>
        </a:spcAft>
        <a:defRPr sz="3200">
          <a:solidFill>
            <a:srgbClr val="FFCC00"/>
          </a:solidFill>
          <a:latin typeface="Comic Sans MS" pitchFamily="66" charset="0"/>
        </a:defRPr>
      </a:lvl5pPr>
      <a:lvl6pPr marL="457200" algn="l" rtl="0" fontAlgn="base">
        <a:spcBef>
          <a:spcPct val="0"/>
        </a:spcBef>
        <a:spcAft>
          <a:spcPct val="0"/>
        </a:spcAft>
        <a:defRPr sz="3200">
          <a:solidFill>
            <a:srgbClr val="FFCC00"/>
          </a:solidFill>
          <a:latin typeface="Comic Sans MS" pitchFamily="66" charset="0"/>
        </a:defRPr>
      </a:lvl6pPr>
      <a:lvl7pPr marL="914400" algn="l" rtl="0" fontAlgn="base">
        <a:spcBef>
          <a:spcPct val="0"/>
        </a:spcBef>
        <a:spcAft>
          <a:spcPct val="0"/>
        </a:spcAft>
        <a:defRPr sz="3200">
          <a:solidFill>
            <a:srgbClr val="FFCC00"/>
          </a:solidFill>
          <a:latin typeface="Comic Sans MS" pitchFamily="66" charset="0"/>
        </a:defRPr>
      </a:lvl7pPr>
      <a:lvl8pPr marL="1371600" algn="l" rtl="0" fontAlgn="base">
        <a:spcBef>
          <a:spcPct val="0"/>
        </a:spcBef>
        <a:spcAft>
          <a:spcPct val="0"/>
        </a:spcAft>
        <a:defRPr sz="3200">
          <a:solidFill>
            <a:srgbClr val="FFCC00"/>
          </a:solidFill>
          <a:latin typeface="Comic Sans MS" pitchFamily="66" charset="0"/>
        </a:defRPr>
      </a:lvl8pPr>
      <a:lvl9pPr marL="1828800" algn="l" rtl="0" fontAlgn="base">
        <a:spcBef>
          <a:spcPct val="0"/>
        </a:spcBef>
        <a:spcAft>
          <a:spcPct val="0"/>
        </a:spcAft>
        <a:defRPr sz="3200">
          <a:solidFill>
            <a:srgbClr val="FFCC00"/>
          </a:solidFill>
          <a:latin typeface="Comic Sans MS" pitchFamily="66" charset="0"/>
        </a:defRPr>
      </a:lvl9pPr>
    </p:titleStyle>
    <p:bodyStyle>
      <a:lvl1pPr marL="342900" indent="-342900" algn="l" rtl="0" eaLnBrk="0" fontAlgn="base" hangingPunct="0">
        <a:spcBef>
          <a:spcPct val="20000"/>
        </a:spcBef>
        <a:spcAft>
          <a:spcPct val="0"/>
        </a:spcAft>
        <a:buChar char="•"/>
        <a:defRPr sz="20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j-lt"/>
        </a:defRPr>
      </a:lvl2pPr>
      <a:lvl3pPr marL="1143000" indent="-228600" algn="l" rtl="0" eaLnBrk="0" fontAlgn="base" hangingPunct="0">
        <a:spcBef>
          <a:spcPct val="20000"/>
        </a:spcBef>
        <a:spcAft>
          <a:spcPct val="0"/>
        </a:spcAft>
        <a:buChar char="•"/>
        <a:defRPr sz="2400">
          <a:solidFill>
            <a:schemeClr val="tx1"/>
          </a:solidFill>
          <a:latin typeface="+mj-lt"/>
        </a:defRPr>
      </a:lvl3pPr>
      <a:lvl4pPr marL="1600200" indent="-228600" algn="l" rtl="0" eaLnBrk="0" fontAlgn="base" hangingPunct="0">
        <a:spcBef>
          <a:spcPct val="20000"/>
        </a:spcBef>
        <a:spcAft>
          <a:spcPct val="0"/>
        </a:spcAft>
        <a:buChar char="–"/>
        <a:defRPr sz="2000">
          <a:solidFill>
            <a:schemeClr val="tx1"/>
          </a:solidFill>
          <a:latin typeface="+mj-lt"/>
        </a:defRPr>
      </a:lvl4pPr>
      <a:lvl5pPr marL="2057400" indent="-228600" algn="l" rtl="0" eaLnBrk="0" fontAlgn="base" hangingPunct="0">
        <a:spcBef>
          <a:spcPct val="20000"/>
        </a:spcBef>
        <a:spcAft>
          <a:spcPct val="0"/>
        </a:spcAft>
        <a:buChar char="»"/>
        <a:defRPr sz="2000">
          <a:solidFill>
            <a:schemeClr val="tx1"/>
          </a:solidFill>
          <a:latin typeface="+mj-lt"/>
        </a:defRPr>
      </a:lvl5pPr>
      <a:lvl6pPr marL="2514600" indent="-228600" algn="l" rtl="0" fontAlgn="base">
        <a:spcBef>
          <a:spcPct val="20000"/>
        </a:spcBef>
        <a:spcAft>
          <a:spcPct val="0"/>
        </a:spcAft>
        <a:buChar char="»"/>
        <a:defRPr sz="2000">
          <a:solidFill>
            <a:schemeClr val="tx1"/>
          </a:solidFill>
          <a:latin typeface="+mj-lt"/>
        </a:defRPr>
      </a:lvl6pPr>
      <a:lvl7pPr marL="2971800" indent="-228600" algn="l" rtl="0" fontAlgn="base">
        <a:spcBef>
          <a:spcPct val="20000"/>
        </a:spcBef>
        <a:spcAft>
          <a:spcPct val="0"/>
        </a:spcAft>
        <a:buChar char="»"/>
        <a:defRPr sz="2000">
          <a:solidFill>
            <a:schemeClr val="tx1"/>
          </a:solidFill>
          <a:latin typeface="+mj-lt"/>
        </a:defRPr>
      </a:lvl7pPr>
      <a:lvl8pPr marL="3429000" indent="-228600" algn="l" rtl="0" fontAlgn="base">
        <a:spcBef>
          <a:spcPct val="20000"/>
        </a:spcBef>
        <a:spcAft>
          <a:spcPct val="0"/>
        </a:spcAft>
        <a:buChar char="»"/>
        <a:defRPr sz="2000">
          <a:solidFill>
            <a:schemeClr val="tx1"/>
          </a:solidFill>
          <a:latin typeface="+mj-lt"/>
        </a:defRPr>
      </a:lvl8pPr>
      <a:lvl9pPr marL="3886200" indent="-228600" algn="l" rtl="0" fontAlgn="base">
        <a:spcBef>
          <a:spcPct val="20000"/>
        </a:spcBef>
        <a:spcAft>
          <a:spcPct val="0"/>
        </a:spcAft>
        <a:buChar char="»"/>
        <a:defRPr sz="2000">
          <a:solidFill>
            <a:schemeClr val="tx1"/>
          </a:solidFill>
          <a:latin typeface="+mj-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DieKrGX90Pc"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s://highered.mheducation.com/sites/9834092339/student_view0/chapter15/changes_in_chromosome_structure.html"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www.youtube.com/watch?v=hiRt2uy0dpY"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hyperlink" Target="http://www.hhmi.org/biointeractive/dna/DNAi_sicklecell.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914400"/>
            <a:ext cx="6705600" cy="838200"/>
          </a:xfrm>
        </p:spPr>
        <p:txBody>
          <a:bodyPr/>
          <a:lstStyle/>
          <a:p>
            <a:r>
              <a:rPr lang="en-US" sz="4000" b="1" dirty="0">
                <a:solidFill>
                  <a:srgbClr val="FFFF00"/>
                </a:solidFill>
              </a:rPr>
              <a:t>SAT VOCABULARY TWO</a:t>
            </a:r>
            <a:endParaRPr lang="en-US" sz="4000" dirty="0"/>
          </a:p>
        </p:txBody>
      </p:sp>
      <p:sp>
        <p:nvSpPr>
          <p:cNvPr id="3" name="Content Placeholder 2"/>
          <p:cNvSpPr>
            <a:spLocks noGrp="1"/>
          </p:cNvSpPr>
          <p:nvPr>
            <p:ph idx="1"/>
          </p:nvPr>
        </p:nvSpPr>
        <p:spPr>
          <a:xfrm>
            <a:off x="1143000" y="1905000"/>
            <a:ext cx="6400800" cy="4419600"/>
          </a:xfrm>
        </p:spPr>
        <p:txBody>
          <a:bodyPr/>
          <a:lstStyle/>
          <a:p>
            <a:r>
              <a:rPr lang="en-US" sz="2400" dirty="0"/>
              <a:t>So now we are going to study how DNA can mutate and cause genes to change.  People who are deaf cannot hear and their deafness can be genetic.  If someone is deaf, no sounds are </a:t>
            </a:r>
            <a:r>
              <a:rPr lang="en-US" sz="2400" dirty="0" smtClean="0"/>
              <a:t>________.  </a:t>
            </a:r>
            <a:r>
              <a:rPr lang="en-US" sz="2400" dirty="0"/>
              <a:t>They may feel a sound wave </a:t>
            </a:r>
            <a:r>
              <a:rPr lang="en-US" sz="2400" dirty="0" smtClean="0"/>
              <a:t>________________ </a:t>
            </a:r>
            <a:r>
              <a:rPr lang="en-US" sz="2400" dirty="0"/>
              <a:t>but the wave does not translate into a sound.  The wave can cause the ear drum to </a:t>
            </a:r>
            <a:r>
              <a:rPr lang="en-US" sz="2400" dirty="0" smtClean="0"/>
              <a:t>____________ </a:t>
            </a:r>
            <a:r>
              <a:rPr lang="en-US" sz="2400" dirty="0"/>
              <a:t>but the vibration is not transmitted into the middle ear.  They cannot hear the harmony of singing or the </a:t>
            </a:r>
            <a:r>
              <a:rPr lang="en-US" sz="2400" dirty="0" smtClean="0"/>
              <a:t>____________ </a:t>
            </a:r>
            <a:r>
              <a:rPr lang="en-US" sz="2400" dirty="0"/>
              <a:t>of car horns blaring rush hour traffic.</a:t>
            </a:r>
          </a:p>
          <a:p>
            <a:endParaRPr lang="en-US" dirty="0"/>
          </a:p>
        </p:txBody>
      </p:sp>
    </p:spTree>
    <p:extLst>
      <p:ext uri="{BB962C8B-B14F-4D97-AF65-F5344CB8AC3E}">
        <p14:creationId xmlns:p14="http://schemas.microsoft.com/office/powerpoint/2010/main" val="16040773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914400"/>
            <a:ext cx="6934200" cy="838200"/>
          </a:xfrm>
        </p:spPr>
        <p:txBody>
          <a:bodyPr/>
          <a:lstStyle/>
          <a:p>
            <a:r>
              <a:rPr lang="en-US" sz="4000" b="1" dirty="0" smtClean="0">
                <a:solidFill>
                  <a:srgbClr val="FFFF00"/>
                </a:solidFill>
              </a:rPr>
              <a:t>SAT VOCABULARY TWO</a:t>
            </a:r>
            <a:endParaRPr lang="en-US" sz="4000" b="1" dirty="0">
              <a:solidFill>
                <a:srgbClr val="FFFF00"/>
              </a:solidFill>
            </a:endParaRPr>
          </a:p>
        </p:txBody>
      </p:sp>
      <p:sp>
        <p:nvSpPr>
          <p:cNvPr id="3" name="Content Placeholder 2"/>
          <p:cNvSpPr>
            <a:spLocks noGrp="1"/>
          </p:cNvSpPr>
          <p:nvPr>
            <p:ph idx="1"/>
          </p:nvPr>
        </p:nvSpPr>
        <p:spPr>
          <a:xfrm>
            <a:off x="1143000" y="1905000"/>
            <a:ext cx="4953000" cy="4419600"/>
          </a:xfrm>
        </p:spPr>
        <p:txBody>
          <a:bodyPr/>
          <a:lstStyle/>
          <a:p>
            <a:pPr lvl="0"/>
            <a:r>
              <a:rPr lang="en-US" sz="2800" dirty="0"/>
              <a:t>Audible (</a:t>
            </a:r>
            <a:r>
              <a:rPr lang="en-US" sz="2800" dirty="0" smtClean="0"/>
              <a:t>adj.) </a:t>
            </a:r>
            <a:r>
              <a:rPr lang="en-US" sz="2800" dirty="0"/>
              <a:t>able to be heard</a:t>
            </a:r>
          </a:p>
          <a:p>
            <a:pPr lvl="0"/>
            <a:r>
              <a:rPr lang="en-US" sz="2800" dirty="0"/>
              <a:t>Oscillate </a:t>
            </a:r>
            <a:r>
              <a:rPr lang="en-US" sz="2800" dirty="0" smtClean="0"/>
              <a:t>(v.) </a:t>
            </a:r>
            <a:r>
              <a:rPr lang="en-US" sz="2800" dirty="0"/>
              <a:t>to sway from one side to another</a:t>
            </a:r>
          </a:p>
          <a:p>
            <a:pPr lvl="0"/>
            <a:r>
              <a:rPr lang="en-US" sz="2800" dirty="0"/>
              <a:t>Dissonance (</a:t>
            </a:r>
            <a:r>
              <a:rPr lang="en-US" sz="2800" dirty="0" smtClean="0"/>
              <a:t>n.) </a:t>
            </a:r>
            <a:r>
              <a:rPr lang="en-US" sz="2800" dirty="0"/>
              <a:t>lack or harmony or consistency</a:t>
            </a:r>
          </a:p>
          <a:p>
            <a:pPr lvl="0"/>
            <a:r>
              <a:rPr lang="en-US" sz="2800" dirty="0"/>
              <a:t>Undulate (</a:t>
            </a:r>
            <a:r>
              <a:rPr lang="en-US" sz="2800" dirty="0" smtClean="0"/>
              <a:t>v.) </a:t>
            </a:r>
            <a:r>
              <a:rPr lang="en-US" sz="2800" dirty="0"/>
              <a:t>to move in waves</a:t>
            </a:r>
          </a:p>
          <a:p>
            <a:pPr marL="0" indent="0">
              <a:buNone/>
            </a:pPr>
            <a:endParaRPr lang="en-US" dirty="0"/>
          </a:p>
        </p:txBody>
      </p:sp>
    </p:spTree>
    <p:extLst>
      <p:ext uri="{BB962C8B-B14F-4D97-AF65-F5344CB8AC3E}">
        <p14:creationId xmlns:p14="http://schemas.microsoft.com/office/powerpoint/2010/main" val="25487351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52400" y="28662"/>
            <a:ext cx="2514600" cy="6829338"/>
          </a:xfrm>
        </p:spPr>
        <p:txBody>
          <a:bodyPr vert="vert270"/>
          <a:lstStyle/>
          <a:p>
            <a:pPr eaLnBrk="1" hangingPunct="1">
              <a:defRPr/>
            </a:pPr>
            <a:r>
              <a:rPr lang="en-US" sz="6000" b="1" dirty="0" smtClean="0">
                <a:solidFill>
                  <a:schemeClr val="accent6">
                    <a:lumMod val="75000"/>
                  </a:schemeClr>
                </a:solidFill>
                <a:effectLst>
                  <a:outerShdw blurRad="38100" dist="38100" dir="2700000" algn="tl">
                    <a:srgbClr val="C0C0C0"/>
                  </a:outerShdw>
                </a:effectLst>
              </a:rPr>
              <a:t>MUTATIONS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794158" y="533400"/>
            <a:ext cx="6477000" cy="738664"/>
          </a:xfrm>
        </p:spPr>
        <p:txBody>
          <a:bodyPr lIns="0" tIns="0" rIns="0" bIns="0">
            <a:spAutoFit/>
          </a:bodyPr>
          <a:lstStyle/>
          <a:p>
            <a:pPr algn="ctr" defTabSz="457200"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4800" b="1" dirty="0" smtClean="0">
                <a:solidFill>
                  <a:srgbClr val="FFFF00"/>
                </a:solidFill>
                <a:effectLst>
                  <a:outerShdw blurRad="38100" dist="38100" dir="2700000" algn="tl">
                    <a:srgbClr val="C0C0C0"/>
                  </a:outerShdw>
                </a:effectLst>
              </a:rPr>
              <a:t>MUTATIONS</a:t>
            </a:r>
          </a:p>
        </p:txBody>
      </p:sp>
      <p:sp>
        <p:nvSpPr>
          <p:cNvPr id="8196" name="Rectangle 4"/>
          <p:cNvSpPr>
            <a:spLocks noGrp="1" noChangeArrowheads="1"/>
          </p:cNvSpPr>
          <p:nvPr>
            <p:ph type="body" idx="1"/>
          </p:nvPr>
        </p:nvSpPr>
        <p:spPr>
          <a:xfrm>
            <a:off x="762000" y="1600200"/>
            <a:ext cx="4953000" cy="4724400"/>
          </a:xfrm>
        </p:spPr>
        <p:txBody>
          <a:bodyPr/>
          <a:lstStyle/>
          <a:p>
            <a:pPr eaLnBrk="1" hangingPunct="1"/>
            <a:r>
              <a:rPr lang="en-US" altLang="en-US" sz="3200" dirty="0" smtClean="0">
                <a:latin typeface="Comic Sans MS" panose="030F0702030302020204" pitchFamily="66" charset="0"/>
              </a:rPr>
              <a:t>Changes in the </a:t>
            </a:r>
            <a:r>
              <a:rPr lang="en-US" altLang="en-US" sz="3200" dirty="0" smtClean="0">
                <a:solidFill>
                  <a:srgbClr val="FFFF00"/>
                </a:solidFill>
                <a:latin typeface="Comic Sans MS" panose="030F0702030302020204" pitchFamily="66" charset="0"/>
              </a:rPr>
              <a:t>nucleotide sequence </a:t>
            </a:r>
            <a:r>
              <a:rPr lang="en-US" altLang="en-US" sz="3200" dirty="0" smtClean="0">
                <a:latin typeface="Comic Sans MS" panose="030F0702030302020204" pitchFamily="66" charset="0"/>
              </a:rPr>
              <a:t>of DNA</a:t>
            </a:r>
          </a:p>
          <a:p>
            <a:pPr eaLnBrk="1" hangingPunct="1"/>
            <a:r>
              <a:rPr lang="en-US" altLang="en-US" sz="3200" dirty="0" smtClean="0">
                <a:latin typeface="Comic Sans MS" panose="030F0702030302020204" pitchFamily="66" charset="0"/>
              </a:rPr>
              <a:t>May occur in </a:t>
            </a:r>
            <a:r>
              <a:rPr lang="en-US" altLang="en-US" sz="3200" dirty="0" smtClean="0">
                <a:solidFill>
                  <a:srgbClr val="FFFF00"/>
                </a:solidFill>
                <a:latin typeface="Comic Sans MS" panose="030F0702030302020204" pitchFamily="66" charset="0"/>
              </a:rPr>
              <a:t>somatic cells </a:t>
            </a:r>
            <a:r>
              <a:rPr lang="en-US" altLang="en-US" sz="3200" dirty="0" smtClean="0">
                <a:latin typeface="Comic Sans MS" panose="030F0702030302020204" pitchFamily="66" charset="0"/>
              </a:rPr>
              <a:t>(aren’t passed to offspring)</a:t>
            </a:r>
          </a:p>
          <a:p>
            <a:pPr eaLnBrk="1" hangingPunct="1"/>
            <a:r>
              <a:rPr lang="en-US" altLang="en-US" sz="3200" dirty="0" smtClean="0">
                <a:latin typeface="Comic Sans MS" panose="030F0702030302020204" pitchFamily="66" charset="0"/>
              </a:rPr>
              <a:t>May occur in </a:t>
            </a:r>
            <a:r>
              <a:rPr lang="en-US" altLang="en-US" sz="3200" dirty="0" smtClean="0">
                <a:solidFill>
                  <a:srgbClr val="FFFF00"/>
                </a:solidFill>
                <a:latin typeface="Comic Sans MS" panose="030F0702030302020204" pitchFamily="66" charset="0"/>
              </a:rPr>
              <a:t>gametes</a:t>
            </a:r>
            <a:r>
              <a:rPr lang="en-US" altLang="en-US" sz="3200" dirty="0" smtClean="0">
                <a:latin typeface="Comic Sans MS" panose="030F0702030302020204" pitchFamily="66" charset="0"/>
              </a:rPr>
              <a:t> (eggs &amp; sperm) and be passed to offspring</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196">
                                            <p:txEl>
                                              <p:pRg st="0" end="0"/>
                                            </p:txEl>
                                          </p:spTgt>
                                        </p:tgtEl>
                                        <p:attrNameLst>
                                          <p:attrName>style.visibility</p:attrName>
                                        </p:attrNameLst>
                                      </p:cBhvr>
                                      <p:to>
                                        <p:strVal val="visible"/>
                                      </p:to>
                                    </p:set>
                                    <p:animEffect transition="in" filter="box(in)">
                                      <p:cBhvr>
                                        <p:cTn id="7" dur="500"/>
                                        <p:tgtEl>
                                          <p:spTgt spid="819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196">
                                            <p:txEl>
                                              <p:pRg st="1" end="1"/>
                                            </p:txEl>
                                          </p:spTgt>
                                        </p:tgtEl>
                                        <p:attrNameLst>
                                          <p:attrName>style.visibility</p:attrName>
                                        </p:attrNameLst>
                                      </p:cBhvr>
                                      <p:to>
                                        <p:strVal val="visible"/>
                                      </p:to>
                                    </p:set>
                                    <p:animEffect transition="in" filter="box(in)">
                                      <p:cBhvr>
                                        <p:cTn id="12" dur="500"/>
                                        <p:tgtEl>
                                          <p:spTgt spid="819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196">
                                            <p:txEl>
                                              <p:pRg st="2" end="2"/>
                                            </p:txEl>
                                          </p:spTgt>
                                        </p:tgtEl>
                                        <p:attrNameLst>
                                          <p:attrName>style.visibility</p:attrName>
                                        </p:attrNameLst>
                                      </p:cBhvr>
                                      <p:to>
                                        <p:strVal val="visible"/>
                                      </p:to>
                                    </p:set>
                                    <p:animEffect transition="in" filter="box(in)">
                                      <p:cBhvr>
                                        <p:cTn id="17" dur="500"/>
                                        <p:tgtEl>
                                          <p:spTgt spid="819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8046" y="533400"/>
            <a:ext cx="5943600" cy="838200"/>
          </a:xfrm>
        </p:spPr>
        <p:txBody>
          <a:bodyPr/>
          <a:lstStyle/>
          <a:p>
            <a:pPr algn="ctr"/>
            <a:r>
              <a:rPr lang="en-GB" sz="4400" b="1" dirty="0" smtClean="0">
                <a:solidFill>
                  <a:srgbClr val="FFFF00"/>
                </a:solidFill>
                <a:effectLst>
                  <a:outerShdw blurRad="38100" dist="38100" dir="2700000" algn="tl">
                    <a:srgbClr val="C0C0C0"/>
                  </a:outerShdw>
                </a:effectLst>
              </a:rPr>
              <a:t>MUTATIONS</a:t>
            </a:r>
            <a:endParaRPr lang="en-US" sz="4400" dirty="0">
              <a:solidFill>
                <a:srgbClr val="FFFF00"/>
              </a:solidFill>
            </a:endParaRPr>
          </a:p>
        </p:txBody>
      </p:sp>
      <p:sp>
        <p:nvSpPr>
          <p:cNvPr id="3" name="Content Placeholder 2"/>
          <p:cNvSpPr>
            <a:spLocks noGrp="1"/>
          </p:cNvSpPr>
          <p:nvPr>
            <p:ph idx="1"/>
          </p:nvPr>
        </p:nvSpPr>
        <p:spPr>
          <a:xfrm>
            <a:off x="381000" y="1600200"/>
            <a:ext cx="5943600" cy="4419600"/>
          </a:xfrm>
        </p:spPr>
        <p:txBody>
          <a:bodyPr/>
          <a:lstStyle/>
          <a:p>
            <a:r>
              <a:rPr lang="en-US" sz="2800" dirty="0">
                <a:latin typeface="+mj-lt"/>
              </a:rPr>
              <a:t>A </a:t>
            </a:r>
            <a:r>
              <a:rPr lang="en-US" sz="2800" b="1" dirty="0">
                <a:solidFill>
                  <a:srgbClr val="FFFF00"/>
                </a:solidFill>
                <a:latin typeface="+mj-lt"/>
              </a:rPr>
              <a:t>Mutation</a:t>
            </a:r>
            <a:r>
              <a:rPr lang="en-US" sz="2800" dirty="0">
                <a:latin typeface="+mj-lt"/>
              </a:rPr>
              <a:t> occurs when a DNA sequence is </a:t>
            </a:r>
            <a:r>
              <a:rPr lang="en-US" sz="2800" b="1" dirty="0">
                <a:solidFill>
                  <a:srgbClr val="FF0000"/>
                </a:solidFill>
                <a:effectLst>
                  <a:outerShdw blurRad="38100" dist="38100" dir="2700000" algn="tl">
                    <a:srgbClr val="000000">
                      <a:alpha val="43137"/>
                    </a:srgbClr>
                  </a:outerShdw>
                </a:effectLst>
                <a:latin typeface="+mj-lt"/>
              </a:rPr>
              <a:t>damaged or changed </a:t>
            </a:r>
            <a:r>
              <a:rPr lang="en-US" sz="2800" dirty="0">
                <a:latin typeface="+mj-lt"/>
              </a:rPr>
              <a:t>which can alter the genetic message. </a:t>
            </a:r>
            <a:endParaRPr lang="en-US" sz="2800" dirty="0" smtClean="0">
              <a:latin typeface="+mj-lt"/>
            </a:endParaRPr>
          </a:p>
          <a:p>
            <a:r>
              <a:rPr lang="en-US" sz="2800" dirty="0" smtClean="0">
                <a:latin typeface="+mj-lt"/>
              </a:rPr>
              <a:t>Many </a:t>
            </a:r>
            <a:r>
              <a:rPr lang="en-US" sz="2800" dirty="0">
                <a:latin typeface="+mj-lt"/>
              </a:rPr>
              <a:t>mutations happen spontaneously when DNA is replicating. </a:t>
            </a:r>
            <a:endParaRPr lang="en-US" sz="2800" dirty="0" smtClean="0">
              <a:latin typeface="+mj-lt"/>
            </a:endParaRPr>
          </a:p>
          <a:p>
            <a:r>
              <a:rPr lang="en-US" sz="2800" dirty="0" smtClean="0">
                <a:latin typeface="+mj-lt"/>
              </a:rPr>
              <a:t>Some </a:t>
            </a:r>
            <a:r>
              <a:rPr lang="en-US" sz="2800" dirty="0">
                <a:latin typeface="+mj-lt"/>
              </a:rPr>
              <a:t>mutations can occur when DNA is exposed to </a:t>
            </a:r>
            <a:r>
              <a:rPr lang="en-US" sz="2800" b="1" dirty="0">
                <a:solidFill>
                  <a:srgbClr val="FF0000"/>
                </a:solidFill>
                <a:latin typeface="+mj-lt"/>
              </a:rPr>
              <a:t>mutagenic factors </a:t>
            </a:r>
            <a:r>
              <a:rPr lang="en-US" sz="2800" dirty="0">
                <a:latin typeface="+mj-lt"/>
              </a:rPr>
              <a:t>such as x-rays, UV radiation, and chemicals.  </a:t>
            </a:r>
          </a:p>
          <a:p>
            <a:pPr marL="0" indent="0">
              <a:buNone/>
            </a:pPr>
            <a:r>
              <a:rPr lang="en-US" dirty="0"/>
              <a:t/>
            </a:r>
            <a:br>
              <a:rPr lang="en-US" dirty="0"/>
            </a:br>
            <a:endParaRPr lang="en-US" dirty="0"/>
          </a:p>
        </p:txBody>
      </p:sp>
    </p:spTree>
    <p:extLst>
      <p:ext uri="{BB962C8B-B14F-4D97-AF65-F5344CB8AC3E}">
        <p14:creationId xmlns:p14="http://schemas.microsoft.com/office/powerpoint/2010/main" val="3141708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28600" y="457200"/>
            <a:ext cx="8077200" cy="838200"/>
          </a:xfrm>
        </p:spPr>
        <p:txBody>
          <a:bodyPr/>
          <a:lstStyle/>
          <a:p>
            <a:pPr algn="ctr" eaLnBrk="1" hangingPunct="1"/>
            <a:r>
              <a:rPr lang="en-US" altLang="en-US" sz="4400" b="1" dirty="0" smtClean="0">
                <a:solidFill>
                  <a:srgbClr val="FFFF00"/>
                </a:solidFill>
              </a:rPr>
              <a:t>HELPFUL OR HARMFUL?</a:t>
            </a:r>
          </a:p>
        </p:txBody>
      </p:sp>
      <p:sp>
        <p:nvSpPr>
          <p:cNvPr id="28675" name="Rectangle 3"/>
          <p:cNvSpPr>
            <a:spLocks noGrp="1" noChangeArrowheads="1"/>
          </p:cNvSpPr>
          <p:nvPr>
            <p:ph type="body" idx="1"/>
          </p:nvPr>
        </p:nvSpPr>
        <p:spPr>
          <a:xfrm>
            <a:off x="457200" y="1752600"/>
            <a:ext cx="5257800" cy="4572000"/>
          </a:xfrm>
        </p:spPr>
        <p:txBody>
          <a:bodyPr/>
          <a:lstStyle/>
          <a:p>
            <a:pPr eaLnBrk="1" hangingPunct="1">
              <a:lnSpc>
                <a:spcPct val="90000"/>
              </a:lnSpc>
            </a:pPr>
            <a:r>
              <a:rPr lang="en-US" altLang="en-US" sz="3200" dirty="0" smtClean="0">
                <a:latin typeface="Comic Sans MS" panose="030F0702030302020204" pitchFamily="66" charset="0"/>
              </a:rPr>
              <a:t>Mutations happen </a:t>
            </a:r>
            <a:r>
              <a:rPr lang="en-US" altLang="en-US" sz="3200" dirty="0" smtClean="0">
                <a:solidFill>
                  <a:srgbClr val="FFFF00"/>
                </a:solidFill>
                <a:latin typeface="Comic Sans MS" panose="030F0702030302020204" pitchFamily="66" charset="0"/>
              </a:rPr>
              <a:t>regularly</a:t>
            </a:r>
            <a:r>
              <a:rPr lang="en-US" altLang="en-US" sz="3200" dirty="0">
                <a:latin typeface="Comic Sans MS" panose="030F0702030302020204" pitchFamily="66" charset="0"/>
              </a:rPr>
              <a:t>.</a:t>
            </a:r>
            <a:endParaRPr lang="en-US" altLang="en-US" sz="3200" dirty="0" smtClean="0">
              <a:latin typeface="Comic Sans MS" panose="030F0702030302020204" pitchFamily="66" charset="0"/>
            </a:endParaRPr>
          </a:p>
          <a:p>
            <a:pPr eaLnBrk="1" hangingPunct="1">
              <a:lnSpc>
                <a:spcPct val="90000"/>
              </a:lnSpc>
            </a:pPr>
            <a:r>
              <a:rPr lang="en-US" altLang="en-US" sz="3200" dirty="0" smtClean="0">
                <a:latin typeface="Comic Sans MS" panose="030F0702030302020204" pitchFamily="66" charset="0"/>
              </a:rPr>
              <a:t>Almost all mutations are </a:t>
            </a:r>
            <a:r>
              <a:rPr lang="en-US" altLang="en-US" sz="3200" dirty="0" smtClean="0">
                <a:solidFill>
                  <a:srgbClr val="FFFF00"/>
                </a:solidFill>
                <a:latin typeface="Comic Sans MS" panose="030F0702030302020204" pitchFamily="66" charset="0"/>
              </a:rPr>
              <a:t>neutral.</a:t>
            </a:r>
          </a:p>
          <a:p>
            <a:pPr eaLnBrk="1" hangingPunct="1">
              <a:lnSpc>
                <a:spcPct val="90000"/>
              </a:lnSpc>
            </a:pPr>
            <a:r>
              <a:rPr lang="en-US" altLang="en-US" sz="3200" dirty="0" smtClean="0">
                <a:solidFill>
                  <a:srgbClr val="FFFF00"/>
                </a:solidFill>
                <a:latin typeface="Comic Sans MS" panose="030F0702030302020204" pitchFamily="66" charset="0"/>
              </a:rPr>
              <a:t>Chemicals &amp; Ultraviolet </a:t>
            </a:r>
            <a:r>
              <a:rPr lang="en-US" altLang="en-US" sz="3200" dirty="0" smtClean="0">
                <a:latin typeface="Comic Sans MS" panose="030F0702030302020204" pitchFamily="66" charset="0"/>
              </a:rPr>
              <a:t>radiation cause mutations.</a:t>
            </a:r>
          </a:p>
          <a:p>
            <a:pPr eaLnBrk="1" hangingPunct="1">
              <a:lnSpc>
                <a:spcPct val="90000"/>
              </a:lnSpc>
            </a:pPr>
            <a:r>
              <a:rPr lang="en-US" altLang="en-US" sz="3200" dirty="0" smtClean="0">
                <a:latin typeface="Comic Sans MS" panose="030F0702030302020204" pitchFamily="66" charset="0"/>
              </a:rPr>
              <a:t>Many mutations are </a:t>
            </a:r>
            <a:r>
              <a:rPr lang="en-US" altLang="en-US" sz="3200" dirty="0" smtClean="0">
                <a:solidFill>
                  <a:srgbClr val="FFFF00"/>
                </a:solidFill>
                <a:latin typeface="Comic Sans MS" panose="030F0702030302020204" pitchFamily="66" charset="0"/>
              </a:rPr>
              <a:t>repaired</a:t>
            </a:r>
            <a:r>
              <a:rPr lang="en-US" altLang="en-US" sz="3200" dirty="0" smtClean="0">
                <a:latin typeface="Comic Sans MS" panose="030F0702030302020204" pitchFamily="66" charset="0"/>
              </a:rPr>
              <a:t> by enzymes.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box(in)">
                                      <p:cBhvr>
                                        <p:cTn id="7" dur="500"/>
                                        <p:tgtEl>
                                          <p:spTgt spid="286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box(in)">
                                      <p:cBhvr>
                                        <p:cTn id="12" dur="500"/>
                                        <p:tgtEl>
                                          <p:spTgt spid="286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8675">
                                            <p:txEl>
                                              <p:pRg st="2" end="2"/>
                                            </p:txEl>
                                          </p:spTgt>
                                        </p:tgtEl>
                                        <p:attrNameLst>
                                          <p:attrName>style.visibility</p:attrName>
                                        </p:attrNameLst>
                                      </p:cBhvr>
                                      <p:to>
                                        <p:strVal val="visible"/>
                                      </p:to>
                                    </p:set>
                                    <p:animEffect transition="in" filter="box(in)">
                                      <p:cBhvr>
                                        <p:cTn id="17" dur="500"/>
                                        <p:tgtEl>
                                          <p:spTgt spid="286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8675">
                                            <p:txEl>
                                              <p:pRg st="3" end="3"/>
                                            </p:txEl>
                                          </p:spTgt>
                                        </p:tgtEl>
                                        <p:attrNameLst>
                                          <p:attrName>style.visibility</p:attrName>
                                        </p:attrNameLst>
                                      </p:cBhvr>
                                      <p:to>
                                        <p:strVal val="visible"/>
                                      </p:to>
                                    </p:set>
                                    <p:animEffect transition="in" filter="box(in)">
                                      <p:cBhvr>
                                        <p:cTn id="22" dur="500"/>
                                        <p:tgtEl>
                                          <p:spTgt spid="286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28600" y="533400"/>
            <a:ext cx="8153400" cy="838200"/>
          </a:xfrm>
        </p:spPr>
        <p:txBody>
          <a:bodyPr/>
          <a:lstStyle/>
          <a:p>
            <a:pPr algn="ctr" eaLnBrk="1" hangingPunct="1"/>
            <a:r>
              <a:rPr lang="en-US" altLang="en-US" sz="4800" b="1" dirty="0" smtClean="0">
                <a:solidFill>
                  <a:srgbClr val="FFFF00"/>
                </a:solidFill>
              </a:rPr>
              <a:t>HELPFUL OR HARMFUL?</a:t>
            </a:r>
          </a:p>
        </p:txBody>
      </p:sp>
      <p:sp>
        <p:nvSpPr>
          <p:cNvPr id="30723" name="Rectangle 3"/>
          <p:cNvSpPr>
            <a:spLocks noGrp="1" noChangeArrowheads="1"/>
          </p:cNvSpPr>
          <p:nvPr>
            <p:ph type="body" idx="1"/>
          </p:nvPr>
        </p:nvSpPr>
        <p:spPr>
          <a:xfrm>
            <a:off x="533400" y="1905000"/>
            <a:ext cx="5181600" cy="4419600"/>
          </a:xfrm>
        </p:spPr>
        <p:txBody>
          <a:bodyPr/>
          <a:lstStyle/>
          <a:p>
            <a:pPr eaLnBrk="1" hangingPunct="1"/>
            <a:r>
              <a:rPr lang="en-US" altLang="en-US" sz="3600" dirty="0" smtClean="0">
                <a:latin typeface="Comic Sans MS" panose="030F0702030302020204" pitchFamily="66" charset="0"/>
              </a:rPr>
              <a:t>Some type of </a:t>
            </a:r>
            <a:r>
              <a:rPr lang="en-US" altLang="en-US" sz="3600" dirty="0" smtClean="0">
                <a:solidFill>
                  <a:srgbClr val="FFFF00"/>
                </a:solidFill>
                <a:latin typeface="Comic Sans MS" panose="030F0702030302020204" pitchFamily="66" charset="0"/>
              </a:rPr>
              <a:t>skin cancers and leukemia </a:t>
            </a:r>
            <a:r>
              <a:rPr lang="en-US" altLang="en-US" sz="3600" dirty="0" smtClean="0">
                <a:latin typeface="Comic Sans MS" panose="030F0702030302020204" pitchFamily="66" charset="0"/>
              </a:rPr>
              <a:t>result from </a:t>
            </a:r>
            <a:r>
              <a:rPr lang="en-US" altLang="en-US" sz="3600" dirty="0" smtClean="0">
                <a:solidFill>
                  <a:srgbClr val="FFFF00"/>
                </a:solidFill>
                <a:latin typeface="Comic Sans MS" panose="030F0702030302020204" pitchFamily="66" charset="0"/>
              </a:rPr>
              <a:t>somatic </a:t>
            </a:r>
            <a:r>
              <a:rPr lang="en-US" altLang="en-US" sz="3600" dirty="0" smtClean="0">
                <a:latin typeface="Comic Sans MS" panose="030F0702030302020204" pitchFamily="66" charset="0"/>
              </a:rPr>
              <a:t>mutations.</a:t>
            </a:r>
          </a:p>
          <a:p>
            <a:pPr eaLnBrk="1" hangingPunct="1"/>
            <a:r>
              <a:rPr lang="en-US" altLang="en-US" sz="3600" dirty="0" smtClean="0">
                <a:latin typeface="Comic Sans MS" panose="030F0702030302020204" pitchFamily="66" charset="0"/>
              </a:rPr>
              <a:t>Some mutations may </a:t>
            </a:r>
            <a:r>
              <a:rPr lang="en-US" altLang="en-US" sz="3600" dirty="0" smtClean="0">
                <a:solidFill>
                  <a:srgbClr val="FFFF00"/>
                </a:solidFill>
                <a:latin typeface="Comic Sans MS" panose="030F0702030302020204" pitchFamily="66" charset="0"/>
              </a:rPr>
              <a:t>improve</a:t>
            </a:r>
            <a:r>
              <a:rPr lang="en-US" altLang="en-US" sz="3600" dirty="0" smtClean="0">
                <a:latin typeface="Comic Sans MS" panose="030F0702030302020204" pitchFamily="66" charset="0"/>
              </a:rPr>
              <a:t> an organism’s </a:t>
            </a:r>
            <a:r>
              <a:rPr lang="en-US" altLang="en-US" sz="3600" dirty="0" smtClean="0">
                <a:solidFill>
                  <a:srgbClr val="FFFF00"/>
                </a:solidFill>
                <a:latin typeface="Comic Sans MS" panose="030F0702030302020204" pitchFamily="66" charset="0"/>
              </a:rPr>
              <a:t>survival </a:t>
            </a:r>
            <a:r>
              <a:rPr lang="en-US" altLang="en-US" sz="3600" dirty="0" smtClean="0">
                <a:latin typeface="Comic Sans MS" panose="030F0702030302020204" pitchFamily="66" charset="0"/>
              </a:rPr>
              <a:t>(beneficial)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box(in)">
                                      <p:cBhvr>
                                        <p:cTn id="7" dur="500"/>
                                        <p:tgtEl>
                                          <p:spTgt spid="307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0723">
                                            <p:txEl>
                                              <p:pRg st="1" end="1"/>
                                            </p:txEl>
                                          </p:spTgt>
                                        </p:tgtEl>
                                        <p:attrNameLst>
                                          <p:attrName>style.visibility</p:attrName>
                                        </p:attrNameLst>
                                      </p:cBhvr>
                                      <p:to>
                                        <p:strVal val="visible"/>
                                      </p:to>
                                    </p:set>
                                    <p:animEffect transition="in" filter="box(in)">
                                      <p:cBhvr>
                                        <p:cTn id="12" dur="500"/>
                                        <p:tgtEl>
                                          <p:spTgt spid="307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title"/>
          </p:nvPr>
        </p:nvSpPr>
        <p:spPr>
          <a:xfrm>
            <a:off x="533400" y="2209800"/>
            <a:ext cx="5791200" cy="1905000"/>
          </a:xfrm>
        </p:spPr>
        <p:txBody>
          <a:bodyPr/>
          <a:lstStyle/>
          <a:p>
            <a:pPr algn="ctr" eaLnBrk="1" hangingPunct="1"/>
            <a:r>
              <a:rPr lang="en-US" altLang="en-US" sz="6000" b="1" dirty="0" smtClean="0">
                <a:solidFill>
                  <a:srgbClr val="FFFF00"/>
                </a:solidFill>
              </a:rPr>
              <a:t>TYPES OF MUTATIONS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09600" y="685800"/>
            <a:ext cx="7010400" cy="838200"/>
          </a:xfrm>
        </p:spPr>
        <p:txBody>
          <a:bodyPr/>
          <a:lstStyle/>
          <a:p>
            <a:pPr algn="ctr" eaLnBrk="1" hangingPunct="1"/>
            <a:r>
              <a:rPr lang="en-US" altLang="en-US" sz="4800" b="1" dirty="0" smtClean="0">
                <a:solidFill>
                  <a:srgbClr val="FFFF00"/>
                </a:solidFill>
              </a:rPr>
              <a:t>CHROMOSOME MUTATIONS</a:t>
            </a:r>
          </a:p>
        </p:txBody>
      </p:sp>
      <p:sp>
        <p:nvSpPr>
          <p:cNvPr id="8195" name="Rectangle 3"/>
          <p:cNvSpPr>
            <a:spLocks noGrp="1" noChangeArrowheads="1"/>
          </p:cNvSpPr>
          <p:nvPr>
            <p:ph type="body" idx="1"/>
          </p:nvPr>
        </p:nvSpPr>
        <p:spPr>
          <a:xfrm>
            <a:off x="381000" y="2209800"/>
            <a:ext cx="3886200" cy="4419600"/>
          </a:xfrm>
        </p:spPr>
        <p:txBody>
          <a:bodyPr/>
          <a:lstStyle/>
          <a:p>
            <a:pPr eaLnBrk="1" hangingPunct="1"/>
            <a:r>
              <a:rPr lang="en-US" altLang="en-US" sz="3200" dirty="0" smtClean="0">
                <a:latin typeface="Comic Sans MS" panose="030F0702030302020204" pitchFamily="66" charset="0"/>
              </a:rPr>
              <a:t>May Involve:</a:t>
            </a:r>
          </a:p>
          <a:p>
            <a:pPr lvl="1" eaLnBrk="1" hangingPunct="1"/>
            <a:r>
              <a:rPr lang="en-US" altLang="en-US" sz="3200" b="1" dirty="0" smtClean="0">
                <a:solidFill>
                  <a:srgbClr val="FFFF00"/>
                </a:solidFill>
              </a:rPr>
              <a:t>Changing the structure</a:t>
            </a:r>
            <a:r>
              <a:rPr lang="en-US" altLang="en-US" sz="3200" dirty="0" smtClean="0">
                <a:solidFill>
                  <a:srgbClr val="FFFF00"/>
                </a:solidFill>
              </a:rPr>
              <a:t> </a:t>
            </a:r>
            <a:r>
              <a:rPr lang="en-US" altLang="en-US" sz="3200" dirty="0" smtClean="0">
                <a:solidFill>
                  <a:schemeClr val="bg1"/>
                </a:solidFill>
              </a:rPr>
              <a:t>of a chromosome</a:t>
            </a:r>
          </a:p>
          <a:p>
            <a:pPr lvl="1" eaLnBrk="1" hangingPunct="1"/>
            <a:r>
              <a:rPr lang="en-US" altLang="en-US" sz="3200" dirty="0" smtClean="0">
                <a:solidFill>
                  <a:schemeClr val="bg1"/>
                </a:solidFill>
              </a:rPr>
              <a:t>The </a:t>
            </a:r>
            <a:r>
              <a:rPr lang="en-US" altLang="en-US" sz="3200" b="1" dirty="0" smtClean="0">
                <a:solidFill>
                  <a:srgbClr val="FFFF00"/>
                </a:solidFill>
              </a:rPr>
              <a:t>loss or gain</a:t>
            </a:r>
            <a:r>
              <a:rPr lang="en-US" altLang="en-US" sz="3200" dirty="0" smtClean="0">
                <a:solidFill>
                  <a:srgbClr val="FFFF00"/>
                </a:solidFill>
              </a:rPr>
              <a:t> </a:t>
            </a:r>
            <a:r>
              <a:rPr lang="en-US" altLang="en-US" sz="3200" dirty="0" smtClean="0">
                <a:solidFill>
                  <a:schemeClr val="bg1"/>
                </a:solidFill>
              </a:rPr>
              <a:t>of part of a chromosome</a:t>
            </a:r>
            <a:endParaRPr lang="en-US" altLang="en-US" sz="4000" dirty="0" smtClean="0"/>
          </a:p>
        </p:txBody>
      </p:sp>
      <p:pic>
        <p:nvPicPr>
          <p:cNvPr id="8196" name="Picture 5" descr="chromosome"/>
          <p:cNvPicPr>
            <a:picLocks noChangeAspect="1" noChangeArrowheads="1"/>
          </p:cNvPicPr>
          <p:nvPr/>
        </p:nvPicPr>
        <p:blipFill>
          <a:blip r:embed="rId3">
            <a:extLst>
              <a:ext uri="{28A0092B-C50C-407E-A947-70E740481C1C}">
                <a14:useLocalDpi xmlns:a14="http://schemas.microsoft.com/office/drawing/2010/main" val="0"/>
              </a:ext>
            </a:extLst>
          </a:blip>
          <a:srcRect r="31035"/>
          <a:stretch>
            <a:fillRect/>
          </a:stretch>
        </p:blipFill>
        <p:spPr bwMode="auto">
          <a:xfrm>
            <a:off x="4343400" y="1819275"/>
            <a:ext cx="1905000" cy="496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09600" y="685800"/>
            <a:ext cx="7010400" cy="838200"/>
          </a:xfrm>
        </p:spPr>
        <p:txBody>
          <a:bodyPr/>
          <a:lstStyle/>
          <a:p>
            <a:pPr algn="ctr" eaLnBrk="1" hangingPunct="1"/>
            <a:r>
              <a:rPr lang="en-US" altLang="en-US" sz="4800" b="1" dirty="0" smtClean="0">
                <a:solidFill>
                  <a:srgbClr val="FFFF00"/>
                </a:solidFill>
              </a:rPr>
              <a:t>CHROMOSOME MUTATIONS</a:t>
            </a:r>
          </a:p>
        </p:txBody>
      </p:sp>
      <p:sp>
        <p:nvSpPr>
          <p:cNvPr id="8195" name="Rectangle 3"/>
          <p:cNvSpPr>
            <a:spLocks noGrp="1" noChangeArrowheads="1"/>
          </p:cNvSpPr>
          <p:nvPr>
            <p:ph type="body" idx="1"/>
          </p:nvPr>
        </p:nvSpPr>
        <p:spPr>
          <a:xfrm>
            <a:off x="257262" y="2133600"/>
            <a:ext cx="5334000" cy="5029200"/>
          </a:xfrm>
        </p:spPr>
        <p:txBody>
          <a:bodyPr/>
          <a:lstStyle/>
          <a:p>
            <a:pPr eaLnBrk="1" hangingPunct="1"/>
            <a:r>
              <a:rPr lang="en-US" sz="3200" dirty="0">
                <a:latin typeface="+mj-lt"/>
              </a:rPr>
              <a:t>Changes in chromosome numbers or chromosomal arrangements affecting many genes. </a:t>
            </a:r>
            <a:endParaRPr lang="en-US" sz="3200" dirty="0" smtClean="0">
              <a:latin typeface="+mj-lt"/>
            </a:endParaRPr>
          </a:p>
          <a:p>
            <a:pPr eaLnBrk="1" hangingPunct="1"/>
            <a:r>
              <a:rPr lang="en-US" sz="3200" dirty="0" smtClean="0">
                <a:latin typeface="+mj-lt"/>
              </a:rPr>
              <a:t>These </a:t>
            </a:r>
            <a:r>
              <a:rPr lang="en-US" sz="3200" dirty="0">
                <a:latin typeface="+mj-lt"/>
              </a:rPr>
              <a:t>mutations can lead to serious disorders, </a:t>
            </a:r>
            <a:r>
              <a:rPr lang="en-US" sz="3200" dirty="0" smtClean="0">
                <a:latin typeface="+mj-lt"/>
              </a:rPr>
              <a:t>cancers, </a:t>
            </a:r>
            <a:r>
              <a:rPr lang="en-US" sz="3200" dirty="0">
                <a:latin typeface="+mj-lt"/>
              </a:rPr>
              <a:t>or can be lethal.</a:t>
            </a:r>
            <a:endParaRPr lang="en-US" altLang="en-US" sz="4000" dirty="0" smtClean="0">
              <a:latin typeface="+mj-lt"/>
            </a:endParaRPr>
          </a:p>
        </p:txBody>
      </p:sp>
      <p:pic>
        <p:nvPicPr>
          <p:cNvPr id="8196" name="Picture 5" descr="chromosome"/>
          <p:cNvPicPr>
            <a:picLocks noChangeAspect="1" noChangeArrowheads="1"/>
          </p:cNvPicPr>
          <p:nvPr/>
        </p:nvPicPr>
        <p:blipFill>
          <a:blip r:embed="rId3">
            <a:extLst>
              <a:ext uri="{28A0092B-C50C-407E-A947-70E740481C1C}">
                <a14:useLocalDpi xmlns:a14="http://schemas.microsoft.com/office/drawing/2010/main" val="0"/>
              </a:ext>
            </a:extLst>
          </a:blip>
          <a:srcRect r="31035"/>
          <a:stretch>
            <a:fillRect/>
          </a:stretch>
        </p:blipFill>
        <p:spPr bwMode="auto">
          <a:xfrm>
            <a:off x="5562600" y="1819275"/>
            <a:ext cx="1905000" cy="496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44558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09600" y="762000"/>
            <a:ext cx="5943600" cy="838200"/>
          </a:xfrm>
        </p:spPr>
        <p:txBody>
          <a:bodyPr/>
          <a:lstStyle/>
          <a:p>
            <a:pPr algn="ctr" eaLnBrk="1" hangingPunct="1"/>
            <a:r>
              <a:rPr lang="en-US" altLang="en-US" sz="4800" b="1" dirty="0" smtClean="0">
                <a:solidFill>
                  <a:srgbClr val="FFFF00"/>
                </a:solidFill>
              </a:rPr>
              <a:t>CHROMOSOME MUTATIONS</a:t>
            </a:r>
          </a:p>
        </p:txBody>
      </p:sp>
      <p:sp>
        <p:nvSpPr>
          <p:cNvPr id="9219" name="Rectangle 3"/>
          <p:cNvSpPr>
            <a:spLocks noGrp="1" noChangeArrowheads="1"/>
          </p:cNvSpPr>
          <p:nvPr>
            <p:ph type="body" idx="1"/>
          </p:nvPr>
        </p:nvSpPr>
        <p:spPr>
          <a:xfrm>
            <a:off x="609600" y="2209800"/>
            <a:ext cx="4572000" cy="4419600"/>
          </a:xfrm>
        </p:spPr>
        <p:txBody>
          <a:bodyPr/>
          <a:lstStyle/>
          <a:p>
            <a:pPr eaLnBrk="1" hangingPunct="1"/>
            <a:r>
              <a:rPr lang="en-US" altLang="en-US" sz="3600" dirty="0" smtClean="0">
                <a:latin typeface="Comic Sans MS" panose="030F0702030302020204" pitchFamily="66" charset="0"/>
              </a:rPr>
              <a:t>Five types exist:</a:t>
            </a:r>
          </a:p>
          <a:p>
            <a:pPr lvl="1" eaLnBrk="1" hangingPunct="1"/>
            <a:r>
              <a:rPr lang="en-US" altLang="en-US" sz="3600" dirty="0" smtClean="0">
                <a:solidFill>
                  <a:schemeClr val="bg1"/>
                </a:solidFill>
              </a:rPr>
              <a:t>Deletion</a:t>
            </a:r>
          </a:p>
          <a:p>
            <a:pPr lvl="1" eaLnBrk="1" hangingPunct="1"/>
            <a:r>
              <a:rPr lang="en-US" altLang="en-US" sz="3600" dirty="0" smtClean="0">
                <a:solidFill>
                  <a:schemeClr val="bg1"/>
                </a:solidFill>
              </a:rPr>
              <a:t>Duplication</a:t>
            </a:r>
          </a:p>
          <a:p>
            <a:pPr lvl="1" eaLnBrk="1" hangingPunct="1"/>
            <a:r>
              <a:rPr lang="en-US" altLang="en-US" sz="3600" dirty="0" smtClean="0">
                <a:solidFill>
                  <a:schemeClr val="bg1"/>
                </a:solidFill>
              </a:rPr>
              <a:t>Inversion</a:t>
            </a:r>
          </a:p>
          <a:p>
            <a:pPr lvl="1" eaLnBrk="1" hangingPunct="1"/>
            <a:r>
              <a:rPr lang="en-US" altLang="en-US" sz="3600" dirty="0" smtClean="0">
                <a:solidFill>
                  <a:schemeClr val="bg1"/>
                </a:solidFill>
              </a:rPr>
              <a:t>Translocation</a:t>
            </a:r>
          </a:p>
          <a:p>
            <a:pPr lvl="1" eaLnBrk="1" hangingPunct="1"/>
            <a:r>
              <a:rPr lang="en-US" altLang="en-US" sz="3600" dirty="0" smtClean="0">
                <a:solidFill>
                  <a:schemeClr val="bg1"/>
                </a:solidFill>
              </a:rPr>
              <a:t>Nondisjunction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533400"/>
            <a:ext cx="5943600" cy="838200"/>
          </a:xfrm>
        </p:spPr>
        <p:txBody>
          <a:bodyPr/>
          <a:lstStyle/>
          <a:p>
            <a:pPr algn="ctr" eaLnBrk="1" hangingPunct="1"/>
            <a:r>
              <a:rPr lang="en-US" altLang="en-US" sz="5400" b="1" dirty="0" smtClean="0">
                <a:solidFill>
                  <a:srgbClr val="FFFF00"/>
                </a:solidFill>
              </a:rPr>
              <a:t>DELETION</a:t>
            </a:r>
          </a:p>
        </p:txBody>
      </p:sp>
      <p:sp>
        <p:nvSpPr>
          <p:cNvPr id="39939" name="Rectangle 3"/>
          <p:cNvSpPr>
            <a:spLocks noGrp="1" noChangeArrowheads="1"/>
          </p:cNvSpPr>
          <p:nvPr>
            <p:ph type="body" idx="1"/>
          </p:nvPr>
        </p:nvSpPr>
        <p:spPr>
          <a:xfrm>
            <a:off x="457200" y="1371600"/>
            <a:ext cx="5410200" cy="2362200"/>
          </a:xfrm>
        </p:spPr>
        <p:txBody>
          <a:bodyPr/>
          <a:lstStyle/>
          <a:p>
            <a:pPr eaLnBrk="1" hangingPunct="1"/>
            <a:r>
              <a:rPr lang="en-US" altLang="en-US" sz="3600" dirty="0" smtClean="0">
                <a:latin typeface="Comic Sans MS" panose="030F0702030302020204" pitchFamily="66" charset="0"/>
              </a:rPr>
              <a:t>Due to breakage.</a:t>
            </a:r>
          </a:p>
          <a:p>
            <a:pPr eaLnBrk="1" hangingPunct="1"/>
            <a:r>
              <a:rPr lang="en-US" altLang="en-US" sz="3600" b="1" dirty="0" smtClean="0">
                <a:solidFill>
                  <a:srgbClr val="FF0000"/>
                </a:solidFill>
                <a:effectLst>
                  <a:outerShdw blurRad="38100" dist="38100" dir="2700000" algn="tl">
                    <a:srgbClr val="000000">
                      <a:alpha val="43137"/>
                    </a:srgbClr>
                  </a:outerShdw>
                </a:effectLst>
                <a:latin typeface="Comic Sans MS" panose="030F0702030302020204" pitchFamily="66" charset="0"/>
              </a:rPr>
              <a:t>Loss of </a:t>
            </a:r>
            <a:r>
              <a:rPr lang="en-US" altLang="en-US" sz="3600" dirty="0" smtClean="0">
                <a:latin typeface="Comic Sans MS" panose="030F0702030302020204" pitchFamily="66" charset="0"/>
              </a:rPr>
              <a:t>a segment.</a:t>
            </a:r>
            <a:endParaRPr lang="en-US" altLang="en-US" sz="3600" b="1" dirty="0" smtClean="0">
              <a:solidFill>
                <a:srgbClr val="CC3300"/>
              </a:solidFill>
              <a:latin typeface="Comic Sans MS" panose="030F0702030302020204" pitchFamily="66" charset="0"/>
            </a:endParaRPr>
          </a:p>
        </p:txBody>
      </p:sp>
      <p:pic>
        <p:nvPicPr>
          <p:cNvPr id="39941" name="Picture 5" descr="chromosomaldeletion"/>
          <p:cNvPicPr>
            <a:picLocks noChangeAspect="1" noChangeArrowheads="1"/>
          </p:cNvPicPr>
          <p:nvPr/>
        </p:nvPicPr>
        <p:blipFill>
          <a:blip r:embed="rId3">
            <a:extLst>
              <a:ext uri="{28A0092B-C50C-407E-A947-70E740481C1C}">
                <a14:useLocalDpi xmlns:a14="http://schemas.microsoft.com/office/drawing/2010/main" val="0"/>
              </a:ext>
            </a:extLst>
          </a:blip>
          <a:srcRect b="8359"/>
          <a:stretch>
            <a:fillRect/>
          </a:stretch>
        </p:blipFill>
        <p:spPr bwMode="auto">
          <a:xfrm>
            <a:off x="609600" y="3101181"/>
            <a:ext cx="5105400" cy="294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box(in)">
                                      <p:cBhvr>
                                        <p:cTn id="7" dur="500"/>
                                        <p:tgtEl>
                                          <p:spTgt spid="399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box(in)">
                                      <p:cBhvr>
                                        <p:cTn id="12" dur="500"/>
                                        <p:tgtEl>
                                          <p:spTgt spid="399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5" presetClass="entr" presetSubtype="0" fill="hold" nodeType="clickEffect">
                                  <p:stCondLst>
                                    <p:cond delay="0"/>
                                  </p:stCondLst>
                                  <p:childTnLst>
                                    <p:set>
                                      <p:cBhvr>
                                        <p:cTn id="16" dur="1" fill="hold">
                                          <p:stCondLst>
                                            <p:cond delay="0"/>
                                          </p:stCondLst>
                                        </p:cTn>
                                        <p:tgtEl>
                                          <p:spTgt spid="39941"/>
                                        </p:tgtEl>
                                        <p:attrNameLst>
                                          <p:attrName>style.visibility</p:attrName>
                                        </p:attrNameLst>
                                      </p:cBhvr>
                                      <p:to>
                                        <p:strVal val="visible"/>
                                      </p:to>
                                    </p:set>
                                    <p:anim calcmode="lin" valueType="num">
                                      <p:cBhvr>
                                        <p:cTn id="17" dur="500" decel="50000" fill="hold">
                                          <p:stCondLst>
                                            <p:cond delay="0"/>
                                          </p:stCondLst>
                                        </p:cTn>
                                        <p:tgtEl>
                                          <p:spTgt spid="39941"/>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39941"/>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39941"/>
                                        </p:tgtEl>
                                        <p:attrNameLst>
                                          <p:attrName>ppt_w</p:attrName>
                                        </p:attrNameLst>
                                      </p:cBhvr>
                                      <p:tavLst>
                                        <p:tav tm="0">
                                          <p:val>
                                            <p:strVal val="#ppt_w*.05"/>
                                          </p:val>
                                        </p:tav>
                                        <p:tav tm="100000">
                                          <p:val>
                                            <p:strVal val="#ppt_w"/>
                                          </p:val>
                                        </p:tav>
                                      </p:tavLst>
                                    </p:anim>
                                    <p:anim calcmode="lin" valueType="num">
                                      <p:cBhvr>
                                        <p:cTn id="20" dur="1000" fill="hold"/>
                                        <p:tgtEl>
                                          <p:spTgt spid="39941"/>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39941"/>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39941"/>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39941"/>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39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762000" y="381000"/>
            <a:ext cx="5943600" cy="838200"/>
          </a:xfrm>
        </p:spPr>
        <p:txBody>
          <a:bodyPr/>
          <a:lstStyle/>
          <a:p>
            <a:pPr algn="ctr" eaLnBrk="1" hangingPunct="1"/>
            <a:r>
              <a:rPr lang="en-US" altLang="en-US" sz="5400" b="1" dirty="0" smtClean="0">
                <a:solidFill>
                  <a:srgbClr val="FFFF00"/>
                </a:solidFill>
              </a:rPr>
              <a:t>DUPLICATION</a:t>
            </a:r>
          </a:p>
        </p:txBody>
      </p:sp>
      <p:sp>
        <p:nvSpPr>
          <p:cNvPr id="3" name="Content Placeholder 2"/>
          <p:cNvSpPr>
            <a:spLocks noGrp="1"/>
          </p:cNvSpPr>
          <p:nvPr>
            <p:ph idx="1"/>
          </p:nvPr>
        </p:nvSpPr>
        <p:spPr>
          <a:xfrm>
            <a:off x="381000" y="1447800"/>
            <a:ext cx="5410200" cy="2057400"/>
          </a:xfrm>
        </p:spPr>
        <p:txBody>
          <a:bodyPr/>
          <a:lstStyle/>
          <a:p>
            <a:pPr eaLnBrk="1" hangingPunct="1">
              <a:defRPr/>
            </a:pPr>
            <a:r>
              <a:rPr lang="en-US" sz="3600" dirty="0" smtClean="0">
                <a:latin typeface="+mj-lt"/>
              </a:rPr>
              <a:t>Occurs when sections are </a:t>
            </a:r>
            <a:r>
              <a:rPr lang="en-US" sz="3600" b="1" dirty="0" smtClean="0">
                <a:solidFill>
                  <a:srgbClr val="FF0000"/>
                </a:solidFill>
                <a:effectLst>
                  <a:outerShdw blurRad="38100" dist="38100" dir="2700000" algn="tl">
                    <a:srgbClr val="000000">
                      <a:alpha val="43137"/>
                    </a:srgbClr>
                  </a:outerShdw>
                </a:effectLst>
                <a:latin typeface="+mj-lt"/>
              </a:rPr>
              <a:t>repeated.</a:t>
            </a:r>
          </a:p>
        </p:txBody>
      </p:sp>
      <p:pic>
        <p:nvPicPr>
          <p:cNvPr id="1229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819400"/>
            <a:ext cx="3886200" cy="360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990600" y="388690"/>
            <a:ext cx="5943600" cy="838200"/>
          </a:xfrm>
        </p:spPr>
        <p:txBody>
          <a:bodyPr/>
          <a:lstStyle/>
          <a:p>
            <a:pPr algn="ctr" eaLnBrk="1" hangingPunct="1"/>
            <a:r>
              <a:rPr lang="en-US" altLang="en-US" sz="5400" b="1" dirty="0" smtClean="0">
                <a:solidFill>
                  <a:srgbClr val="FFFF00"/>
                </a:solidFill>
              </a:rPr>
              <a:t>INVERSION</a:t>
            </a:r>
          </a:p>
        </p:txBody>
      </p:sp>
      <p:sp>
        <p:nvSpPr>
          <p:cNvPr id="41987" name="Rectangle 3"/>
          <p:cNvSpPr>
            <a:spLocks noGrp="1" noChangeArrowheads="1"/>
          </p:cNvSpPr>
          <p:nvPr>
            <p:ph type="body" idx="1"/>
          </p:nvPr>
        </p:nvSpPr>
        <p:spPr>
          <a:xfrm>
            <a:off x="457200" y="1219200"/>
            <a:ext cx="5791200" cy="5105400"/>
          </a:xfrm>
        </p:spPr>
        <p:txBody>
          <a:bodyPr/>
          <a:lstStyle/>
          <a:p>
            <a:pPr eaLnBrk="1" hangingPunct="1"/>
            <a:r>
              <a:rPr lang="en-US" sz="2800" dirty="0">
                <a:latin typeface="+mj-lt"/>
              </a:rPr>
              <a:t>part of sequence becomes oriented in </a:t>
            </a:r>
            <a:r>
              <a:rPr lang="en-US" sz="2800" b="1" dirty="0">
                <a:solidFill>
                  <a:srgbClr val="FF0000"/>
                </a:solidFill>
                <a:latin typeface="+mj-lt"/>
              </a:rPr>
              <a:t>reverse direction.</a:t>
            </a:r>
            <a:endParaRPr lang="en-US" altLang="en-US" sz="2800" b="1" dirty="0">
              <a:solidFill>
                <a:srgbClr val="FF0000"/>
              </a:solidFill>
              <a:latin typeface="+mj-lt"/>
            </a:endParaRPr>
          </a:p>
          <a:p>
            <a:pPr eaLnBrk="1" hangingPunct="1"/>
            <a:r>
              <a:rPr lang="en-US" altLang="en-US" sz="2800" dirty="0" smtClean="0">
                <a:latin typeface="Comic Sans MS" panose="030F0702030302020204" pitchFamily="66" charset="0"/>
              </a:rPr>
              <a:t>Chromosome segment breaks off, </a:t>
            </a:r>
            <a:r>
              <a:rPr lang="en-US" altLang="en-US" sz="2800" dirty="0">
                <a:latin typeface="Comic Sans MS" panose="030F0702030302020204" pitchFamily="66" charset="0"/>
              </a:rPr>
              <a:t>s</a:t>
            </a:r>
            <a:r>
              <a:rPr lang="en-US" altLang="en-US" sz="2800" dirty="0" smtClean="0">
                <a:latin typeface="Comic Sans MS" panose="030F0702030302020204" pitchFamily="66" charset="0"/>
              </a:rPr>
              <a:t>egment flips around backwards, and reattaches.</a:t>
            </a:r>
          </a:p>
        </p:txBody>
      </p:sp>
      <p:pic>
        <p:nvPicPr>
          <p:cNvPr id="41989" name="Picture 5" descr="inversion"/>
          <p:cNvPicPr>
            <a:picLocks noChangeAspect="1" noChangeArrowheads="1"/>
          </p:cNvPicPr>
          <p:nvPr/>
        </p:nvPicPr>
        <p:blipFill>
          <a:blip r:embed="rId3">
            <a:extLst>
              <a:ext uri="{28A0092B-C50C-407E-A947-70E740481C1C}">
                <a14:useLocalDpi xmlns:a14="http://schemas.microsoft.com/office/drawing/2010/main" val="0"/>
              </a:ext>
            </a:extLst>
          </a:blip>
          <a:srcRect t="8730" b="50000"/>
          <a:stretch>
            <a:fillRect/>
          </a:stretch>
        </p:blipFill>
        <p:spPr bwMode="auto">
          <a:xfrm>
            <a:off x="533400" y="3815622"/>
            <a:ext cx="5715000" cy="247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box(in)">
                                      <p:cBhvr>
                                        <p:cTn id="7" dur="500"/>
                                        <p:tgtEl>
                                          <p:spTgt spid="419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box(in)">
                                      <p:cBhvr>
                                        <p:cTn id="12" dur="500"/>
                                        <p:tgtEl>
                                          <p:spTgt spid="419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5" presetClass="entr" presetSubtype="0" fill="hold" nodeType="clickEffect">
                                  <p:stCondLst>
                                    <p:cond delay="0"/>
                                  </p:stCondLst>
                                  <p:childTnLst>
                                    <p:set>
                                      <p:cBhvr>
                                        <p:cTn id="16" dur="1" fill="hold">
                                          <p:stCondLst>
                                            <p:cond delay="0"/>
                                          </p:stCondLst>
                                        </p:cTn>
                                        <p:tgtEl>
                                          <p:spTgt spid="41989"/>
                                        </p:tgtEl>
                                        <p:attrNameLst>
                                          <p:attrName>style.visibility</p:attrName>
                                        </p:attrNameLst>
                                      </p:cBhvr>
                                      <p:to>
                                        <p:strVal val="visible"/>
                                      </p:to>
                                    </p:set>
                                    <p:anim calcmode="lin" valueType="num">
                                      <p:cBhvr>
                                        <p:cTn id="17" dur="500" decel="50000" fill="hold">
                                          <p:stCondLst>
                                            <p:cond delay="0"/>
                                          </p:stCondLst>
                                        </p:cTn>
                                        <p:tgtEl>
                                          <p:spTgt spid="41989"/>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41989"/>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41989"/>
                                        </p:tgtEl>
                                        <p:attrNameLst>
                                          <p:attrName>ppt_w</p:attrName>
                                        </p:attrNameLst>
                                      </p:cBhvr>
                                      <p:tavLst>
                                        <p:tav tm="0">
                                          <p:val>
                                            <p:strVal val="#ppt_w*.05"/>
                                          </p:val>
                                        </p:tav>
                                        <p:tav tm="100000">
                                          <p:val>
                                            <p:strVal val="#ppt_w"/>
                                          </p:val>
                                        </p:tav>
                                      </p:tavLst>
                                    </p:anim>
                                    <p:anim calcmode="lin" valueType="num">
                                      <p:cBhvr>
                                        <p:cTn id="20" dur="1000" fill="hold"/>
                                        <p:tgtEl>
                                          <p:spTgt spid="41989"/>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41989"/>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41989"/>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41989"/>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419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762000" y="381000"/>
            <a:ext cx="6705600" cy="838200"/>
          </a:xfrm>
        </p:spPr>
        <p:txBody>
          <a:bodyPr/>
          <a:lstStyle/>
          <a:p>
            <a:pPr algn="ctr" eaLnBrk="1" hangingPunct="1"/>
            <a:r>
              <a:rPr lang="en-US" altLang="en-US" sz="5400" b="1" dirty="0" smtClean="0">
                <a:solidFill>
                  <a:srgbClr val="FFFF00"/>
                </a:solidFill>
              </a:rPr>
              <a:t>TRANSLOCATION</a:t>
            </a:r>
          </a:p>
        </p:txBody>
      </p:sp>
      <p:sp>
        <p:nvSpPr>
          <p:cNvPr id="3" name="Content Placeholder 2"/>
          <p:cNvSpPr>
            <a:spLocks noGrp="1"/>
          </p:cNvSpPr>
          <p:nvPr>
            <p:ph idx="1"/>
          </p:nvPr>
        </p:nvSpPr>
        <p:spPr>
          <a:xfrm>
            <a:off x="457200" y="1371600"/>
            <a:ext cx="5791200" cy="4953000"/>
          </a:xfrm>
        </p:spPr>
        <p:txBody>
          <a:bodyPr/>
          <a:lstStyle/>
          <a:p>
            <a:pPr eaLnBrk="1" hangingPunct="1">
              <a:defRPr/>
            </a:pPr>
            <a:r>
              <a:rPr lang="en-US" sz="3600" dirty="0" smtClean="0">
                <a:latin typeface="+mj-lt"/>
              </a:rPr>
              <a:t>Involves </a:t>
            </a:r>
            <a:r>
              <a:rPr lang="en-US" sz="3600" dirty="0" smtClean="0">
                <a:solidFill>
                  <a:srgbClr val="FFFF00"/>
                </a:solidFill>
                <a:latin typeface="+mj-lt"/>
              </a:rPr>
              <a:t>two chromosomes </a:t>
            </a:r>
            <a:r>
              <a:rPr lang="en-US" sz="3600" dirty="0" smtClean="0">
                <a:latin typeface="+mj-lt"/>
              </a:rPr>
              <a:t>that aren’t homologous</a:t>
            </a:r>
          </a:p>
          <a:p>
            <a:pPr eaLnBrk="1" hangingPunct="1">
              <a:defRPr/>
            </a:pPr>
            <a:r>
              <a:rPr lang="en-US" sz="3600" dirty="0" smtClean="0">
                <a:latin typeface="+mj-lt"/>
              </a:rPr>
              <a:t>Part of one chromosome breaks off. </a:t>
            </a:r>
          </a:p>
          <a:p>
            <a:pPr eaLnBrk="1" hangingPunct="1">
              <a:defRPr/>
            </a:pPr>
            <a:r>
              <a:rPr lang="en-US" sz="3600" dirty="0" smtClean="0">
                <a:latin typeface="+mj-lt"/>
              </a:rPr>
              <a:t>The broken </a:t>
            </a:r>
            <a:r>
              <a:rPr lang="en-US" sz="3600" dirty="0">
                <a:latin typeface="+mj-lt"/>
              </a:rPr>
              <a:t>part is attached on</a:t>
            </a:r>
            <a:r>
              <a:rPr lang="en-US" sz="3600" dirty="0">
                <a:solidFill>
                  <a:srgbClr val="FF0000"/>
                </a:solidFill>
                <a:effectLst>
                  <a:outerShdw blurRad="38100" dist="38100" dir="2700000" algn="tl">
                    <a:srgbClr val="000000">
                      <a:alpha val="43137"/>
                    </a:srgbClr>
                  </a:outerShdw>
                </a:effectLst>
                <a:latin typeface="+mj-lt"/>
              </a:rPr>
              <a:t> </a:t>
            </a:r>
            <a:r>
              <a:rPr lang="en-US" sz="3600" dirty="0" smtClean="0">
                <a:solidFill>
                  <a:srgbClr val="FF0000"/>
                </a:solidFill>
                <a:effectLst>
                  <a:outerShdw blurRad="38100" dist="38100" dir="2700000" algn="tl">
                    <a:srgbClr val="000000">
                      <a:alpha val="43137"/>
                    </a:srgbClr>
                  </a:outerShdw>
                </a:effectLst>
                <a:latin typeface="+mj-lt"/>
              </a:rPr>
              <a:t>a </a:t>
            </a:r>
            <a:r>
              <a:rPr lang="en-US" sz="3600" b="1" dirty="0" smtClean="0">
                <a:solidFill>
                  <a:srgbClr val="FF0000"/>
                </a:solidFill>
                <a:effectLst>
                  <a:outerShdw blurRad="38100" dist="38100" dir="2700000" algn="tl">
                    <a:srgbClr val="000000">
                      <a:alpha val="43137"/>
                    </a:srgbClr>
                  </a:outerShdw>
                </a:effectLst>
                <a:latin typeface="+mj-lt"/>
              </a:rPr>
              <a:t>different </a:t>
            </a:r>
            <a:r>
              <a:rPr lang="en-US" sz="3600" dirty="0" smtClean="0">
                <a:latin typeface="+mj-lt"/>
              </a:rPr>
              <a:t>chromosome.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228600" y="304800"/>
            <a:ext cx="6934200" cy="838200"/>
          </a:xfrm>
        </p:spPr>
        <p:txBody>
          <a:bodyPr/>
          <a:lstStyle/>
          <a:p>
            <a:pPr algn="ctr" eaLnBrk="1" hangingPunct="1"/>
            <a:r>
              <a:rPr lang="en-US" altLang="en-US" sz="5400" b="1" dirty="0" smtClean="0">
                <a:solidFill>
                  <a:srgbClr val="FFFF00"/>
                </a:solidFill>
              </a:rPr>
              <a:t>TRANSLOCATION</a:t>
            </a:r>
            <a:endParaRPr lang="en-US" altLang="en-US" sz="5400" dirty="0" smtClean="0">
              <a:solidFill>
                <a:srgbClr val="FFFF00"/>
              </a:solidFill>
            </a:endParaRPr>
          </a:p>
        </p:txBody>
      </p:sp>
      <p:pic>
        <p:nvPicPr>
          <p:cNvPr id="14339" name="Picture 2" descr="http://dwb.unl.edu/Teacher/NSF/C08/C08Links/library.thinkquest.org/18258/media/translocatio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00200"/>
            <a:ext cx="4208463" cy="47577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81000" y="457200"/>
            <a:ext cx="7696200" cy="838200"/>
          </a:xfrm>
        </p:spPr>
        <p:txBody>
          <a:bodyPr/>
          <a:lstStyle/>
          <a:p>
            <a:pPr algn="ctr" eaLnBrk="1" hangingPunct="1"/>
            <a:r>
              <a:rPr lang="en-US" altLang="en-US" sz="5400" b="1" dirty="0" smtClean="0">
                <a:solidFill>
                  <a:srgbClr val="FFFF00"/>
                </a:solidFill>
              </a:rPr>
              <a:t>NONDISJUNCTION</a:t>
            </a:r>
          </a:p>
        </p:txBody>
      </p:sp>
      <p:sp>
        <p:nvSpPr>
          <p:cNvPr id="3" name="Content Placeholder 2"/>
          <p:cNvSpPr>
            <a:spLocks noGrp="1"/>
          </p:cNvSpPr>
          <p:nvPr>
            <p:ph idx="1"/>
          </p:nvPr>
        </p:nvSpPr>
        <p:spPr>
          <a:xfrm>
            <a:off x="609600" y="1524000"/>
            <a:ext cx="5029200" cy="4953000"/>
          </a:xfrm>
        </p:spPr>
        <p:txBody>
          <a:bodyPr/>
          <a:lstStyle/>
          <a:p>
            <a:pPr eaLnBrk="1" hangingPunct="1">
              <a:defRPr/>
            </a:pPr>
            <a:r>
              <a:rPr lang="en-US" sz="3600" b="1" dirty="0" smtClean="0">
                <a:solidFill>
                  <a:srgbClr val="FFFF00"/>
                </a:solidFill>
                <a:latin typeface="+mj-lt"/>
              </a:rPr>
              <a:t>Failure</a:t>
            </a:r>
            <a:r>
              <a:rPr lang="en-US" sz="3600" dirty="0" smtClean="0">
                <a:latin typeface="+mj-lt"/>
              </a:rPr>
              <a:t> of chromosomes </a:t>
            </a:r>
            <a:r>
              <a:rPr lang="en-US" sz="3600" b="1" dirty="0" smtClean="0">
                <a:solidFill>
                  <a:srgbClr val="FFFF00"/>
                </a:solidFill>
                <a:latin typeface="+mj-lt"/>
              </a:rPr>
              <a:t>to separate</a:t>
            </a:r>
            <a:r>
              <a:rPr lang="en-US" sz="3600" dirty="0" smtClean="0">
                <a:solidFill>
                  <a:srgbClr val="FFFF00"/>
                </a:solidFill>
                <a:latin typeface="+mj-lt"/>
              </a:rPr>
              <a:t> </a:t>
            </a:r>
            <a:r>
              <a:rPr lang="en-US" sz="3600" dirty="0" smtClean="0">
                <a:latin typeface="+mj-lt"/>
              </a:rPr>
              <a:t>during meiosis</a:t>
            </a:r>
          </a:p>
          <a:p>
            <a:pPr eaLnBrk="1" hangingPunct="1">
              <a:defRPr/>
            </a:pPr>
            <a:r>
              <a:rPr lang="en-US" sz="3600" dirty="0" smtClean="0">
                <a:latin typeface="+mj-lt"/>
              </a:rPr>
              <a:t>Causes gamete to have </a:t>
            </a:r>
            <a:r>
              <a:rPr lang="en-US" sz="3600" b="1" dirty="0" smtClean="0">
                <a:solidFill>
                  <a:srgbClr val="FFFF00"/>
                </a:solidFill>
                <a:latin typeface="+mj-lt"/>
              </a:rPr>
              <a:t>too many or too few </a:t>
            </a:r>
            <a:r>
              <a:rPr lang="en-US" sz="3600" b="1" dirty="0" smtClean="0">
                <a:latin typeface="+mj-lt"/>
              </a:rPr>
              <a:t>chromosomes.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33400"/>
            <a:ext cx="5943600" cy="838200"/>
          </a:xfrm>
        </p:spPr>
        <p:txBody>
          <a:bodyPr/>
          <a:lstStyle/>
          <a:p>
            <a:r>
              <a:rPr lang="en-US" sz="4400" b="1" dirty="0" smtClean="0">
                <a:solidFill>
                  <a:srgbClr val="FFFF00"/>
                </a:solidFill>
              </a:rPr>
              <a:t>HOMOLOGOUS CHROMOSOMES</a:t>
            </a:r>
            <a:endParaRPr lang="en-US" sz="4400" b="1" dirty="0">
              <a:solidFill>
                <a:srgbClr val="FFFF00"/>
              </a:solidFill>
            </a:endParaRPr>
          </a:p>
        </p:txBody>
      </p:sp>
      <p:sp>
        <p:nvSpPr>
          <p:cNvPr id="3" name="Content Placeholder 2"/>
          <p:cNvSpPr>
            <a:spLocks noGrp="1"/>
          </p:cNvSpPr>
          <p:nvPr>
            <p:ph idx="1"/>
          </p:nvPr>
        </p:nvSpPr>
        <p:spPr>
          <a:xfrm>
            <a:off x="381000" y="2057400"/>
            <a:ext cx="4343400" cy="4038600"/>
          </a:xfrm>
        </p:spPr>
        <p:txBody>
          <a:bodyPr/>
          <a:lstStyle/>
          <a:p>
            <a:pPr lvl="0"/>
            <a:r>
              <a:rPr lang="en-US" sz="2800" dirty="0" smtClean="0">
                <a:latin typeface="+mj-lt"/>
              </a:rPr>
              <a:t>a chromosome pair, one inherited from the mother and one from the father, containing genes for the </a:t>
            </a:r>
            <a:r>
              <a:rPr lang="en-US" sz="2800" b="1" dirty="0" smtClean="0">
                <a:solidFill>
                  <a:srgbClr val="FFFF00"/>
                </a:solidFill>
                <a:effectLst>
                  <a:outerShdw blurRad="38100" dist="38100" dir="2700000" algn="tl">
                    <a:srgbClr val="000000">
                      <a:alpha val="43137"/>
                    </a:srgbClr>
                  </a:outerShdw>
                </a:effectLst>
                <a:latin typeface="+mj-lt"/>
              </a:rPr>
              <a:t>SAME trait or characteristic. </a:t>
            </a:r>
          </a:p>
          <a:p>
            <a:endParaRPr lang="en-US" dirty="0"/>
          </a:p>
        </p:txBody>
      </p:sp>
      <p:pic>
        <p:nvPicPr>
          <p:cNvPr id="4" name="Picture 3"/>
          <p:cNvPicPr>
            <a:picLocks noChangeAspect="1"/>
          </p:cNvPicPr>
          <p:nvPr/>
        </p:nvPicPr>
        <p:blipFill>
          <a:blip r:embed="rId2"/>
          <a:stretch>
            <a:fillRect/>
          </a:stretch>
        </p:blipFill>
        <p:spPr>
          <a:xfrm>
            <a:off x="5181600" y="2286000"/>
            <a:ext cx="3617692" cy="2819400"/>
          </a:xfrm>
          <a:prstGeom prst="rect">
            <a:avLst/>
          </a:prstGeom>
        </p:spPr>
      </p:pic>
    </p:spTree>
    <p:extLst>
      <p:ext uri="{BB962C8B-B14F-4D97-AF65-F5344CB8AC3E}">
        <p14:creationId xmlns:p14="http://schemas.microsoft.com/office/powerpoint/2010/main" val="25196179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81000" y="457200"/>
            <a:ext cx="7696200" cy="838200"/>
          </a:xfrm>
        </p:spPr>
        <p:txBody>
          <a:bodyPr/>
          <a:lstStyle/>
          <a:p>
            <a:pPr algn="ctr" eaLnBrk="1" hangingPunct="1"/>
            <a:r>
              <a:rPr lang="en-US" altLang="en-US" sz="5400" b="1" dirty="0" smtClean="0">
                <a:solidFill>
                  <a:srgbClr val="FFFF00"/>
                </a:solidFill>
              </a:rPr>
              <a:t>NONDISJUNCTION</a:t>
            </a:r>
          </a:p>
        </p:txBody>
      </p:sp>
      <p:sp>
        <p:nvSpPr>
          <p:cNvPr id="3" name="Content Placeholder 2"/>
          <p:cNvSpPr>
            <a:spLocks noGrp="1"/>
          </p:cNvSpPr>
          <p:nvPr>
            <p:ph idx="1"/>
          </p:nvPr>
        </p:nvSpPr>
        <p:spPr>
          <a:xfrm>
            <a:off x="609600" y="1524000"/>
            <a:ext cx="5029200" cy="4953000"/>
          </a:xfrm>
        </p:spPr>
        <p:txBody>
          <a:bodyPr/>
          <a:lstStyle/>
          <a:p>
            <a:pPr lvl="0"/>
            <a:r>
              <a:rPr lang="en-US" sz="3200" dirty="0" smtClean="0">
                <a:latin typeface="+mj-lt"/>
              </a:rPr>
              <a:t>The </a:t>
            </a:r>
            <a:r>
              <a:rPr lang="en-US" sz="3200" dirty="0">
                <a:latin typeface="+mj-lt"/>
              </a:rPr>
              <a:t>chromosome numbers can change due to </a:t>
            </a:r>
            <a:r>
              <a:rPr lang="en-US" sz="3200" b="1" dirty="0">
                <a:solidFill>
                  <a:srgbClr val="FF0000"/>
                </a:solidFill>
                <a:effectLst>
                  <a:outerShdw blurRad="38100" dist="38100" dir="2700000" algn="tl">
                    <a:srgbClr val="000000">
                      <a:alpha val="43137"/>
                    </a:srgbClr>
                  </a:outerShdw>
                </a:effectLst>
                <a:latin typeface="+mj-lt"/>
              </a:rPr>
              <a:t>NONDISJUNCTION</a:t>
            </a:r>
            <a:r>
              <a:rPr lang="en-US" sz="3200" b="1" dirty="0">
                <a:latin typeface="+mj-lt"/>
              </a:rPr>
              <a:t> </a:t>
            </a:r>
            <a:r>
              <a:rPr lang="en-US" sz="3200" dirty="0">
                <a:latin typeface="+mj-lt"/>
              </a:rPr>
              <a:t>which occurs when homologous chromosomes </a:t>
            </a:r>
            <a:r>
              <a:rPr lang="en-US" sz="3200" b="1" dirty="0">
                <a:solidFill>
                  <a:srgbClr val="FF0000"/>
                </a:solidFill>
                <a:effectLst>
                  <a:outerShdw blurRad="38100" dist="38100" dir="2700000" algn="tl">
                    <a:srgbClr val="000000">
                      <a:alpha val="43137"/>
                    </a:srgbClr>
                  </a:outerShdw>
                </a:effectLst>
                <a:latin typeface="+mj-lt"/>
              </a:rPr>
              <a:t>do not separate</a:t>
            </a:r>
            <a:r>
              <a:rPr lang="en-US" sz="3200" b="1" dirty="0">
                <a:latin typeface="+mj-lt"/>
              </a:rPr>
              <a:t> </a:t>
            </a:r>
            <a:r>
              <a:rPr lang="en-US" sz="3200" dirty="0">
                <a:latin typeface="+mj-lt"/>
              </a:rPr>
              <a:t>properly during meiosis. </a:t>
            </a:r>
          </a:p>
        </p:txBody>
      </p:sp>
    </p:spTree>
    <p:extLst>
      <p:ext uri="{BB962C8B-B14F-4D97-AF65-F5344CB8AC3E}">
        <p14:creationId xmlns:p14="http://schemas.microsoft.com/office/powerpoint/2010/main" val="36165949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81000" y="2514600"/>
            <a:ext cx="8394786" cy="3500438"/>
          </a:xfrm>
          <a:prstGeom prst="rect">
            <a:avLst/>
          </a:prstGeom>
        </p:spPr>
      </p:pic>
      <p:sp>
        <p:nvSpPr>
          <p:cNvPr id="3" name="Title 2"/>
          <p:cNvSpPr>
            <a:spLocks noGrp="1"/>
          </p:cNvSpPr>
          <p:nvPr>
            <p:ph type="title"/>
          </p:nvPr>
        </p:nvSpPr>
        <p:spPr>
          <a:xfrm>
            <a:off x="990600" y="914400"/>
            <a:ext cx="7620000" cy="838200"/>
          </a:xfrm>
        </p:spPr>
        <p:txBody>
          <a:bodyPr/>
          <a:lstStyle/>
          <a:p>
            <a:r>
              <a:rPr lang="en-US" sz="5400" b="1" dirty="0" smtClean="0">
                <a:solidFill>
                  <a:srgbClr val="FFFF00"/>
                </a:solidFill>
              </a:rPr>
              <a:t>NONDISJUNCTION</a:t>
            </a:r>
            <a:endParaRPr lang="en-US" sz="5400" b="1" dirty="0">
              <a:solidFill>
                <a:srgbClr val="FFFF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77" y="647702"/>
            <a:ext cx="6400800" cy="838200"/>
          </a:xfrm>
        </p:spPr>
        <p:txBody>
          <a:bodyPr/>
          <a:lstStyle/>
          <a:p>
            <a:r>
              <a:rPr lang="en-US" sz="4800" b="1" dirty="0" smtClean="0">
                <a:solidFill>
                  <a:srgbClr val="FFFF00"/>
                </a:solidFill>
              </a:rPr>
              <a:t>NONDISJUNCTION</a:t>
            </a:r>
            <a:endParaRPr lang="en-US" sz="4800" b="1" dirty="0">
              <a:solidFill>
                <a:srgbClr val="FFFF00"/>
              </a:solidFill>
            </a:endParaRPr>
          </a:p>
        </p:txBody>
      </p:sp>
      <p:sp>
        <p:nvSpPr>
          <p:cNvPr id="3" name="Content Placeholder 2"/>
          <p:cNvSpPr>
            <a:spLocks noGrp="1"/>
          </p:cNvSpPr>
          <p:nvPr>
            <p:ph idx="1"/>
          </p:nvPr>
        </p:nvSpPr>
        <p:spPr>
          <a:xfrm>
            <a:off x="381000" y="1905000"/>
            <a:ext cx="4555710" cy="4419600"/>
          </a:xfrm>
        </p:spPr>
        <p:txBody>
          <a:bodyPr/>
          <a:lstStyle/>
          <a:p>
            <a:pPr marL="0" indent="0">
              <a:buNone/>
            </a:pPr>
            <a:r>
              <a:rPr lang="en-US" sz="3200" b="1" dirty="0">
                <a:latin typeface="+mj-lt"/>
              </a:rPr>
              <a:t>Changes in Chromosome </a:t>
            </a:r>
            <a:r>
              <a:rPr lang="en-US" sz="3200" b="1" dirty="0" smtClean="0">
                <a:latin typeface="+mj-lt"/>
              </a:rPr>
              <a:t>Number</a:t>
            </a:r>
            <a:endParaRPr lang="en-US" sz="3200" b="1" dirty="0">
              <a:latin typeface="+mj-lt"/>
            </a:endParaRPr>
          </a:p>
          <a:p>
            <a:pPr lvl="0"/>
            <a:r>
              <a:rPr lang="en-US" sz="3200" b="1" dirty="0">
                <a:solidFill>
                  <a:srgbClr val="FFFF00"/>
                </a:solidFill>
                <a:latin typeface="+mj-lt"/>
              </a:rPr>
              <a:t>Aneuploidy</a:t>
            </a:r>
            <a:r>
              <a:rPr lang="en-US" sz="3200" dirty="0">
                <a:latin typeface="+mj-lt"/>
              </a:rPr>
              <a:t> – A chromosomal mutation occurs resulting in cells with </a:t>
            </a:r>
            <a:r>
              <a:rPr lang="en-US" sz="3200" b="1" dirty="0">
                <a:solidFill>
                  <a:srgbClr val="FFFF00"/>
                </a:solidFill>
                <a:latin typeface="+mj-lt"/>
              </a:rPr>
              <a:t>one extra or one less </a:t>
            </a:r>
            <a:r>
              <a:rPr lang="en-US" sz="3200" dirty="0" smtClean="0">
                <a:latin typeface="+mj-lt"/>
              </a:rPr>
              <a:t>chromosome.</a:t>
            </a:r>
            <a:endParaRPr lang="en-US" sz="3200" dirty="0">
              <a:latin typeface="+mj-lt"/>
            </a:endParaRPr>
          </a:p>
          <a:p>
            <a:endParaRPr lang="en-US" dirty="0"/>
          </a:p>
        </p:txBody>
      </p:sp>
      <p:pic>
        <p:nvPicPr>
          <p:cNvPr id="4" name="Picture 3"/>
          <p:cNvPicPr>
            <a:picLocks noChangeAspect="1"/>
          </p:cNvPicPr>
          <p:nvPr/>
        </p:nvPicPr>
        <p:blipFill>
          <a:blip r:embed="rId2"/>
          <a:stretch>
            <a:fillRect/>
          </a:stretch>
        </p:blipFill>
        <p:spPr>
          <a:xfrm>
            <a:off x="4936710" y="2286001"/>
            <a:ext cx="4081735" cy="2819400"/>
          </a:xfrm>
          <a:prstGeom prst="rect">
            <a:avLst/>
          </a:prstGeom>
        </p:spPr>
      </p:pic>
      <p:sp>
        <p:nvSpPr>
          <p:cNvPr id="5" name="Rectangle 4"/>
          <p:cNvSpPr/>
          <p:nvPr/>
        </p:nvSpPr>
        <p:spPr>
          <a:xfrm>
            <a:off x="6324600" y="4267200"/>
            <a:ext cx="914400" cy="838201"/>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2287462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77" y="647702"/>
            <a:ext cx="6400800" cy="838200"/>
          </a:xfrm>
        </p:spPr>
        <p:txBody>
          <a:bodyPr/>
          <a:lstStyle/>
          <a:p>
            <a:r>
              <a:rPr lang="en-US" sz="4800" b="1" dirty="0" smtClean="0">
                <a:solidFill>
                  <a:srgbClr val="FFFF00"/>
                </a:solidFill>
              </a:rPr>
              <a:t>NONDISJUNCTION</a:t>
            </a:r>
            <a:endParaRPr lang="en-US" sz="4800" b="1" dirty="0">
              <a:solidFill>
                <a:srgbClr val="FFFF00"/>
              </a:solidFill>
            </a:endParaRPr>
          </a:p>
        </p:txBody>
      </p:sp>
      <p:sp>
        <p:nvSpPr>
          <p:cNvPr id="3" name="Content Placeholder 2"/>
          <p:cNvSpPr>
            <a:spLocks noGrp="1"/>
          </p:cNvSpPr>
          <p:nvPr>
            <p:ph idx="1"/>
          </p:nvPr>
        </p:nvSpPr>
        <p:spPr>
          <a:xfrm>
            <a:off x="381000" y="1905000"/>
            <a:ext cx="4555710" cy="4419600"/>
          </a:xfrm>
        </p:spPr>
        <p:txBody>
          <a:bodyPr/>
          <a:lstStyle/>
          <a:p>
            <a:pPr marL="0" indent="0">
              <a:buNone/>
            </a:pPr>
            <a:r>
              <a:rPr lang="en-US" sz="3200" b="1" dirty="0">
                <a:latin typeface="+mj-lt"/>
              </a:rPr>
              <a:t>Changes in Chromosome </a:t>
            </a:r>
            <a:r>
              <a:rPr lang="en-US" sz="3200" b="1" dirty="0" smtClean="0">
                <a:latin typeface="+mj-lt"/>
              </a:rPr>
              <a:t>Number</a:t>
            </a:r>
            <a:endParaRPr lang="en-US" sz="3200" b="1" dirty="0">
              <a:latin typeface="+mj-lt"/>
            </a:endParaRPr>
          </a:p>
          <a:p>
            <a:pPr lvl="0"/>
            <a:r>
              <a:rPr lang="en-US" sz="3200" b="1" dirty="0">
                <a:solidFill>
                  <a:srgbClr val="FFFF00"/>
                </a:solidFill>
                <a:latin typeface="+mj-lt"/>
              </a:rPr>
              <a:t>Polyploidy</a:t>
            </a:r>
            <a:r>
              <a:rPr lang="en-US" sz="3200" b="1" dirty="0">
                <a:latin typeface="+mj-lt"/>
              </a:rPr>
              <a:t> –</a:t>
            </a:r>
            <a:r>
              <a:rPr lang="en-US" sz="3200" dirty="0">
                <a:latin typeface="+mj-lt"/>
              </a:rPr>
              <a:t> A chromosomal mutation occurs resulting in cells with three or more extra </a:t>
            </a:r>
            <a:r>
              <a:rPr lang="en-US" sz="3200" dirty="0" smtClean="0">
                <a:latin typeface="+mj-lt"/>
              </a:rPr>
              <a:t>chromosomes.</a:t>
            </a:r>
            <a:endParaRPr lang="en-US" sz="3200" dirty="0">
              <a:latin typeface="+mj-lt"/>
            </a:endParaRPr>
          </a:p>
          <a:p>
            <a:endParaRPr lang="en-US" dirty="0"/>
          </a:p>
        </p:txBody>
      </p:sp>
      <p:pic>
        <p:nvPicPr>
          <p:cNvPr id="4" name="Picture 3"/>
          <p:cNvPicPr>
            <a:picLocks noChangeAspect="1"/>
          </p:cNvPicPr>
          <p:nvPr/>
        </p:nvPicPr>
        <p:blipFill>
          <a:blip r:embed="rId2"/>
          <a:stretch>
            <a:fillRect/>
          </a:stretch>
        </p:blipFill>
        <p:spPr>
          <a:xfrm>
            <a:off x="4936710" y="2286001"/>
            <a:ext cx="4081735" cy="2819400"/>
          </a:xfrm>
          <a:prstGeom prst="rect">
            <a:avLst/>
          </a:prstGeom>
        </p:spPr>
      </p:pic>
      <p:sp>
        <p:nvSpPr>
          <p:cNvPr id="5" name="Rectangle 4"/>
          <p:cNvSpPr/>
          <p:nvPr/>
        </p:nvSpPr>
        <p:spPr>
          <a:xfrm>
            <a:off x="6248400" y="3429000"/>
            <a:ext cx="914400" cy="838201"/>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TextBox 5"/>
          <p:cNvSpPr txBox="1"/>
          <p:nvPr/>
        </p:nvSpPr>
        <p:spPr>
          <a:xfrm>
            <a:off x="1752600" y="6001434"/>
            <a:ext cx="3124200" cy="646331"/>
          </a:xfrm>
          <a:prstGeom prst="rect">
            <a:avLst/>
          </a:prstGeom>
          <a:noFill/>
        </p:spPr>
        <p:txBody>
          <a:bodyPr wrap="square" rtlCol="0">
            <a:spAutoFit/>
          </a:bodyPr>
          <a:lstStyle/>
          <a:p>
            <a:r>
              <a:rPr lang="en-US" sz="3600" b="1" dirty="0" smtClean="0">
                <a:hlinkClick r:id="rId3"/>
              </a:rPr>
              <a:t>POLYPLOIDY</a:t>
            </a:r>
            <a:endParaRPr lang="en-US" sz="3600" b="1" dirty="0"/>
          </a:p>
        </p:txBody>
      </p:sp>
    </p:spTree>
    <p:extLst>
      <p:ext uri="{BB962C8B-B14F-4D97-AF65-F5344CB8AC3E}">
        <p14:creationId xmlns:p14="http://schemas.microsoft.com/office/powerpoint/2010/main" val="39679649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95300"/>
            <a:ext cx="3962400" cy="838200"/>
          </a:xfrm>
        </p:spPr>
        <p:txBody>
          <a:bodyPr/>
          <a:lstStyle/>
          <a:p>
            <a:r>
              <a:rPr lang="en-US" sz="4400" b="1" dirty="0" smtClean="0">
                <a:solidFill>
                  <a:srgbClr val="FFFF00"/>
                </a:solidFill>
              </a:rPr>
              <a:t>POLYPLOIDY</a:t>
            </a:r>
            <a:endParaRPr lang="en-US" sz="4400" b="1" dirty="0">
              <a:solidFill>
                <a:srgbClr val="FFFF00"/>
              </a:solidFill>
            </a:endParaRPr>
          </a:p>
        </p:txBody>
      </p:sp>
      <p:pic>
        <p:nvPicPr>
          <p:cNvPr id="6" name="Picture 5"/>
          <p:cNvPicPr>
            <a:picLocks noChangeAspect="1"/>
          </p:cNvPicPr>
          <p:nvPr/>
        </p:nvPicPr>
        <p:blipFill>
          <a:blip r:embed="rId2"/>
          <a:stretch>
            <a:fillRect/>
          </a:stretch>
        </p:blipFill>
        <p:spPr>
          <a:xfrm>
            <a:off x="4343400" y="838200"/>
            <a:ext cx="4505325" cy="5734050"/>
          </a:xfrm>
          <a:prstGeom prst="rect">
            <a:avLst/>
          </a:prstGeom>
        </p:spPr>
      </p:pic>
    </p:spTree>
    <p:extLst>
      <p:ext uri="{BB962C8B-B14F-4D97-AF65-F5344CB8AC3E}">
        <p14:creationId xmlns:p14="http://schemas.microsoft.com/office/powerpoint/2010/main" val="29667093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09600"/>
            <a:ext cx="3962400" cy="838200"/>
          </a:xfrm>
        </p:spPr>
        <p:txBody>
          <a:bodyPr/>
          <a:lstStyle/>
          <a:p>
            <a:r>
              <a:rPr lang="en-US" sz="4400" b="1" dirty="0" smtClean="0">
                <a:solidFill>
                  <a:srgbClr val="FFFF00"/>
                </a:solidFill>
              </a:rPr>
              <a:t>POLYPLOIDY</a:t>
            </a:r>
            <a:endParaRPr lang="en-US" sz="4400" b="1" dirty="0">
              <a:solidFill>
                <a:srgbClr val="FFFF00"/>
              </a:solidFill>
            </a:endParaRPr>
          </a:p>
        </p:txBody>
      </p:sp>
      <p:pic>
        <p:nvPicPr>
          <p:cNvPr id="5" name="Picture 4"/>
          <p:cNvPicPr>
            <a:picLocks noChangeAspect="1"/>
          </p:cNvPicPr>
          <p:nvPr/>
        </p:nvPicPr>
        <p:blipFill>
          <a:blip r:embed="rId2"/>
          <a:stretch>
            <a:fillRect/>
          </a:stretch>
        </p:blipFill>
        <p:spPr>
          <a:xfrm>
            <a:off x="3200400" y="1479958"/>
            <a:ext cx="5105400" cy="5094830"/>
          </a:xfrm>
          <a:prstGeom prst="rect">
            <a:avLst/>
          </a:prstGeom>
        </p:spPr>
      </p:pic>
    </p:spTree>
    <p:extLst>
      <p:ext uri="{BB962C8B-B14F-4D97-AF65-F5344CB8AC3E}">
        <p14:creationId xmlns:p14="http://schemas.microsoft.com/office/powerpoint/2010/main" val="24597326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hromosome mutations animation"/>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362200"/>
            <a:ext cx="8161338"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itle 2"/>
          <p:cNvSpPr>
            <a:spLocks noGrp="1"/>
          </p:cNvSpPr>
          <p:nvPr>
            <p:ph type="title"/>
          </p:nvPr>
        </p:nvSpPr>
        <p:spPr>
          <a:xfrm>
            <a:off x="533400" y="609600"/>
            <a:ext cx="7467600" cy="1066800"/>
          </a:xfrm>
        </p:spPr>
        <p:txBody>
          <a:bodyPr/>
          <a:lstStyle/>
          <a:p>
            <a:pPr algn="ctr" eaLnBrk="1" hangingPunct="1"/>
            <a:r>
              <a:rPr lang="en-US" altLang="en-US" sz="4400" b="1" dirty="0" smtClean="0">
                <a:solidFill>
                  <a:srgbClr val="FFFF00"/>
                </a:solidFill>
              </a:rPr>
              <a:t>CHROMOSOME MUTATION ANIMATION</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533400"/>
            <a:ext cx="8153400" cy="611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419600" y="2133600"/>
            <a:ext cx="838200" cy="914400"/>
          </a:xfrm>
          <a:prstGeom prst="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 name="Rectangle 3"/>
          <p:cNvSpPr/>
          <p:nvPr/>
        </p:nvSpPr>
        <p:spPr>
          <a:xfrm>
            <a:off x="3990014" y="3276600"/>
            <a:ext cx="838200" cy="914400"/>
          </a:xfrm>
          <a:prstGeom prst="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Rectangle 4"/>
          <p:cNvSpPr/>
          <p:nvPr/>
        </p:nvSpPr>
        <p:spPr>
          <a:xfrm>
            <a:off x="4419600" y="4505325"/>
            <a:ext cx="1981200" cy="914400"/>
          </a:xfrm>
          <a:prstGeom prst="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Rectangle 5"/>
          <p:cNvSpPr/>
          <p:nvPr/>
        </p:nvSpPr>
        <p:spPr>
          <a:xfrm>
            <a:off x="1752600" y="5734050"/>
            <a:ext cx="1981200" cy="914400"/>
          </a:xfrm>
          <a:prstGeom prst="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TO DO</a:t>
            </a:r>
            <a:endParaRPr lang="en-US" sz="4800" b="1" dirty="0"/>
          </a:p>
        </p:txBody>
      </p:sp>
      <p:sp>
        <p:nvSpPr>
          <p:cNvPr id="3" name="Content Placeholder 2"/>
          <p:cNvSpPr>
            <a:spLocks noGrp="1"/>
          </p:cNvSpPr>
          <p:nvPr>
            <p:ph idx="1"/>
          </p:nvPr>
        </p:nvSpPr>
        <p:spPr>
          <a:xfrm>
            <a:off x="990600" y="1905000"/>
            <a:ext cx="5867400" cy="4419600"/>
          </a:xfrm>
        </p:spPr>
        <p:txBody>
          <a:bodyPr/>
          <a:lstStyle/>
          <a:p>
            <a:r>
              <a:rPr lang="en-US" sz="3200" b="1" u="sng" dirty="0">
                <a:latin typeface="+mj-lt"/>
                <a:hlinkClick r:id="rId2"/>
              </a:rPr>
              <a:t>Changes in Chromosome </a:t>
            </a:r>
            <a:r>
              <a:rPr lang="en-US" sz="3200" b="1" u="sng" dirty="0" smtClean="0">
                <a:latin typeface="+mj-lt"/>
                <a:hlinkClick r:id="rId2"/>
              </a:rPr>
              <a:t>Structure</a:t>
            </a:r>
            <a:endParaRPr lang="en-US" sz="3200" b="1" u="sng" dirty="0" smtClean="0">
              <a:latin typeface="+mj-lt"/>
            </a:endParaRPr>
          </a:p>
          <a:p>
            <a:r>
              <a:rPr lang="en-US" sz="3200" dirty="0" smtClean="0">
                <a:latin typeface="+mj-lt"/>
              </a:rPr>
              <a:t>Do Section B now.</a:t>
            </a:r>
          </a:p>
          <a:p>
            <a:r>
              <a:rPr lang="en-US" sz="3200" dirty="0" smtClean="0">
                <a:latin typeface="+mj-lt"/>
              </a:rPr>
              <a:t>Handout for homework.</a:t>
            </a:r>
            <a:endParaRPr lang="en-US" sz="3200" dirty="0">
              <a:latin typeface="+mj-lt"/>
            </a:endParaRPr>
          </a:p>
        </p:txBody>
      </p:sp>
    </p:spTree>
    <p:extLst>
      <p:ext uri="{BB962C8B-B14F-4D97-AF65-F5344CB8AC3E}">
        <p14:creationId xmlns:p14="http://schemas.microsoft.com/office/powerpoint/2010/main" val="31358820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rgbClr val="FFFF00"/>
                </a:solidFill>
              </a:rPr>
              <a:t>DO NOW</a:t>
            </a:r>
            <a:endParaRPr lang="en-US" sz="4400" b="1" dirty="0">
              <a:solidFill>
                <a:srgbClr val="FFFF00"/>
              </a:solidFill>
            </a:endParaRPr>
          </a:p>
        </p:txBody>
      </p:sp>
      <p:sp>
        <p:nvSpPr>
          <p:cNvPr id="3" name="Content Placeholder 2"/>
          <p:cNvSpPr>
            <a:spLocks noGrp="1"/>
          </p:cNvSpPr>
          <p:nvPr>
            <p:ph idx="1"/>
          </p:nvPr>
        </p:nvSpPr>
        <p:spPr>
          <a:xfrm>
            <a:off x="762000" y="1828800"/>
            <a:ext cx="5334000" cy="4419600"/>
          </a:xfrm>
        </p:spPr>
        <p:txBody>
          <a:bodyPr/>
          <a:lstStyle/>
          <a:p>
            <a:r>
              <a:rPr lang="en-US" sz="3200" u="sng" dirty="0" smtClean="0">
                <a:hlinkClick r:id="rId2"/>
              </a:rPr>
              <a:t>Genetics </a:t>
            </a:r>
            <a:r>
              <a:rPr lang="en-US" sz="3200" u="sng" dirty="0">
                <a:hlinkClick r:id="rId2"/>
              </a:rPr>
              <a:t>Part 4: Mutations</a:t>
            </a:r>
            <a:endParaRPr lang="en-US" sz="3200" dirty="0"/>
          </a:p>
        </p:txBody>
      </p:sp>
    </p:spTree>
    <p:extLst>
      <p:ext uri="{BB962C8B-B14F-4D97-AF65-F5344CB8AC3E}">
        <p14:creationId xmlns:p14="http://schemas.microsoft.com/office/powerpoint/2010/main" val="16908650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3"/>
          <p:cNvSpPr>
            <a:spLocks noGrp="1"/>
          </p:cNvSpPr>
          <p:nvPr>
            <p:ph type="title"/>
          </p:nvPr>
        </p:nvSpPr>
        <p:spPr>
          <a:xfrm>
            <a:off x="1066800" y="609600"/>
            <a:ext cx="7162800" cy="838200"/>
          </a:xfrm>
        </p:spPr>
        <p:txBody>
          <a:bodyPr/>
          <a:lstStyle/>
          <a:p>
            <a:pPr algn="ctr" eaLnBrk="1" hangingPunct="1"/>
            <a:r>
              <a:rPr lang="en-US" altLang="en-US" sz="4800" b="1" dirty="0" smtClean="0">
                <a:solidFill>
                  <a:srgbClr val="FFFF00"/>
                </a:solidFill>
              </a:rPr>
              <a:t>GENE MUTATIONS</a:t>
            </a:r>
          </a:p>
        </p:txBody>
      </p:sp>
      <p:sp>
        <p:nvSpPr>
          <p:cNvPr id="5" name="Content Placeholder 4"/>
          <p:cNvSpPr>
            <a:spLocks noGrp="1"/>
          </p:cNvSpPr>
          <p:nvPr>
            <p:ph idx="1"/>
          </p:nvPr>
        </p:nvSpPr>
        <p:spPr>
          <a:xfrm>
            <a:off x="533400" y="1752600"/>
            <a:ext cx="5943600" cy="4724400"/>
          </a:xfrm>
        </p:spPr>
        <p:txBody>
          <a:bodyPr/>
          <a:lstStyle/>
          <a:p>
            <a:pPr eaLnBrk="1" hangingPunct="1">
              <a:defRPr/>
            </a:pPr>
            <a:r>
              <a:rPr lang="en-US" sz="3200" dirty="0" smtClean="0">
                <a:latin typeface="+mj-lt"/>
              </a:rPr>
              <a:t>Also known as </a:t>
            </a:r>
            <a:r>
              <a:rPr lang="en-US" sz="3200" b="1" dirty="0" smtClean="0">
                <a:solidFill>
                  <a:srgbClr val="FFFF00"/>
                </a:solidFill>
                <a:latin typeface="+mj-lt"/>
              </a:rPr>
              <a:t>point mutations.</a:t>
            </a:r>
          </a:p>
          <a:p>
            <a:pPr eaLnBrk="1" hangingPunct="1">
              <a:defRPr/>
            </a:pPr>
            <a:r>
              <a:rPr lang="en-US" sz="3200" dirty="0" smtClean="0">
                <a:latin typeface="+mj-lt"/>
              </a:rPr>
              <a:t>Change in the </a:t>
            </a:r>
            <a:r>
              <a:rPr lang="en-US" sz="3200" b="1" dirty="0" smtClean="0">
                <a:solidFill>
                  <a:srgbClr val="FF0000"/>
                </a:solidFill>
                <a:effectLst>
                  <a:outerShdw blurRad="38100" dist="38100" dir="2700000" algn="tl">
                    <a:srgbClr val="000000">
                      <a:alpha val="43137"/>
                    </a:srgbClr>
                  </a:outerShdw>
                </a:effectLst>
                <a:latin typeface="+mj-lt"/>
              </a:rPr>
              <a:t>nucleotide</a:t>
            </a:r>
            <a:r>
              <a:rPr lang="en-US" sz="3200" b="1" dirty="0" smtClean="0">
                <a:solidFill>
                  <a:srgbClr val="CC3300"/>
                </a:solidFill>
                <a:latin typeface="+mj-lt"/>
              </a:rPr>
              <a:t> </a:t>
            </a:r>
            <a:r>
              <a:rPr lang="en-US" sz="3200" b="1" dirty="0" smtClean="0">
                <a:latin typeface="+mj-lt"/>
              </a:rPr>
              <a:t>sequence</a:t>
            </a:r>
            <a:r>
              <a:rPr lang="en-US" sz="3200" b="1" dirty="0" smtClean="0">
                <a:solidFill>
                  <a:srgbClr val="CC3300"/>
                </a:solidFill>
                <a:latin typeface="+mj-lt"/>
              </a:rPr>
              <a:t> </a:t>
            </a:r>
            <a:r>
              <a:rPr lang="en-US" sz="3200" dirty="0" smtClean="0">
                <a:latin typeface="+mj-lt"/>
              </a:rPr>
              <a:t>of DNA.</a:t>
            </a:r>
            <a:endParaRPr lang="en-US" sz="3200" dirty="0" smtClean="0">
              <a:solidFill>
                <a:srgbClr val="CC3300"/>
              </a:solidFill>
              <a:latin typeface="+mj-lt"/>
            </a:endParaRPr>
          </a:p>
          <a:p>
            <a:pPr eaLnBrk="1" hangingPunct="1">
              <a:defRPr/>
            </a:pPr>
            <a:r>
              <a:rPr lang="en-US" sz="3200" dirty="0" smtClean="0">
                <a:latin typeface="+mj-lt"/>
              </a:rPr>
              <a:t>May only involve a </a:t>
            </a:r>
            <a:r>
              <a:rPr lang="en-US" sz="3200" dirty="0" smtClean="0">
                <a:solidFill>
                  <a:srgbClr val="FFFF00"/>
                </a:solidFill>
                <a:latin typeface="+mj-lt"/>
              </a:rPr>
              <a:t>single nucleotide.</a:t>
            </a:r>
          </a:p>
          <a:p>
            <a:pPr eaLnBrk="1" hangingPunct="1">
              <a:defRPr/>
            </a:pPr>
            <a:r>
              <a:rPr lang="en-US" sz="3200" dirty="0" smtClean="0">
                <a:latin typeface="+mj-lt"/>
              </a:rPr>
              <a:t>May be due to </a:t>
            </a:r>
            <a:r>
              <a:rPr lang="en-US" sz="3200" b="1" dirty="0" smtClean="0">
                <a:solidFill>
                  <a:srgbClr val="FFFF00"/>
                </a:solidFill>
                <a:latin typeface="+mj-lt"/>
              </a:rPr>
              <a:t>copying errors</a:t>
            </a:r>
            <a:r>
              <a:rPr lang="en-US" sz="3200" dirty="0" smtClean="0">
                <a:solidFill>
                  <a:srgbClr val="FFFF00"/>
                </a:solidFill>
                <a:latin typeface="+mj-lt"/>
              </a:rPr>
              <a:t>, </a:t>
            </a:r>
            <a:r>
              <a:rPr lang="en-US" sz="3200" b="1" dirty="0" smtClean="0">
                <a:solidFill>
                  <a:srgbClr val="FFFF00"/>
                </a:solidFill>
                <a:latin typeface="+mj-lt"/>
              </a:rPr>
              <a:t>chemicals</a:t>
            </a:r>
            <a:r>
              <a:rPr lang="en-US" sz="3200" dirty="0" smtClean="0">
                <a:solidFill>
                  <a:srgbClr val="FFFF00"/>
                </a:solidFill>
                <a:latin typeface="+mj-lt"/>
              </a:rPr>
              <a:t>, </a:t>
            </a:r>
            <a:r>
              <a:rPr lang="en-US" sz="3200" b="1" dirty="0" smtClean="0">
                <a:solidFill>
                  <a:srgbClr val="FFFF00"/>
                </a:solidFill>
                <a:latin typeface="+mj-lt"/>
              </a:rPr>
              <a:t>viruses</a:t>
            </a:r>
            <a:r>
              <a:rPr lang="en-US" sz="3200" dirty="0" smtClean="0">
                <a:latin typeface="+mj-lt"/>
              </a:rPr>
              <a:t>, etc.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ox(i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ox(in)">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ox(in)">
                                      <p:cBhvr>
                                        <p:cTn id="17" dur="500"/>
                                        <p:tgtEl>
                                          <p:spTgt spid="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ox(in)">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304800" y="609600"/>
            <a:ext cx="8153400" cy="838200"/>
          </a:xfrm>
        </p:spPr>
        <p:txBody>
          <a:bodyPr/>
          <a:lstStyle/>
          <a:p>
            <a:pPr algn="ctr" eaLnBrk="1" hangingPunct="1"/>
            <a:r>
              <a:rPr lang="en-US" altLang="en-US" sz="4000" b="1" dirty="0" smtClean="0">
                <a:solidFill>
                  <a:srgbClr val="FFFF00"/>
                </a:solidFill>
              </a:rPr>
              <a:t>TYPES OF GENE MUTATIONS</a:t>
            </a:r>
          </a:p>
        </p:txBody>
      </p:sp>
      <p:sp>
        <p:nvSpPr>
          <p:cNvPr id="3" name="Content Placeholder 2"/>
          <p:cNvSpPr>
            <a:spLocks noGrp="1"/>
          </p:cNvSpPr>
          <p:nvPr>
            <p:ph idx="1"/>
          </p:nvPr>
        </p:nvSpPr>
        <p:spPr>
          <a:xfrm>
            <a:off x="685800" y="1828800"/>
            <a:ext cx="4572000" cy="4419600"/>
          </a:xfrm>
        </p:spPr>
        <p:txBody>
          <a:bodyPr/>
          <a:lstStyle/>
          <a:p>
            <a:pPr marL="0" indent="0" eaLnBrk="1" hangingPunct="1">
              <a:buNone/>
              <a:defRPr/>
            </a:pPr>
            <a:r>
              <a:rPr lang="en-US" sz="3600" dirty="0" smtClean="0">
                <a:latin typeface="+mj-lt"/>
              </a:rPr>
              <a:t>Include:</a:t>
            </a:r>
          </a:p>
          <a:p>
            <a:pPr lvl="1" eaLnBrk="1" hangingPunct="1">
              <a:defRPr/>
            </a:pPr>
            <a:r>
              <a:rPr lang="en-US" sz="3600" dirty="0" smtClean="0">
                <a:solidFill>
                  <a:schemeClr val="bg1"/>
                </a:solidFill>
              </a:rPr>
              <a:t>Point Mutations</a:t>
            </a:r>
          </a:p>
          <a:p>
            <a:pPr lvl="1" eaLnBrk="1" hangingPunct="1">
              <a:defRPr/>
            </a:pPr>
            <a:r>
              <a:rPr lang="en-US" sz="3600" dirty="0" smtClean="0">
                <a:solidFill>
                  <a:schemeClr val="bg1"/>
                </a:solidFill>
              </a:rPr>
              <a:t>Substitutions</a:t>
            </a:r>
          </a:p>
          <a:p>
            <a:pPr lvl="1" eaLnBrk="1" hangingPunct="1">
              <a:defRPr/>
            </a:pPr>
            <a:r>
              <a:rPr lang="en-US" sz="3600" dirty="0" smtClean="0">
                <a:solidFill>
                  <a:schemeClr val="bg1"/>
                </a:solidFill>
              </a:rPr>
              <a:t>Insertions</a:t>
            </a:r>
          </a:p>
          <a:p>
            <a:pPr lvl="1" eaLnBrk="1" hangingPunct="1">
              <a:defRPr/>
            </a:pPr>
            <a:r>
              <a:rPr lang="en-US" sz="3600" dirty="0" smtClean="0">
                <a:solidFill>
                  <a:schemeClr val="bg1"/>
                </a:solidFill>
              </a:rPr>
              <a:t>Deletions</a:t>
            </a:r>
          </a:p>
          <a:p>
            <a:pPr lvl="1" eaLnBrk="1" hangingPunct="1">
              <a:defRPr/>
            </a:pPr>
            <a:r>
              <a:rPr lang="en-US" sz="3600" dirty="0" smtClean="0">
                <a:solidFill>
                  <a:schemeClr val="bg1"/>
                </a:solidFill>
              </a:rPr>
              <a:t>Frameshift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81000" y="609600"/>
            <a:ext cx="6172200" cy="838200"/>
          </a:xfrm>
        </p:spPr>
        <p:txBody>
          <a:bodyPr/>
          <a:lstStyle/>
          <a:p>
            <a:pPr algn="ctr" eaLnBrk="1" hangingPunct="1"/>
            <a:r>
              <a:rPr lang="en-US" altLang="en-US" sz="4800" b="1" dirty="0" smtClean="0">
                <a:solidFill>
                  <a:srgbClr val="FFFF00"/>
                </a:solidFill>
              </a:rPr>
              <a:t>POINT MUTATION</a:t>
            </a:r>
          </a:p>
        </p:txBody>
      </p:sp>
      <p:sp>
        <p:nvSpPr>
          <p:cNvPr id="3" name="Content Placeholder 2"/>
          <p:cNvSpPr>
            <a:spLocks noGrp="1"/>
          </p:cNvSpPr>
          <p:nvPr>
            <p:ph idx="1"/>
          </p:nvPr>
        </p:nvSpPr>
        <p:spPr>
          <a:xfrm>
            <a:off x="533400" y="1905000"/>
            <a:ext cx="5181600" cy="4419600"/>
          </a:xfrm>
        </p:spPr>
        <p:txBody>
          <a:bodyPr/>
          <a:lstStyle/>
          <a:p>
            <a:pPr eaLnBrk="1" hangingPunct="1">
              <a:defRPr/>
            </a:pPr>
            <a:r>
              <a:rPr lang="en-US" sz="3600" dirty="0" smtClean="0">
                <a:latin typeface="+mj-lt"/>
              </a:rPr>
              <a:t>Change of a </a:t>
            </a:r>
            <a:r>
              <a:rPr lang="en-US" sz="3600" b="1" dirty="0" smtClean="0">
                <a:solidFill>
                  <a:srgbClr val="FFFF00"/>
                </a:solidFill>
                <a:latin typeface="+mj-lt"/>
              </a:rPr>
              <a:t>single</a:t>
            </a:r>
            <a:r>
              <a:rPr lang="en-US" sz="3600" dirty="0" smtClean="0">
                <a:latin typeface="+mj-lt"/>
              </a:rPr>
              <a:t> nucleotide</a:t>
            </a:r>
          </a:p>
          <a:p>
            <a:pPr eaLnBrk="1" hangingPunct="1">
              <a:defRPr/>
            </a:pPr>
            <a:r>
              <a:rPr lang="en-US" sz="3600" dirty="0" smtClean="0">
                <a:latin typeface="+mj-lt"/>
              </a:rPr>
              <a:t>Includes the deletion, insertion, or substitution of </a:t>
            </a:r>
            <a:r>
              <a:rPr lang="en-US" sz="3600" b="1" dirty="0" smtClean="0">
                <a:solidFill>
                  <a:srgbClr val="FFFF00"/>
                </a:solidFill>
                <a:latin typeface="+mj-lt"/>
              </a:rPr>
              <a:t>ONE</a:t>
            </a:r>
            <a:r>
              <a:rPr lang="en-US" sz="3600" dirty="0" smtClean="0">
                <a:latin typeface="+mj-lt"/>
              </a:rPr>
              <a:t> nucleotide in a gene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066800" y="609600"/>
            <a:ext cx="6781800" cy="838200"/>
          </a:xfrm>
        </p:spPr>
        <p:txBody>
          <a:bodyPr/>
          <a:lstStyle/>
          <a:p>
            <a:pPr algn="ctr" eaLnBrk="1" hangingPunct="1"/>
            <a:r>
              <a:rPr lang="en-US" altLang="en-US" sz="4800" b="1" dirty="0" smtClean="0">
                <a:solidFill>
                  <a:srgbClr val="FFFF00"/>
                </a:solidFill>
              </a:rPr>
              <a:t>POINT MUTATION</a:t>
            </a:r>
          </a:p>
        </p:txBody>
      </p:sp>
      <p:sp>
        <p:nvSpPr>
          <p:cNvPr id="3" name="Content Placeholder 2"/>
          <p:cNvSpPr>
            <a:spLocks noGrp="1"/>
          </p:cNvSpPr>
          <p:nvPr>
            <p:ph idx="1"/>
          </p:nvPr>
        </p:nvSpPr>
        <p:spPr>
          <a:xfrm>
            <a:off x="533400" y="1828800"/>
            <a:ext cx="4343400" cy="4419600"/>
          </a:xfrm>
        </p:spPr>
        <p:txBody>
          <a:bodyPr/>
          <a:lstStyle/>
          <a:p>
            <a:pPr eaLnBrk="1" hangingPunct="1">
              <a:defRPr/>
            </a:pPr>
            <a:r>
              <a:rPr lang="en-US" sz="3600" b="1" dirty="0" smtClean="0">
                <a:solidFill>
                  <a:srgbClr val="FFFF00"/>
                </a:solidFill>
                <a:latin typeface="+mj-lt"/>
              </a:rPr>
              <a:t>Sickle Cell disease </a:t>
            </a:r>
            <a:r>
              <a:rPr lang="en-US" sz="3600" dirty="0" smtClean="0">
                <a:latin typeface="+mj-lt"/>
              </a:rPr>
              <a:t>is the result of one nucleotide substitution.</a:t>
            </a:r>
          </a:p>
          <a:p>
            <a:pPr eaLnBrk="1" hangingPunct="1">
              <a:defRPr/>
            </a:pPr>
            <a:r>
              <a:rPr lang="en-US" sz="3600" dirty="0" smtClean="0">
                <a:latin typeface="+mj-lt"/>
              </a:rPr>
              <a:t>Occurs in the </a:t>
            </a:r>
            <a:r>
              <a:rPr lang="en-US" sz="3600" b="1" dirty="0" smtClean="0">
                <a:solidFill>
                  <a:srgbClr val="FFFF00"/>
                </a:solidFill>
                <a:latin typeface="+mj-lt"/>
              </a:rPr>
              <a:t>hemoglobin gene.</a:t>
            </a:r>
          </a:p>
        </p:txBody>
      </p:sp>
      <p:pic>
        <p:nvPicPr>
          <p:cNvPr id="22532" name="Picture 2" descr="http://www.defiers.com/s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2057400"/>
            <a:ext cx="3286125"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066800" y="228600"/>
            <a:ext cx="5943600" cy="838200"/>
          </a:xfrm>
        </p:spPr>
        <p:txBody>
          <a:bodyPr/>
          <a:lstStyle/>
          <a:p>
            <a:pPr algn="ctr" eaLnBrk="1" hangingPunct="1"/>
            <a:r>
              <a:rPr lang="en-US" altLang="en-US" sz="4800" b="1" dirty="0" smtClean="0">
                <a:solidFill>
                  <a:srgbClr val="FFFF00"/>
                </a:solidFill>
              </a:rPr>
              <a:t>SUBSTITUTION</a:t>
            </a:r>
          </a:p>
        </p:txBody>
      </p:sp>
      <p:sp>
        <p:nvSpPr>
          <p:cNvPr id="3" name="Content Placeholder 2"/>
          <p:cNvSpPr>
            <a:spLocks noGrp="1"/>
          </p:cNvSpPr>
          <p:nvPr>
            <p:ph idx="1"/>
          </p:nvPr>
        </p:nvSpPr>
        <p:spPr>
          <a:xfrm>
            <a:off x="609600" y="1447800"/>
            <a:ext cx="6400800" cy="1752600"/>
          </a:xfrm>
        </p:spPr>
        <p:txBody>
          <a:bodyPr/>
          <a:lstStyle/>
          <a:p>
            <a:pPr eaLnBrk="1" hangingPunct="1">
              <a:defRPr/>
            </a:pPr>
            <a:r>
              <a:rPr lang="en-US" sz="3200" b="1" dirty="0">
                <a:solidFill>
                  <a:srgbClr val="FF0000"/>
                </a:solidFill>
                <a:effectLst>
                  <a:outerShdw blurRad="38100" dist="38100" dir="2700000" algn="tl">
                    <a:srgbClr val="000000">
                      <a:alpha val="43137"/>
                    </a:srgbClr>
                  </a:outerShdw>
                </a:effectLst>
                <a:latin typeface="+mj-lt"/>
              </a:rPr>
              <a:t>R</a:t>
            </a:r>
            <a:r>
              <a:rPr lang="en-US" sz="3200" b="1" dirty="0" smtClean="0">
                <a:solidFill>
                  <a:srgbClr val="FF0000"/>
                </a:solidFill>
                <a:effectLst>
                  <a:outerShdw blurRad="38100" dist="38100" dir="2700000" algn="tl">
                    <a:srgbClr val="000000">
                      <a:alpha val="43137"/>
                    </a:srgbClr>
                  </a:outerShdw>
                </a:effectLst>
                <a:latin typeface="+mj-lt"/>
              </a:rPr>
              <a:t>eplacement</a:t>
            </a:r>
            <a:r>
              <a:rPr lang="en-US" sz="3200" dirty="0" smtClean="0">
                <a:latin typeface="+mj-lt"/>
              </a:rPr>
              <a:t> </a:t>
            </a:r>
            <a:r>
              <a:rPr lang="en-US" sz="3200" dirty="0">
                <a:latin typeface="+mj-lt"/>
              </a:rPr>
              <a:t>of one nucleotide with another </a:t>
            </a:r>
            <a:r>
              <a:rPr lang="en-US" sz="3200" dirty="0" smtClean="0">
                <a:latin typeface="+mj-lt"/>
              </a:rPr>
              <a:t>nucleotide.</a:t>
            </a:r>
          </a:p>
        </p:txBody>
      </p:sp>
      <p:pic>
        <p:nvPicPr>
          <p:cNvPr id="23557" name="Picture 5" descr="DNA missense mut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9700" y="2869634"/>
            <a:ext cx="4800600" cy="337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066800" y="228600"/>
            <a:ext cx="5943600" cy="838200"/>
          </a:xfrm>
        </p:spPr>
        <p:txBody>
          <a:bodyPr/>
          <a:lstStyle/>
          <a:p>
            <a:pPr algn="ctr" eaLnBrk="1" hangingPunct="1"/>
            <a:r>
              <a:rPr lang="en-US" altLang="en-US" sz="4800" b="1" dirty="0" smtClean="0">
                <a:solidFill>
                  <a:srgbClr val="FFFF00"/>
                </a:solidFill>
              </a:rPr>
              <a:t>SUBSTITUTION</a:t>
            </a:r>
          </a:p>
        </p:txBody>
      </p:sp>
      <p:sp>
        <p:nvSpPr>
          <p:cNvPr id="3" name="Content Placeholder 2"/>
          <p:cNvSpPr>
            <a:spLocks noGrp="1"/>
          </p:cNvSpPr>
          <p:nvPr>
            <p:ph idx="1"/>
          </p:nvPr>
        </p:nvSpPr>
        <p:spPr>
          <a:xfrm>
            <a:off x="609600" y="1524000"/>
            <a:ext cx="6400800" cy="5181600"/>
          </a:xfrm>
        </p:spPr>
        <p:txBody>
          <a:bodyPr/>
          <a:lstStyle/>
          <a:p>
            <a:pPr lvl="0"/>
            <a:r>
              <a:rPr lang="en-US" sz="2800" dirty="0">
                <a:latin typeface="+mj-lt"/>
              </a:rPr>
              <a:t>If a mutation occurs, then the </a:t>
            </a:r>
            <a:r>
              <a:rPr lang="en-US" sz="2800" b="1" dirty="0">
                <a:solidFill>
                  <a:srgbClr val="FFFF00"/>
                </a:solidFill>
                <a:latin typeface="+mj-lt"/>
              </a:rPr>
              <a:t>DNA will be changed</a:t>
            </a:r>
            <a:r>
              <a:rPr lang="en-US" sz="2800" dirty="0">
                <a:latin typeface="+mj-lt"/>
              </a:rPr>
              <a:t>. </a:t>
            </a:r>
            <a:endParaRPr lang="en-US" sz="2800" dirty="0" smtClean="0">
              <a:latin typeface="+mj-lt"/>
            </a:endParaRPr>
          </a:p>
          <a:p>
            <a:pPr lvl="0"/>
            <a:r>
              <a:rPr lang="en-US" sz="2800" dirty="0" smtClean="0">
                <a:latin typeface="+mj-lt"/>
              </a:rPr>
              <a:t>This </a:t>
            </a:r>
            <a:r>
              <a:rPr lang="en-US" sz="2800" dirty="0">
                <a:latin typeface="+mj-lt"/>
              </a:rPr>
              <a:t>change will cause a </a:t>
            </a:r>
            <a:r>
              <a:rPr lang="en-US" sz="2800" b="1" dirty="0">
                <a:solidFill>
                  <a:srgbClr val="FFFF00"/>
                </a:solidFill>
                <a:latin typeface="+mj-lt"/>
              </a:rPr>
              <a:t>change in mRNA </a:t>
            </a:r>
            <a:r>
              <a:rPr lang="en-US" sz="2800" dirty="0">
                <a:latin typeface="+mj-lt"/>
              </a:rPr>
              <a:t>when it is transcribed.</a:t>
            </a:r>
          </a:p>
          <a:p>
            <a:pPr lvl="0"/>
            <a:r>
              <a:rPr lang="en-US" sz="2800" dirty="0">
                <a:latin typeface="+mj-lt"/>
              </a:rPr>
              <a:t>The change in mRNA </a:t>
            </a:r>
            <a:r>
              <a:rPr lang="en-US" sz="2800" b="1" dirty="0">
                <a:solidFill>
                  <a:srgbClr val="FFFF00"/>
                </a:solidFill>
                <a:latin typeface="+mj-lt"/>
              </a:rPr>
              <a:t>may</a:t>
            </a:r>
            <a:r>
              <a:rPr lang="en-US" sz="2800" dirty="0">
                <a:latin typeface="+mj-lt"/>
              </a:rPr>
              <a:t> cause a change in amino acids formed during translation. </a:t>
            </a:r>
            <a:endParaRPr lang="en-US" sz="2800" dirty="0" smtClean="0">
              <a:latin typeface="+mj-lt"/>
            </a:endParaRPr>
          </a:p>
          <a:p>
            <a:pPr lvl="0"/>
            <a:r>
              <a:rPr lang="en-US" sz="2800" dirty="0" smtClean="0">
                <a:latin typeface="+mj-lt"/>
              </a:rPr>
              <a:t>If </a:t>
            </a:r>
            <a:r>
              <a:rPr lang="en-US" sz="2800" dirty="0">
                <a:latin typeface="+mj-lt"/>
              </a:rPr>
              <a:t>a different amino acid is made then the protein shape </a:t>
            </a:r>
            <a:r>
              <a:rPr lang="en-US" sz="2800" b="1" dirty="0">
                <a:solidFill>
                  <a:srgbClr val="FFFF00"/>
                </a:solidFill>
                <a:latin typeface="+mj-lt"/>
              </a:rPr>
              <a:t>will be different </a:t>
            </a:r>
            <a:r>
              <a:rPr lang="en-US" sz="2800" dirty="0">
                <a:latin typeface="+mj-lt"/>
              </a:rPr>
              <a:t>resulting in a </a:t>
            </a:r>
            <a:r>
              <a:rPr lang="en-US" sz="2800" b="1" dirty="0">
                <a:solidFill>
                  <a:srgbClr val="FFFF00"/>
                </a:solidFill>
                <a:latin typeface="+mj-lt"/>
              </a:rPr>
              <a:t>nonfunctional protein</a:t>
            </a:r>
            <a:r>
              <a:rPr lang="en-US" sz="2800" dirty="0">
                <a:latin typeface="+mj-lt"/>
              </a:rPr>
              <a:t>.</a:t>
            </a:r>
          </a:p>
        </p:txBody>
      </p:sp>
    </p:spTree>
    <p:extLst>
      <p:ext uri="{BB962C8B-B14F-4D97-AF65-F5344CB8AC3E}">
        <p14:creationId xmlns:p14="http://schemas.microsoft.com/office/powerpoint/2010/main" val="40768548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066800" y="533400"/>
            <a:ext cx="5943600" cy="838200"/>
          </a:xfrm>
        </p:spPr>
        <p:txBody>
          <a:bodyPr/>
          <a:lstStyle/>
          <a:p>
            <a:pPr algn="ctr" eaLnBrk="1" hangingPunct="1"/>
            <a:r>
              <a:rPr lang="en-US" altLang="en-US" sz="4800" b="1" dirty="0" smtClean="0">
                <a:solidFill>
                  <a:srgbClr val="FFFF00"/>
                </a:solidFill>
              </a:rPr>
              <a:t>SUBSTITUTION</a:t>
            </a:r>
          </a:p>
        </p:txBody>
      </p:sp>
      <p:sp>
        <p:nvSpPr>
          <p:cNvPr id="3" name="Content Placeholder 2"/>
          <p:cNvSpPr>
            <a:spLocks noGrp="1"/>
          </p:cNvSpPr>
          <p:nvPr>
            <p:ph idx="1"/>
          </p:nvPr>
        </p:nvSpPr>
        <p:spPr>
          <a:xfrm>
            <a:off x="609600" y="1828800"/>
            <a:ext cx="6400800" cy="4876800"/>
          </a:xfrm>
        </p:spPr>
        <p:txBody>
          <a:bodyPr/>
          <a:lstStyle/>
          <a:p>
            <a:pPr lvl="0"/>
            <a:r>
              <a:rPr lang="en-US" sz="2800" dirty="0">
                <a:latin typeface="+mj-lt"/>
              </a:rPr>
              <a:t>Mutations that occur in </a:t>
            </a:r>
            <a:r>
              <a:rPr lang="en-US" sz="2800" b="1" dirty="0">
                <a:solidFill>
                  <a:srgbClr val="FFFF00"/>
                </a:solidFill>
                <a:latin typeface="+mj-lt"/>
              </a:rPr>
              <a:t>sex cells </a:t>
            </a:r>
            <a:r>
              <a:rPr lang="en-US" sz="2800" dirty="0">
                <a:latin typeface="+mj-lt"/>
              </a:rPr>
              <a:t>are passed on to the organism’s offspring.</a:t>
            </a:r>
          </a:p>
          <a:p>
            <a:pPr lvl="0"/>
            <a:endParaRPr lang="en-US" sz="2800" dirty="0">
              <a:latin typeface="+mj-lt"/>
            </a:endParaRPr>
          </a:p>
        </p:txBody>
      </p:sp>
    </p:spTree>
    <p:extLst>
      <p:ext uri="{BB962C8B-B14F-4D97-AF65-F5344CB8AC3E}">
        <p14:creationId xmlns:p14="http://schemas.microsoft.com/office/powerpoint/2010/main" val="5717182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304800" y="685800"/>
            <a:ext cx="8229600" cy="838200"/>
          </a:xfrm>
        </p:spPr>
        <p:txBody>
          <a:bodyPr/>
          <a:lstStyle/>
          <a:p>
            <a:pPr algn="ctr" eaLnBrk="1" hangingPunct="1"/>
            <a:r>
              <a:rPr lang="en-US" altLang="en-US" sz="4400" b="1" dirty="0" smtClean="0">
                <a:solidFill>
                  <a:srgbClr val="FFFF00"/>
                </a:solidFill>
              </a:rPr>
              <a:t>FRAME SHIFT MUTATION</a:t>
            </a:r>
          </a:p>
        </p:txBody>
      </p:sp>
      <p:sp>
        <p:nvSpPr>
          <p:cNvPr id="3" name="Content Placeholder 2"/>
          <p:cNvSpPr>
            <a:spLocks noGrp="1"/>
          </p:cNvSpPr>
          <p:nvPr>
            <p:ph idx="1"/>
          </p:nvPr>
        </p:nvSpPr>
        <p:spPr>
          <a:xfrm>
            <a:off x="609600" y="1905000"/>
            <a:ext cx="5791200" cy="4419600"/>
          </a:xfrm>
        </p:spPr>
        <p:txBody>
          <a:bodyPr/>
          <a:lstStyle/>
          <a:p>
            <a:pPr eaLnBrk="1" hangingPunct="1">
              <a:defRPr/>
            </a:pPr>
            <a:r>
              <a:rPr lang="en-US" sz="3600" b="1" dirty="0" smtClean="0">
                <a:solidFill>
                  <a:srgbClr val="FF0000"/>
                </a:solidFill>
                <a:latin typeface="+mj-lt"/>
              </a:rPr>
              <a:t>Insertion or deletion </a:t>
            </a:r>
            <a:r>
              <a:rPr lang="en-US" sz="3600" dirty="0" smtClean="0">
                <a:latin typeface="+mj-lt"/>
              </a:rPr>
              <a:t>of nucleotides in a gene.</a:t>
            </a:r>
          </a:p>
          <a:p>
            <a:pPr eaLnBrk="1" hangingPunct="1">
              <a:defRPr/>
            </a:pPr>
            <a:r>
              <a:rPr lang="en-US" sz="3600" dirty="0" smtClean="0">
                <a:latin typeface="+mj-lt"/>
              </a:rPr>
              <a:t>Changes the </a:t>
            </a:r>
            <a:r>
              <a:rPr lang="en-US" sz="3600" dirty="0" smtClean="0">
                <a:solidFill>
                  <a:srgbClr val="FFFF00"/>
                </a:solidFill>
                <a:latin typeface="+mj-lt"/>
              </a:rPr>
              <a:t>“</a:t>
            </a:r>
            <a:r>
              <a:rPr lang="en-US" sz="3600" b="1" dirty="0" smtClean="0">
                <a:solidFill>
                  <a:srgbClr val="FFFF00"/>
                </a:solidFill>
                <a:latin typeface="+mj-lt"/>
              </a:rPr>
              <a:t>reading frame</a:t>
            </a:r>
            <a:r>
              <a:rPr lang="en-US" sz="3600" dirty="0" smtClean="0">
                <a:solidFill>
                  <a:srgbClr val="FFFF00"/>
                </a:solidFill>
                <a:latin typeface="+mj-lt"/>
              </a:rPr>
              <a:t>” </a:t>
            </a:r>
            <a:r>
              <a:rPr lang="en-US" sz="3600" dirty="0" smtClean="0">
                <a:latin typeface="+mj-lt"/>
              </a:rPr>
              <a:t>like changing a sentence.</a:t>
            </a:r>
          </a:p>
          <a:p>
            <a:pPr eaLnBrk="1" hangingPunct="1">
              <a:defRPr/>
            </a:pPr>
            <a:r>
              <a:rPr lang="en-US" sz="3600" b="1" dirty="0" smtClean="0">
                <a:solidFill>
                  <a:srgbClr val="FFFF00"/>
                </a:solidFill>
                <a:latin typeface="+mj-lt"/>
              </a:rPr>
              <a:t>Proteins built incorrectly.</a:t>
            </a:r>
          </a:p>
        </p:txBody>
      </p:sp>
    </p:spTree>
    <p:extLst>
      <p:ext uri="{BB962C8B-B14F-4D97-AF65-F5344CB8AC3E}">
        <p14:creationId xmlns:p14="http://schemas.microsoft.com/office/powerpoint/2010/main" val="5708066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838200" y="533400"/>
            <a:ext cx="7391400" cy="838200"/>
          </a:xfrm>
        </p:spPr>
        <p:txBody>
          <a:bodyPr/>
          <a:lstStyle/>
          <a:p>
            <a:pPr algn="ctr" eaLnBrk="1" hangingPunct="1"/>
            <a:r>
              <a:rPr lang="en-US" altLang="en-US" sz="4000" b="1" dirty="0" smtClean="0">
                <a:solidFill>
                  <a:srgbClr val="FFFF00"/>
                </a:solidFill>
              </a:rPr>
              <a:t>FRAME SHIFT MUTATION</a:t>
            </a:r>
            <a:endParaRPr lang="en-US" altLang="en-US" sz="4000" b="1" dirty="0" smtClean="0"/>
          </a:p>
        </p:txBody>
      </p:sp>
      <p:sp>
        <p:nvSpPr>
          <p:cNvPr id="24579" name="Content Placeholder 2"/>
          <p:cNvSpPr>
            <a:spLocks noGrp="1"/>
          </p:cNvSpPr>
          <p:nvPr>
            <p:ph idx="1"/>
          </p:nvPr>
        </p:nvSpPr>
        <p:spPr>
          <a:xfrm>
            <a:off x="457200" y="1905000"/>
            <a:ext cx="6096000" cy="4419600"/>
          </a:xfrm>
        </p:spPr>
        <p:txBody>
          <a:bodyPr/>
          <a:lstStyle/>
          <a:p>
            <a:pPr eaLnBrk="1" hangingPunct="1"/>
            <a:r>
              <a:rPr lang="en-US" altLang="en-US" sz="3600" dirty="0" smtClean="0">
                <a:latin typeface="+mj-lt"/>
              </a:rPr>
              <a:t>Original:</a:t>
            </a:r>
          </a:p>
          <a:p>
            <a:pPr lvl="1" eaLnBrk="1" hangingPunct="1"/>
            <a:r>
              <a:rPr lang="en-US" altLang="en-US" sz="3600" b="1" dirty="0" smtClean="0">
                <a:solidFill>
                  <a:srgbClr val="FFFF00"/>
                </a:solidFill>
              </a:rPr>
              <a:t>The fat cat ate the wee rat</a:t>
            </a:r>
            <a:r>
              <a:rPr lang="en-US" altLang="en-US" sz="4400" b="1" dirty="0" smtClean="0">
                <a:solidFill>
                  <a:srgbClr val="FFFF00"/>
                </a:solidFill>
              </a:rPr>
              <a:t>.</a:t>
            </a:r>
          </a:p>
          <a:p>
            <a:pPr eaLnBrk="1" hangingPunct="1"/>
            <a:r>
              <a:rPr lang="en-US" altLang="en-US" sz="3600" dirty="0" smtClean="0">
                <a:latin typeface="+mj-lt"/>
              </a:rPr>
              <a:t>Frame Shift (“a” added):</a:t>
            </a:r>
          </a:p>
          <a:p>
            <a:pPr lvl="1" eaLnBrk="1" hangingPunct="1"/>
            <a:r>
              <a:rPr lang="en-US" altLang="en-US" sz="3600" b="1" dirty="0" smtClean="0">
                <a:solidFill>
                  <a:srgbClr val="CC3300"/>
                </a:solidFill>
              </a:rPr>
              <a:t> </a:t>
            </a:r>
            <a:r>
              <a:rPr lang="en-US" altLang="en-US" sz="3600" b="1" dirty="0" smtClean="0">
                <a:solidFill>
                  <a:srgbClr val="FFFF00"/>
                </a:solidFill>
              </a:rPr>
              <a:t>The fat </a:t>
            </a:r>
            <a:r>
              <a:rPr lang="en-US" altLang="en-US" sz="3600" b="1" dirty="0" err="1" smtClean="0">
                <a:solidFill>
                  <a:srgbClr val="FFFF00"/>
                </a:solidFill>
              </a:rPr>
              <a:t>ca</a:t>
            </a:r>
            <a:r>
              <a:rPr lang="en-US" altLang="en-US" sz="3600" b="1" dirty="0" err="1" smtClean="0">
                <a:solidFill>
                  <a:srgbClr val="00B0F0"/>
                </a:solidFill>
              </a:rPr>
              <a:t>a</a:t>
            </a:r>
            <a:r>
              <a:rPr lang="en-US" altLang="en-US" sz="3600" b="1" dirty="0" smtClean="0">
                <a:solidFill>
                  <a:srgbClr val="FFFF00"/>
                </a:solidFill>
              </a:rPr>
              <a:t> </a:t>
            </a:r>
            <a:r>
              <a:rPr lang="en-US" altLang="en-US" sz="3600" b="1" dirty="0" err="1" smtClean="0">
                <a:solidFill>
                  <a:srgbClr val="FFFF00"/>
                </a:solidFill>
              </a:rPr>
              <a:t>tet</a:t>
            </a:r>
            <a:r>
              <a:rPr lang="en-US" altLang="en-US" sz="3600" b="1" dirty="0" smtClean="0">
                <a:solidFill>
                  <a:srgbClr val="FFFF00"/>
                </a:solidFill>
              </a:rPr>
              <a:t> hew </a:t>
            </a:r>
            <a:r>
              <a:rPr lang="en-US" altLang="en-US" sz="3600" b="1" dirty="0" err="1" smtClean="0">
                <a:solidFill>
                  <a:srgbClr val="FFFF00"/>
                </a:solidFill>
              </a:rPr>
              <a:t>eer</a:t>
            </a:r>
            <a:r>
              <a:rPr lang="en-US" altLang="en-US" sz="3600" b="1" dirty="0" smtClean="0">
                <a:solidFill>
                  <a:srgbClr val="FFFF00"/>
                </a:solidFill>
              </a:rPr>
              <a:t> at.</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838200" y="533400"/>
            <a:ext cx="7391400" cy="838200"/>
          </a:xfrm>
        </p:spPr>
        <p:txBody>
          <a:bodyPr/>
          <a:lstStyle/>
          <a:p>
            <a:pPr algn="ctr" eaLnBrk="1" hangingPunct="1"/>
            <a:r>
              <a:rPr lang="en-US" altLang="en-US" sz="4000" b="1" dirty="0" smtClean="0">
                <a:solidFill>
                  <a:srgbClr val="FFFF00"/>
                </a:solidFill>
              </a:rPr>
              <a:t>FRAME SHIFT MUTATION</a:t>
            </a:r>
            <a:endParaRPr lang="en-US" altLang="en-US" sz="4000" b="1" dirty="0" smtClean="0"/>
          </a:p>
        </p:txBody>
      </p:sp>
      <p:sp>
        <p:nvSpPr>
          <p:cNvPr id="24579" name="Content Placeholder 2"/>
          <p:cNvSpPr>
            <a:spLocks noGrp="1"/>
          </p:cNvSpPr>
          <p:nvPr>
            <p:ph idx="1"/>
          </p:nvPr>
        </p:nvSpPr>
        <p:spPr>
          <a:xfrm>
            <a:off x="457200" y="1905000"/>
            <a:ext cx="6096000" cy="762000"/>
          </a:xfrm>
        </p:spPr>
        <p:txBody>
          <a:bodyPr/>
          <a:lstStyle/>
          <a:p>
            <a:pPr eaLnBrk="1" hangingPunct="1"/>
            <a:r>
              <a:rPr lang="en-US" altLang="en-US" sz="3600" dirty="0" smtClean="0">
                <a:latin typeface="+mj-lt"/>
              </a:rPr>
              <a:t>DELETION</a:t>
            </a:r>
          </a:p>
        </p:txBody>
      </p:sp>
      <p:pic>
        <p:nvPicPr>
          <p:cNvPr id="675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2590800"/>
            <a:ext cx="5103876" cy="375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49232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838200" y="533400"/>
            <a:ext cx="7391400" cy="838200"/>
          </a:xfrm>
        </p:spPr>
        <p:txBody>
          <a:bodyPr/>
          <a:lstStyle/>
          <a:p>
            <a:pPr algn="ctr" eaLnBrk="1" hangingPunct="1"/>
            <a:r>
              <a:rPr lang="en-US" altLang="en-US" sz="4000" b="1" dirty="0" smtClean="0">
                <a:solidFill>
                  <a:srgbClr val="FFFF00"/>
                </a:solidFill>
              </a:rPr>
              <a:t>FRAME SHIFT MUTATION</a:t>
            </a:r>
            <a:endParaRPr lang="en-US" altLang="en-US" sz="4000" b="1" dirty="0" smtClean="0"/>
          </a:p>
        </p:txBody>
      </p:sp>
      <p:sp>
        <p:nvSpPr>
          <p:cNvPr id="24579" name="Content Placeholder 2"/>
          <p:cNvSpPr>
            <a:spLocks noGrp="1"/>
          </p:cNvSpPr>
          <p:nvPr>
            <p:ph idx="1"/>
          </p:nvPr>
        </p:nvSpPr>
        <p:spPr>
          <a:xfrm>
            <a:off x="457200" y="1905000"/>
            <a:ext cx="6096000" cy="762000"/>
          </a:xfrm>
        </p:spPr>
        <p:txBody>
          <a:bodyPr/>
          <a:lstStyle/>
          <a:p>
            <a:pPr eaLnBrk="1" hangingPunct="1"/>
            <a:r>
              <a:rPr lang="en-US" altLang="en-US" sz="3600" dirty="0" smtClean="0">
                <a:latin typeface="+mj-lt"/>
              </a:rPr>
              <a:t>INSERTION</a:t>
            </a:r>
          </a:p>
        </p:txBody>
      </p:sp>
      <p:pic>
        <p:nvPicPr>
          <p:cNvPr id="686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2667000"/>
            <a:ext cx="5169337"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14886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990600" y="609600"/>
            <a:ext cx="5943600" cy="838200"/>
          </a:xfrm>
        </p:spPr>
        <p:txBody>
          <a:bodyPr/>
          <a:lstStyle/>
          <a:p>
            <a:pPr algn="ctr" eaLnBrk="1" hangingPunct="1"/>
            <a:r>
              <a:rPr lang="en-US" altLang="en-US" sz="5400" b="1" dirty="0" smtClean="0">
                <a:solidFill>
                  <a:srgbClr val="FFFF00"/>
                </a:solidFill>
              </a:rPr>
              <a:t>DELETION</a:t>
            </a:r>
          </a:p>
        </p:txBody>
      </p:sp>
      <p:pic>
        <p:nvPicPr>
          <p:cNvPr id="25603" name="Picture 2" descr="http://members.cox.net/amgough/Mutation_frameshift-01_03_03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884363"/>
            <a:ext cx="4953000"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Animation of gene mutation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44550" y="2286000"/>
            <a:ext cx="70548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itle 4"/>
          <p:cNvSpPr>
            <a:spLocks noGrp="1"/>
          </p:cNvSpPr>
          <p:nvPr>
            <p:ph type="title"/>
          </p:nvPr>
        </p:nvSpPr>
        <p:spPr>
          <a:xfrm>
            <a:off x="1066800" y="609600"/>
            <a:ext cx="5943600" cy="1143000"/>
          </a:xfrm>
        </p:spPr>
        <p:txBody>
          <a:bodyPr/>
          <a:lstStyle/>
          <a:p>
            <a:pPr algn="ctr" eaLnBrk="1" hangingPunct="1"/>
            <a:r>
              <a:rPr lang="en-US" altLang="en-US" sz="5400" b="1" dirty="0" smtClean="0">
                <a:solidFill>
                  <a:srgbClr val="FFFF00"/>
                </a:solidFill>
              </a:rPr>
              <a:t>ANIMATION</a:t>
            </a:r>
          </a:p>
        </p:txBody>
      </p:sp>
      <p:sp>
        <p:nvSpPr>
          <p:cNvPr id="2" name="Rectangle 1"/>
          <p:cNvSpPr/>
          <p:nvPr/>
        </p:nvSpPr>
        <p:spPr>
          <a:xfrm>
            <a:off x="1524000" y="4953000"/>
            <a:ext cx="3581237" cy="584775"/>
          </a:xfrm>
          <a:prstGeom prst="rect">
            <a:avLst/>
          </a:prstGeom>
        </p:spPr>
        <p:txBody>
          <a:bodyPr wrap="none">
            <a:spAutoFit/>
          </a:bodyPr>
          <a:lstStyle/>
          <a:p>
            <a:r>
              <a:rPr lang="en-US" sz="3200" u="sng" dirty="0" smtClean="0">
                <a:solidFill>
                  <a:srgbClr val="0000FF"/>
                </a:solidFill>
                <a:effectLst/>
                <a:latin typeface="Arial" panose="020B0604020202020204" pitchFamily="34" charset="0"/>
                <a:ea typeface="Calibri" panose="020F0502020204030204" pitchFamily="34" charset="0"/>
                <a:hlinkClick r:id="rId4"/>
              </a:rPr>
              <a:t>Sickle Cell Anemia</a:t>
            </a:r>
            <a:endParaRPr lang="en-US" sz="32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Comic Sans MS"/>
        <a:ea typeface=""/>
        <a:cs typeface=""/>
      </a:majorFont>
      <a:minorFont>
        <a:latin typeface="Arial Unicode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along_came_a_spider</Template>
  <TotalTime>1345</TotalTime>
  <Words>811</Words>
  <Application>Microsoft Office PowerPoint</Application>
  <PresentationFormat>On-screen Show (4:3)</PresentationFormat>
  <Paragraphs>151</Paragraphs>
  <Slides>41</Slides>
  <Notes>31</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Custom Design</vt:lpstr>
      <vt:lpstr>SAT VOCABULARY TWO</vt:lpstr>
      <vt:lpstr>SAT VOCABULARY TWO</vt:lpstr>
      <vt:lpstr>MUTATIONS</vt:lpstr>
      <vt:lpstr>MUTATIONS</vt:lpstr>
      <vt:lpstr>MUTATIONS</vt:lpstr>
      <vt:lpstr>HELPFUL OR HARMFUL?</vt:lpstr>
      <vt:lpstr>HELPFUL OR HARMFUL?</vt:lpstr>
      <vt:lpstr>TYPES OF MUTATIONS</vt:lpstr>
      <vt:lpstr>CHROMOSOME MUTATIONS</vt:lpstr>
      <vt:lpstr>CHROMOSOME MUTATIONS</vt:lpstr>
      <vt:lpstr>CHROMOSOME MUTATIONS</vt:lpstr>
      <vt:lpstr>DELETION</vt:lpstr>
      <vt:lpstr>DUPLICATION</vt:lpstr>
      <vt:lpstr>INVERSION</vt:lpstr>
      <vt:lpstr>TRANSLOCATION</vt:lpstr>
      <vt:lpstr>TRANSLOCATION</vt:lpstr>
      <vt:lpstr>NONDISJUNCTION</vt:lpstr>
      <vt:lpstr>HOMOLOGOUS CHROMOSOMES</vt:lpstr>
      <vt:lpstr>NONDISJUNCTION</vt:lpstr>
      <vt:lpstr>NONDISJUNCTION</vt:lpstr>
      <vt:lpstr>NONDISJUNCTION</vt:lpstr>
      <vt:lpstr>NONDISJUNCTION</vt:lpstr>
      <vt:lpstr>POLYPLOIDY</vt:lpstr>
      <vt:lpstr>POLYPLOIDY</vt:lpstr>
      <vt:lpstr>CHROMOSOME MUTATION ANIMATION</vt:lpstr>
      <vt:lpstr>PowerPoint Presentation</vt:lpstr>
      <vt:lpstr>TO DO</vt:lpstr>
      <vt:lpstr>DO NOW</vt:lpstr>
      <vt:lpstr>GENE MUTATIONS</vt:lpstr>
      <vt:lpstr>TYPES OF GENE MUTATIONS</vt:lpstr>
      <vt:lpstr>POINT MUTATION</vt:lpstr>
      <vt:lpstr>POINT MUTATION</vt:lpstr>
      <vt:lpstr>SUBSTITUTION</vt:lpstr>
      <vt:lpstr>SUBSTITUTION</vt:lpstr>
      <vt:lpstr>SUBSTITUTION</vt:lpstr>
      <vt:lpstr>FRAME SHIFT MUTATION</vt:lpstr>
      <vt:lpstr>FRAME SHIFT MUTATION</vt:lpstr>
      <vt:lpstr>FRAME SHIFT MUTATION</vt:lpstr>
      <vt:lpstr>FRAME SHIFT MUTATION</vt:lpstr>
      <vt:lpstr>DELETION</vt:lpstr>
      <vt:lpstr>ANIMATION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Mutations</dc:title>
  <dc:creator>Cheryl Massengale</dc:creator>
  <cp:lastModifiedBy>JCBOE</cp:lastModifiedBy>
  <cp:revision>44</cp:revision>
  <dcterms:created xsi:type="dcterms:W3CDTF">2005-11-28T05:56:20Z</dcterms:created>
  <dcterms:modified xsi:type="dcterms:W3CDTF">2015-11-10T20:58:17Z</dcterms:modified>
</cp:coreProperties>
</file>