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9"/>
  </p:notesMasterIdLst>
  <p:handoutMasterIdLst>
    <p:handoutMasterId r:id="rId100"/>
  </p:handoutMasterIdLst>
  <p:sldIdLst>
    <p:sldId id="256" r:id="rId2"/>
    <p:sldId id="271" r:id="rId3"/>
    <p:sldId id="258" r:id="rId4"/>
    <p:sldId id="265" r:id="rId5"/>
    <p:sldId id="266" r:id="rId6"/>
    <p:sldId id="259" r:id="rId7"/>
    <p:sldId id="263" r:id="rId8"/>
    <p:sldId id="260" r:id="rId9"/>
    <p:sldId id="264" r:id="rId10"/>
    <p:sldId id="267" r:id="rId11"/>
    <p:sldId id="269" r:id="rId12"/>
    <p:sldId id="268" r:id="rId13"/>
    <p:sldId id="261" r:id="rId14"/>
    <p:sldId id="272" r:id="rId15"/>
    <p:sldId id="273" r:id="rId16"/>
    <p:sldId id="270" r:id="rId17"/>
    <p:sldId id="274" r:id="rId18"/>
    <p:sldId id="285" r:id="rId19"/>
    <p:sldId id="279" r:id="rId20"/>
    <p:sldId id="276" r:id="rId21"/>
    <p:sldId id="281" r:id="rId22"/>
    <p:sldId id="282" r:id="rId23"/>
    <p:sldId id="283" r:id="rId24"/>
    <p:sldId id="284" r:id="rId25"/>
    <p:sldId id="286" r:id="rId26"/>
    <p:sldId id="287" r:id="rId27"/>
    <p:sldId id="288" r:id="rId28"/>
    <p:sldId id="275" r:id="rId29"/>
    <p:sldId id="277" r:id="rId30"/>
    <p:sldId id="278" r:id="rId31"/>
    <p:sldId id="289" r:id="rId32"/>
    <p:sldId id="309" r:id="rId33"/>
    <p:sldId id="297" r:id="rId34"/>
    <p:sldId id="298" r:id="rId35"/>
    <p:sldId id="310" r:id="rId36"/>
    <p:sldId id="299" r:id="rId37"/>
    <p:sldId id="300" r:id="rId38"/>
    <p:sldId id="311" r:id="rId39"/>
    <p:sldId id="301" r:id="rId40"/>
    <p:sldId id="312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13" r:id="rId49"/>
    <p:sldId id="314" r:id="rId50"/>
    <p:sldId id="315" r:id="rId51"/>
    <p:sldId id="318" r:id="rId52"/>
    <p:sldId id="317" r:id="rId53"/>
    <p:sldId id="316" r:id="rId54"/>
    <p:sldId id="319" r:id="rId55"/>
    <p:sldId id="320" r:id="rId56"/>
    <p:sldId id="321" r:id="rId57"/>
    <p:sldId id="322" r:id="rId58"/>
    <p:sldId id="323" r:id="rId59"/>
    <p:sldId id="291" r:id="rId60"/>
    <p:sldId id="290" r:id="rId61"/>
    <p:sldId id="325" r:id="rId62"/>
    <p:sldId id="292" r:id="rId63"/>
    <p:sldId id="355" r:id="rId64"/>
    <p:sldId id="293" r:id="rId65"/>
    <p:sldId id="294" r:id="rId66"/>
    <p:sldId id="295" r:id="rId67"/>
    <p:sldId id="342" r:id="rId68"/>
    <p:sldId id="326" r:id="rId69"/>
    <p:sldId id="327" r:id="rId70"/>
    <p:sldId id="328" r:id="rId71"/>
    <p:sldId id="329" r:id="rId72"/>
    <p:sldId id="330" r:id="rId73"/>
    <p:sldId id="344" r:id="rId74"/>
    <p:sldId id="331" r:id="rId75"/>
    <p:sldId id="332" r:id="rId76"/>
    <p:sldId id="333" r:id="rId77"/>
    <p:sldId id="334" r:id="rId78"/>
    <p:sldId id="335" r:id="rId79"/>
    <p:sldId id="336" r:id="rId80"/>
    <p:sldId id="343" r:id="rId81"/>
    <p:sldId id="337" r:id="rId82"/>
    <p:sldId id="338" r:id="rId83"/>
    <p:sldId id="339" r:id="rId84"/>
    <p:sldId id="340" r:id="rId85"/>
    <p:sldId id="341" r:id="rId86"/>
    <p:sldId id="345" r:id="rId87"/>
    <p:sldId id="346" r:id="rId88"/>
    <p:sldId id="347" r:id="rId89"/>
    <p:sldId id="324" r:id="rId90"/>
    <p:sldId id="296" r:id="rId91"/>
    <p:sldId id="348" r:id="rId92"/>
    <p:sldId id="349" r:id="rId93"/>
    <p:sldId id="350" r:id="rId94"/>
    <p:sldId id="351" r:id="rId95"/>
    <p:sldId id="352" r:id="rId96"/>
    <p:sldId id="353" r:id="rId97"/>
    <p:sldId id="354" r:id="rId9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1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06AD0-E849-431B-AB69-164DA945FD1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B6F64-9902-4189-AAC3-1A5E9E400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89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1F677-AF0D-4EE2-82A9-4DC08D259189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1BDFF-0147-4F57-8FEF-508F036CB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07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1E5ADC1D-B217-456A-A3B0-5186D768F6A0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3529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6AD2F912-6A73-4C1B-9D7D-B2E4C370B683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32840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9505DA1-EEC1-4D02-A2F0-9F110EA5BE6D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78432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3DDAAEDD-A9F9-4169-A4B5-77ECA33D383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8284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56E0024D-4D9A-4A1F-95CD-5CB909392103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12503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F26B1A5F-3E05-4437-960F-FF90D4A364CF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81136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9FE181EE-E589-4BFE-B542-A167B31B3B4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8895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BE4C3306-CFB1-475A-BE15-E305904B8A48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2876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663B8C0D-65A6-49EC-920B-B2819994C4E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79154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469BA95-C89E-41F4-B2E2-558B1AB61F9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28276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B45D8B4C-3C6E-4808-A107-4DBC32BD1B58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7554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99A30F72-3C76-4DD7-A8EB-753DD16C04E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99614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E91C6683-9F7A-4DAF-A5FF-C044B358336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37718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0B442C7-C252-46BA-B7F9-B29B59695607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84212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78A6CDEF-00C3-47E5-B2F7-4CDD0CC4375F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70715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9E633787-A6A7-41DB-A573-1FA6C0B9635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61496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0B3024E4-44EE-43BA-AD30-59C2A6884C0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08845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6D5D4AE3-E7D4-4E3B-A889-68E23F734EA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633069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97F0A431-1DC9-403A-9A7B-4274E7CF250F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18985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8125FD1B-1B2E-46D5-B430-DD6FCD1DDA82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95969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BEE7B946-3A69-4084-9EDF-00AC716157D2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5152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AC42431D-EDB2-4E6B-A4C3-65D89F62490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831513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36EA67FC-EC54-4D92-8E00-174F7EC682E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255945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F4C54827-AE1C-47EF-89E1-5E6B0ECA7930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148401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5FA757A3-6182-4709-B950-A6C71C00846A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23592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3EB1CE9-9D00-4CBD-9826-2B4E97E508B9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572473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9E011D66-7085-4235-A48B-EE4071159EF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124325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E647ACA6-A75A-4519-B221-237EFEAE5D5D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68877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6EDBE5F8-30D5-4DF0-A282-E45364BEFD4D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586164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A8F9285-803D-47FE-B8A9-7A09ECF1574E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866713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B7A67DC4-1068-4C06-88B7-13B2D8F926D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668864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EDEBC6E-ED2A-4FD2-984F-9BE80044E1B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44032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542AD00F-BDF9-41D6-88E3-E1A752D1C4D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43321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84FCA00D-9E34-4612-B31A-F242FA4B5A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53992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A9BC30B8-530B-4DD5-A812-43E8DC19C3B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287148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C5F8DEA3-678D-410D-9ABF-35A5DDF3F077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75277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5554F1DC-A069-4B4D-A8D4-17A332D7A84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800824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CB731C05-37BB-49D4-BC3F-523BDD0EA4C8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758208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C24177B6-858D-448C-8C59-298BE011254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476768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8E1ADA9A-FC79-4603-8AF7-6748FAB84FD9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970146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640F8E65-1210-4D9F-9ACB-F79B7E02545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88768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9478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06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5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6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98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1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46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31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01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4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19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083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84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55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8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09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44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22400" y="1981200"/>
            <a:ext cx="104648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38817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90017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62017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5250F083-75DC-4A48-91B3-2246174430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206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3632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295400"/>
            <a:ext cx="5435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248400" y="1295400"/>
            <a:ext cx="54356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8EAB5-623B-4AAC-B551-20A405720C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943341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99659FA-1364-4189-BBEE-4104109BDA0E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BC22F7D-8DF1-4187-8DD1-F3CB7955E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5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DK6aS5ual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gage.com/biology/discipline_content/animations/reaction_types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gage.com/biology/discipline_content/animations/reaction_types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t9u7CfVoc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valent_bond" TargetMode="External"/><Relationship Id="rId7" Type="http://schemas.openxmlformats.org/officeDocument/2006/relationships/image" Target="../media/image27.png"/><Relationship Id="rId2" Type="http://schemas.openxmlformats.org/officeDocument/2006/relationships/hyperlink" Target="https://en.wikipedia.org/wiki/Chemistry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en.wikipedia.org/wiki/Carbohydrate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hyperlink" Target="http://faculty.nl.edu/jste/carbohyd.htm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TAEgQzHtTQ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://faculty.nl.edu/jste/biochem.htm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GHD9e3yRIU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NASRkIU5Fw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cmassengale\Application%20Data\Microsoft\Media%20Catalog\peanuts%5b1%5d.jpg" TargetMode="Externa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file:///C:\Documents%20and%20Settings\cmassengale\Application%20Data\Microsoft\Media%20Catalog\curds_and_whey%5b1%5d.jpg" TargetMode="External"/><Relationship Id="rId1" Type="http://schemas.openxmlformats.org/officeDocument/2006/relationships/video" Target="file:///C:\Documents%20and%20Settings\cmassengale\Application%20Data\Microsoft\Media%20Catalog\990406tefax%5b1%5d.jpg" TargetMode="Externa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3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4.wmf"/><Relationship Id="rId4" Type="http://schemas.openxmlformats.org/officeDocument/2006/relationships/oleObject" Target="../embeddings/oleObject1.bin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8WJ2KENlK0&amp;index=3&amp;list=PL3EED4C1D684D3A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ORGANIC CHEMISTRY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HONORS BIOLOGY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35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ORGANIC CHEMISTRY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hlinkClick r:id="rId2"/>
              </a:rPr>
              <a:t>Macromolecules song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71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ORGANIC chemistry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1" y="2063397"/>
            <a:ext cx="5410200" cy="2899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cap="none" dirty="0" smtClean="0"/>
              <a:t>Organic compounds are </a:t>
            </a:r>
            <a:r>
              <a:rPr lang="en-US" sz="2800" cap="none" dirty="0" smtClean="0">
                <a:solidFill>
                  <a:srgbClr val="7030A0"/>
                </a:solidFill>
              </a:rPr>
              <a:t>synthesized by cells </a:t>
            </a:r>
            <a:r>
              <a:rPr lang="en-US" sz="2800" cap="none" dirty="0" smtClean="0"/>
              <a:t>and contain </a:t>
            </a:r>
            <a:r>
              <a:rPr lang="en-US" sz="2800" cap="none" dirty="0" smtClean="0">
                <a:solidFill>
                  <a:srgbClr val="7030A0"/>
                </a:solidFill>
              </a:rPr>
              <a:t>carbon</a:t>
            </a:r>
            <a:r>
              <a:rPr lang="en-US" sz="2800" cap="none" dirty="0" smtClean="0"/>
              <a:t> – made of a carbon skeleton</a:t>
            </a:r>
            <a:endParaRPr lang="en-US" sz="2800" cap="none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5" y="2063397"/>
            <a:ext cx="523875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3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550" y="168276"/>
            <a:ext cx="10229850" cy="143192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/>
              <a:t>Organic Macromolecules </a:t>
            </a:r>
            <a:br>
              <a:rPr lang="en-US" altLang="en-US" dirty="0"/>
            </a:br>
            <a:r>
              <a:rPr lang="en-US" altLang="en-US" dirty="0"/>
              <a:t>Contain Carbon</a:t>
            </a:r>
          </a:p>
        </p:txBody>
      </p:sp>
      <p:sp>
        <p:nvSpPr>
          <p:cNvPr id="149533" name="Text Box 29"/>
          <p:cNvSpPr txBox="1">
            <a:spLocks noChangeArrowheads="1"/>
          </p:cNvSpPr>
          <p:nvPr/>
        </p:nvSpPr>
        <p:spPr bwMode="auto">
          <a:xfrm>
            <a:off x="3922711" y="4183819"/>
            <a:ext cx="7373937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Each carbon atom can make </a:t>
            </a:r>
            <a:r>
              <a:rPr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four covalent </a:t>
            </a:r>
            <a:r>
              <a:rPr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bonds with other types of </a:t>
            </a:r>
            <a:r>
              <a:rPr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atoms </a:t>
            </a:r>
            <a:r>
              <a:rPr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or additional carbons.</a:t>
            </a:r>
            <a:r>
              <a:rPr lang="en-US" alt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</a:t>
            </a:r>
          </a:p>
        </p:txBody>
      </p:sp>
      <p:pic>
        <p:nvPicPr>
          <p:cNvPr id="149535" name="Picture 31" descr="E:\Chapter-2\Images\FG02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00" r="80099" b="24001"/>
          <a:stretch>
            <a:fillRect/>
          </a:stretch>
        </p:blipFill>
        <p:spPr bwMode="auto">
          <a:xfrm>
            <a:off x="209550" y="1066800"/>
            <a:ext cx="28003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536" name="Text Box 32"/>
          <p:cNvSpPr txBox="1">
            <a:spLocks noChangeArrowheads="1"/>
          </p:cNvSpPr>
          <p:nvPr/>
        </p:nvSpPr>
        <p:spPr bwMode="auto">
          <a:xfrm>
            <a:off x="3922712" y="1745041"/>
            <a:ext cx="737393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Question: How many </a:t>
            </a:r>
            <a:r>
              <a:rPr lang="en-US" alt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electrons </a:t>
            </a:r>
            <a:r>
              <a:rPr lang="en-US" alt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does carbon </a:t>
            </a:r>
            <a:r>
              <a:rPr lang="en-US" alt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need</a:t>
            </a:r>
            <a:r>
              <a:rPr lang="en-US" alt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to </a:t>
            </a:r>
            <a:r>
              <a:rPr lang="en-US" alt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fill its outer energy level? </a:t>
            </a:r>
            <a:r>
              <a:rPr lang="en-US" alt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49537" name="Text Box 33"/>
          <p:cNvSpPr txBox="1">
            <a:spLocks noChangeArrowheads="1"/>
          </p:cNvSpPr>
          <p:nvPr/>
        </p:nvSpPr>
        <p:spPr bwMode="auto">
          <a:xfrm>
            <a:off x="3922712" y="3459541"/>
            <a:ext cx="3978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Answer: Four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117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9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9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49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149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9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9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6" grpId="0" autoUpdateAnimBg="0"/>
      <p:bldP spid="149533" grpId="0" autoUpdateAnimBg="0"/>
      <p:bldP spid="149536" grpId="0" autoUpdateAnimBg="0"/>
      <p:bldP spid="14953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KudoIP_5\Catalogs\content\0023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"/>
          <a:stretch>
            <a:fillRect/>
          </a:stretch>
        </p:blipFill>
        <p:spPr bwMode="auto">
          <a:xfrm>
            <a:off x="114300" y="114301"/>
            <a:ext cx="60198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6477000" y="2943225"/>
            <a:ext cx="5105400" cy="2895600"/>
            <a:chOff x="0" y="1364"/>
            <a:chExt cx="3427" cy="1913"/>
          </a:xfrm>
        </p:grpSpPr>
        <p:pic>
          <p:nvPicPr>
            <p:cNvPr id="37892" name="Picture 4" descr="C:\KudoIP_5\Catalogs\content\0021l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500" r="40500" b="24001"/>
            <a:stretch>
              <a:fillRect/>
            </a:stretch>
          </p:blipFill>
          <p:spPr bwMode="auto">
            <a:xfrm>
              <a:off x="3" y="1364"/>
              <a:ext cx="3424" cy="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0" y="2832"/>
              <a:ext cx="192" cy="4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747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ORGANIC chemistry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063396"/>
            <a:ext cx="6172200" cy="3311189"/>
          </a:xfrm>
        </p:spPr>
        <p:txBody>
          <a:bodyPr>
            <a:normAutofit/>
          </a:bodyPr>
          <a:lstStyle/>
          <a:p>
            <a:r>
              <a:rPr lang="en-US" sz="2800" cap="none" dirty="0" smtClean="0"/>
              <a:t>Carbon skeletons are attached at a functional group – which is the area that participates in chemical reactions.</a:t>
            </a:r>
          </a:p>
          <a:p>
            <a:r>
              <a:rPr lang="en-US" sz="2800" cap="none" dirty="0" smtClean="0"/>
              <a:t>These then build macromolecules (aka organic compounds)</a:t>
            </a:r>
            <a:endParaRPr lang="en-US" sz="2800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497" y="2302773"/>
            <a:ext cx="4398406" cy="257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0050"/>
            <a:ext cx="7772400" cy="847725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Macromolecules</a:t>
            </a:r>
          </a:p>
        </p:txBody>
      </p:sp>
      <p:graphicFrame>
        <p:nvGraphicFramePr>
          <p:cNvPr id="193550" name="Group 1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578011444"/>
              </p:ext>
            </p:extLst>
          </p:nvPr>
        </p:nvGraphicFramePr>
        <p:xfrm>
          <a:off x="2524125" y="2438400"/>
          <a:ext cx="7772400" cy="1935480"/>
        </p:xfrm>
        <a:graphic>
          <a:graphicData uri="http://schemas.openxmlformats.org/drawingml/2006/table">
            <a:tbl>
              <a:tblPr/>
              <a:tblGrid>
                <a:gridCol w="2667000"/>
                <a:gridCol w="5105400"/>
              </a:tblGrid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Molecule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Two or more atoms joined by chemical bonds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Macromolecule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Large polymer made of repeating monomer units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3552" name="Text Box 16"/>
          <p:cNvSpPr txBox="1">
            <a:spLocks noChangeArrowheads="1"/>
          </p:cNvSpPr>
          <p:nvPr/>
        </p:nvSpPr>
        <p:spPr bwMode="auto">
          <a:xfrm>
            <a:off x="781050" y="4600575"/>
            <a:ext cx="102584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Four types of organic macromolecules </a:t>
            </a:r>
            <a:br>
              <a:rPr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are important in living systems.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23975" y="1247775"/>
            <a:ext cx="88011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 smtClean="0"/>
              <a:t>Building Complex Molecules That Comprise Living Things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79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25" y="133350"/>
            <a:ext cx="10396882" cy="1151965"/>
          </a:xfrm>
        </p:spPr>
        <p:txBody>
          <a:bodyPr/>
          <a:lstStyle/>
          <a:p>
            <a:r>
              <a:rPr lang="en-US" altLang="en-US" dirty="0"/>
              <a:t>Macromolecules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110896"/>
            <a:ext cx="10394707" cy="2289529"/>
          </a:xfrm>
        </p:spPr>
        <p:txBody>
          <a:bodyPr>
            <a:normAutofit/>
          </a:bodyPr>
          <a:lstStyle/>
          <a:p>
            <a:r>
              <a:rPr lang="en-US" sz="2800" cap="none" dirty="0" smtClean="0"/>
              <a:t>Macromolecules are large molecules called polymers</a:t>
            </a:r>
          </a:p>
          <a:p>
            <a:r>
              <a:rPr lang="en-US" sz="2800" cap="none" dirty="0" smtClean="0"/>
              <a:t>These polymers are composed of monomer subunits.</a:t>
            </a:r>
            <a:endParaRPr lang="en-US" sz="2800" cap="none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2" y="3315933"/>
            <a:ext cx="5934075" cy="2124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52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7326"/>
            <a:ext cx="7772400" cy="1431925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 smtClean="0"/>
              <a:t>Macromolecules</a:t>
            </a:r>
            <a:endParaRPr lang="en-US" altLang="en-US" dirty="0"/>
          </a:p>
        </p:txBody>
      </p:sp>
      <p:graphicFrame>
        <p:nvGraphicFramePr>
          <p:cNvPr id="150564" name="Group 3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36051224"/>
              </p:ext>
            </p:extLst>
          </p:nvPr>
        </p:nvGraphicFramePr>
        <p:xfrm>
          <a:off x="1933575" y="1619251"/>
          <a:ext cx="7305675" cy="3419477"/>
        </p:xfrm>
        <a:graphic>
          <a:graphicData uri="http://schemas.openxmlformats.org/drawingml/2006/table">
            <a:tbl>
              <a:tblPr/>
              <a:tblGrid>
                <a:gridCol w="3724275"/>
                <a:gridCol w="3581400"/>
              </a:tblGrid>
              <a:tr h="6365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Macromolecule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Monomer Unit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Carbohydrates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Sugars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Lipids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Fatty acids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Proteins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Amino acids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Nucleic Acids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Nucleotides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285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225426"/>
            <a:ext cx="7772400" cy="143192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/>
              <a:t>Synthesis and Breakdown of Macromolecules </a:t>
            </a:r>
          </a:p>
        </p:txBody>
      </p:sp>
      <p:graphicFrame>
        <p:nvGraphicFramePr>
          <p:cNvPr id="151591" name="Group 3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441544872"/>
              </p:ext>
            </p:extLst>
          </p:nvPr>
        </p:nvGraphicFramePr>
        <p:xfrm>
          <a:off x="561975" y="2200275"/>
          <a:ext cx="9829800" cy="2743200"/>
        </p:xfrm>
        <a:graphic>
          <a:graphicData uri="http://schemas.openxmlformats.org/drawingml/2006/table">
            <a:tbl>
              <a:tblPr/>
              <a:tblGrid>
                <a:gridCol w="4562475"/>
                <a:gridCol w="5267325"/>
              </a:tblGrid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Condensation (Dehydration Synthesis)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Monomers are connected to produce polymers; water is released during the reaction.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Hydrolysis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2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8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Polymers are broken down into monomers; water is needed for the reaction to occur.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31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1524001" y="3888989"/>
            <a:ext cx="65" cy="27699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title"/>
          </p:nvPr>
        </p:nvSpPr>
        <p:spPr>
          <a:xfrm>
            <a:off x="674688" y="227015"/>
            <a:ext cx="7772400" cy="860674"/>
          </a:xfrm>
        </p:spPr>
        <p:txBody>
          <a:bodyPr>
            <a:noAutofit/>
          </a:bodyPr>
          <a:lstStyle/>
          <a:p>
            <a:r>
              <a:rPr lang="en-US" altLang="en-US" sz="4800" dirty="0" smtClean="0"/>
              <a:t>CONDENSATION</a:t>
            </a:r>
            <a:endParaRPr lang="en-US" altLang="en-US" sz="4800" dirty="0"/>
          </a:p>
        </p:txBody>
      </p:sp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1781901"/>
            <a:ext cx="4722944" cy="15994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>
                <a:solidFill>
                  <a:srgbClr val="84B5E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0" y="1543788"/>
            <a:ext cx="3525838" cy="20018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>
                <a:solidFill>
                  <a:srgbClr val="84B5E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1375" y="3935155"/>
            <a:ext cx="9439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Water is expelled and the two molecules attach at their functional groups.</a:t>
            </a:r>
            <a:endParaRPr lang="en-US" sz="2400" dirty="0"/>
          </a:p>
        </p:txBody>
      </p:sp>
      <p:sp>
        <p:nvSpPr>
          <p:cNvPr id="3" name="Right Arrow 2"/>
          <p:cNvSpPr/>
          <p:nvPr/>
        </p:nvSpPr>
        <p:spPr>
          <a:xfrm>
            <a:off x="5874707" y="2417523"/>
            <a:ext cx="939452" cy="4885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7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1524001" y="3888989"/>
            <a:ext cx="65" cy="27699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title"/>
          </p:nvPr>
        </p:nvSpPr>
        <p:spPr>
          <a:xfrm>
            <a:off x="674688" y="227015"/>
            <a:ext cx="7772400" cy="641350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>Hydrolysis</a:t>
            </a:r>
            <a:endParaRPr lang="en-US" altLang="en-US" dirty="0"/>
          </a:p>
        </p:txBody>
      </p:sp>
      <p:pic>
        <p:nvPicPr>
          <p:cNvPr id="153607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532490"/>
            <a:ext cx="3441700" cy="223996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>
                <a:solidFill>
                  <a:srgbClr val="84B5E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08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097" y="1936024"/>
            <a:ext cx="4168775" cy="133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>
                <a:solidFill>
                  <a:srgbClr val="84B5E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9625" y="4076700"/>
            <a:ext cx="99162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Water is consumed and the polymer splits into two molecules at the functional groups.</a:t>
            </a:r>
          </a:p>
          <a:p>
            <a:endParaRPr lang="en-US" sz="2400" dirty="0"/>
          </a:p>
          <a:p>
            <a:r>
              <a:rPr lang="en-US" sz="2400" dirty="0" smtClean="0"/>
              <a:t>Enzymes assist in both reactions.</a:t>
            </a:r>
            <a:endParaRPr lang="en-US" sz="2400" dirty="0"/>
          </a:p>
        </p:txBody>
      </p:sp>
      <p:sp>
        <p:nvSpPr>
          <p:cNvPr id="3" name="Right Arrow 2"/>
          <p:cNvSpPr/>
          <p:nvPr/>
        </p:nvSpPr>
        <p:spPr>
          <a:xfrm>
            <a:off x="4684734" y="2342367"/>
            <a:ext cx="1365337" cy="764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CONDENSATION AND HYDROLYSIS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Clip on the process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2666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MACROMOLECULES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There are four types:</a:t>
            </a:r>
          </a:p>
          <a:p>
            <a:pPr lvl="1"/>
            <a:r>
              <a:rPr lang="en-US" sz="2800" cap="none" dirty="0" smtClean="0"/>
              <a:t>Carbohydrates</a:t>
            </a:r>
          </a:p>
          <a:p>
            <a:pPr lvl="1"/>
            <a:r>
              <a:rPr lang="en-US" sz="2800" cap="none" dirty="0" smtClean="0"/>
              <a:t>Lipids</a:t>
            </a:r>
          </a:p>
          <a:p>
            <a:pPr lvl="1"/>
            <a:r>
              <a:rPr lang="en-US" sz="2800" cap="none" dirty="0" smtClean="0"/>
              <a:t>Proteins</a:t>
            </a:r>
          </a:p>
          <a:p>
            <a:pPr lvl="1"/>
            <a:r>
              <a:rPr lang="en-US" sz="2800" cap="none" dirty="0" smtClean="0"/>
              <a:t>Nucleic acids</a:t>
            </a:r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145100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Do section A: intro to organic compounds</a:t>
            </a:r>
          </a:p>
          <a:p>
            <a:r>
              <a:rPr lang="en-US" sz="3200" cap="none" dirty="0" smtClean="0"/>
              <a:t>Try this link: </a:t>
            </a:r>
            <a:r>
              <a:rPr lang="en-US" sz="3200" cap="none" dirty="0" smtClean="0">
                <a:hlinkClick r:id="rId2"/>
              </a:rPr>
              <a:t>Hydrolysis and Condensation</a:t>
            </a:r>
            <a:endParaRPr lang="en-US" sz="3200" cap="none" dirty="0"/>
          </a:p>
        </p:txBody>
      </p:sp>
    </p:spTree>
    <p:extLst>
      <p:ext uri="{BB962C8B-B14F-4D97-AF65-F5344CB8AC3E}">
        <p14:creationId xmlns:p14="http://schemas.microsoft.com/office/powerpoint/2010/main" val="399582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>
              <a:hlinkClick r:id="rId2"/>
            </a:endParaRPr>
          </a:p>
          <a:p>
            <a:r>
              <a:rPr lang="en-US" sz="2800" dirty="0" smtClean="0"/>
              <a:t>Get out your notes and worksheet for organic chemistry</a:t>
            </a:r>
            <a:endParaRPr lang="en-US" sz="2800" dirty="0" smtClean="0">
              <a:hlinkClick r:id="rId2"/>
            </a:endParaRPr>
          </a:p>
          <a:p>
            <a:r>
              <a:rPr lang="en-US" sz="2800" dirty="0" smtClean="0">
                <a:hlinkClick r:id="rId2"/>
              </a:rPr>
              <a:t>Organic Chemistry: Macromolecules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75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CARBOHYDRATES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 smtClean="0"/>
              <a:t>Consist of C, H, O</a:t>
            </a:r>
          </a:p>
          <a:p>
            <a:r>
              <a:rPr lang="en-US" sz="2800" cap="none" dirty="0" smtClean="0"/>
              <a:t>Main source of energy – </a:t>
            </a:r>
          </a:p>
          <a:p>
            <a:r>
              <a:rPr lang="en-US" sz="2800" cap="none" dirty="0" smtClean="0"/>
              <a:t>It’s function: the breakdown of sugar supplies immediate energy to cells.</a:t>
            </a:r>
          </a:p>
          <a:p>
            <a:r>
              <a:rPr lang="en-US" sz="2800" cap="none" dirty="0" smtClean="0"/>
              <a:t>Excess is stored as complex sugars in cells</a:t>
            </a:r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277608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1" y="337343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Carbohydrates: Functions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219201"/>
            <a:ext cx="7848600" cy="2133600"/>
          </a:xfrm>
          <a:prstGeom prst="rect">
            <a:avLst/>
          </a:prstGeom>
        </p:spPr>
        <p:txBody>
          <a:bodyPr/>
          <a:lstStyle/>
          <a:p>
            <a:r>
              <a:rPr lang="en-US" altLang="en-US" sz="2800" cap="none" dirty="0" smtClean="0"/>
              <a:t>Energy source</a:t>
            </a:r>
          </a:p>
          <a:p>
            <a:r>
              <a:rPr lang="en-US" altLang="en-US" sz="2800" cap="none" dirty="0" smtClean="0"/>
              <a:t>Structural component </a:t>
            </a:r>
          </a:p>
          <a:p>
            <a:r>
              <a:rPr lang="en-US" altLang="en-US" sz="2800" cap="none" dirty="0" smtClean="0"/>
              <a:t>Cell-cell communication </a:t>
            </a:r>
            <a:endParaRPr lang="en-US" altLang="en-US" sz="2800" cap="none" dirty="0"/>
          </a:p>
        </p:txBody>
      </p:sp>
      <p:pic>
        <p:nvPicPr>
          <p:cNvPr id="199684" name="Picture 4" descr="C:\KudoIP_5\Catalogs\content\0030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t="46500" r="2251"/>
          <a:stretch>
            <a:fillRect/>
          </a:stretch>
        </p:blipFill>
        <p:spPr bwMode="auto">
          <a:xfrm>
            <a:off x="5160964" y="1834359"/>
            <a:ext cx="2478087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685" name="Picture 5" descr="E:\Chapter-3\Images\FGu03_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0" t="14160" r="39420" b="51360"/>
          <a:stretch>
            <a:fillRect/>
          </a:stretch>
        </p:blipFill>
        <p:spPr bwMode="auto">
          <a:xfrm>
            <a:off x="1485901" y="3352801"/>
            <a:ext cx="1611313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686" name="Picture 6" descr="E:\Chapter-3\Images\FGu03_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" t="14160" r="70020" b="51360"/>
          <a:stretch>
            <a:fillRect/>
          </a:stretch>
        </p:blipFill>
        <p:spPr bwMode="auto">
          <a:xfrm>
            <a:off x="9204325" y="849315"/>
            <a:ext cx="2159000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79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77724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/>
              <a:t>Carbohydrates: Structure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4904" y="1143000"/>
            <a:ext cx="7848600" cy="1371600"/>
          </a:xfrm>
          <a:prstGeom prst="rect">
            <a:avLst/>
          </a:prstGeom>
        </p:spPr>
        <p:txBody>
          <a:bodyPr/>
          <a:lstStyle/>
          <a:p>
            <a:r>
              <a:rPr lang="en-US" altLang="en-US" sz="3200" cap="none" dirty="0" smtClean="0"/>
              <a:t>Simple</a:t>
            </a:r>
          </a:p>
          <a:p>
            <a:pPr lvl="1"/>
            <a:r>
              <a:rPr lang="en-US" altLang="en-US" sz="2800" cap="none" dirty="0" smtClean="0"/>
              <a:t>Monosaccharides= one sugar unit</a:t>
            </a:r>
            <a:endParaRPr lang="en-US" altLang="en-US" sz="2800" cap="none" dirty="0"/>
          </a:p>
        </p:txBody>
      </p:sp>
      <p:grpSp>
        <p:nvGrpSpPr>
          <p:cNvPr id="196614" name="Group 6"/>
          <p:cNvGrpSpPr>
            <a:grpSpLocks/>
          </p:cNvGrpSpPr>
          <p:nvPr/>
        </p:nvGrpSpPr>
        <p:grpSpPr bwMode="auto">
          <a:xfrm>
            <a:off x="199786" y="2514600"/>
            <a:ext cx="4648200" cy="2438400"/>
            <a:chOff x="1776" y="2432"/>
            <a:chExt cx="3792" cy="1888"/>
          </a:xfrm>
        </p:grpSpPr>
        <p:pic>
          <p:nvPicPr>
            <p:cNvPr id="196612" name="Picture 4" descr="E:\Chapter-3\Images\FG03_UN00c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600"/>
            <a:stretch>
              <a:fillRect/>
            </a:stretch>
          </p:blipFill>
          <p:spPr bwMode="auto">
            <a:xfrm>
              <a:off x="1776" y="2432"/>
              <a:ext cx="3792" cy="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6613" name="Rectangle 5"/>
            <p:cNvSpPr>
              <a:spLocks noChangeArrowheads="1"/>
            </p:cNvSpPr>
            <p:nvPr/>
          </p:nvSpPr>
          <p:spPr bwMode="auto">
            <a:xfrm>
              <a:off x="3024" y="2432"/>
              <a:ext cx="1056" cy="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96615" name="Picture 7" descr="E:\Chapter-3\Images\FG03_UN00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1" r="47701" b="14400"/>
          <a:stretch>
            <a:fillRect/>
          </a:stretch>
        </p:blipFill>
        <p:spPr bwMode="auto">
          <a:xfrm>
            <a:off x="8873079" y="3033397"/>
            <a:ext cx="20574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6" name="Picture 8" descr="E:\Chapter-3\Images\FG03_UN00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00" t="17999" b="12000"/>
          <a:stretch>
            <a:fillRect/>
          </a:stretch>
        </p:blipFill>
        <p:spPr bwMode="auto">
          <a:xfrm>
            <a:off x="9549837" y="605079"/>
            <a:ext cx="1585912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7" name="Text Box 9"/>
          <p:cNvSpPr txBox="1">
            <a:spLocks noChangeArrowheads="1"/>
          </p:cNvSpPr>
          <p:nvPr/>
        </p:nvSpPr>
        <p:spPr bwMode="auto">
          <a:xfrm>
            <a:off x="5029200" y="3157411"/>
            <a:ext cx="343430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Glucose = blood sugar</a:t>
            </a:r>
          </a:p>
          <a:p>
            <a:r>
              <a:rPr lang="en-US" alt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All cells use glucose for energy</a:t>
            </a:r>
          </a:p>
        </p:txBody>
      </p:sp>
    </p:spTree>
    <p:extLst>
      <p:ext uri="{BB962C8B-B14F-4D97-AF65-F5344CB8AC3E}">
        <p14:creationId xmlns:p14="http://schemas.microsoft.com/office/powerpoint/2010/main" val="329345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25" y="171450"/>
            <a:ext cx="10396882" cy="1151965"/>
          </a:xfrm>
        </p:spPr>
        <p:txBody>
          <a:bodyPr/>
          <a:lstStyle/>
          <a:p>
            <a:r>
              <a:rPr lang="en-US" dirty="0" smtClean="0"/>
              <a:t>Carbohydrates -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625" y="1434746"/>
            <a:ext cx="10394707" cy="1532291"/>
          </a:xfrm>
        </p:spPr>
        <p:txBody>
          <a:bodyPr>
            <a:normAutofit/>
          </a:bodyPr>
          <a:lstStyle/>
          <a:p>
            <a:r>
              <a:rPr lang="en-US" altLang="en-US" sz="2800" cap="none" dirty="0" smtClean="0"/>
              <a:t>Simple</a:t>
            </a:r>
          </a:p>
          <a:p>
            <a:pPr lvl="1"/>
            <a:r>
              <a:rPr lang="en-US" altLang="en-US" sz="2400" cap="none" dirty="0" smtClean="0"/>
              <a:t>Disaccharides = two sugar units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387" y="2967037"/>
            <a:ext cx="894397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0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247650"/>
            <a:ext cx="10396882" cy="1151965"/>
          </a:xfrm>
        </p:spPr>
        <p:txBody>
          <a:bodyPr/>
          <a:lstStyle/>
          <a:p>
            <a:r>
              <a:rPr lang="en-US" altLang="en-US" dirty="0"/>
              <a:t>Carbohydrates: Structure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85825" y="1524000"/>
            <a:ext cx="7848600" cy="4114800"/>
          </a:xfrm>
          <a:prstGeom prst="rect">
            <a:avLst/>
          </a:prstGeom>
        </p:spPr>
        <p:txBody>
          <a:bodyPr/>
          <a:lstStyle/>
          <a:p>
            <a:r>
              <a:rPr lang="en-US" altLang="en-US" sz="3200" cap="none" dirty="0" smtClean="0"/>
              <a:t>Simple</a:t>
            </a:r>
          </a:p>
          <a:p>
            <a:pPr lvl="1"/>
            <a:r>
              <a:rPr lang="en-US" altLang="en-US" sz="2800" cap="none" dirty="0" smtClean="0"/>
              <a:t>Disaccharides = two sugar units</a:t>
            </a:r>
          </a:p>
          <a:p>
            <a:pPr lvl="2"/>
            <a:r>
              <a:rPr lang="en-US" altLang="en-US" sz="2400" cap="none" dirty="0" smtClean="0"/>
              <a:t>Sucrose = glucose + fructose 	table sugar</a:t>
            </a:r>
          </a:p>
          <a:p>
            <a:pPr lvl="2"/>
            <a:r>
              <a:rPr lang="en-US" altLang="en-US" sz="2400" cap="none" dirty="0" smtClean="0"/>
              <a:t>Lactose = glucose + galactose 	milk sugar</a:t>
            </a:r>
          </a:p>
          <a:p>
            <a:pPr lvl="2"/>
            <a:r>
              <a:rPr lang="en-US" altLang="en-US" sz="2400" cap="none" dirty="0" smtClean="0"/>
              <a:t>Maltose = glucose + glucose 	seed sugar</a:t>
            </a:r>
            <a:endParaRPr lang="en-US" altLang="en-US" sz="2400" cap="none" dirty="0"/>
          </a:p>
        </p:txBody>
      </p:sp>
    </p:spTree>
    <p:extLst>
      <p:ext uri="{BB962C8B-B14F-4D97-AF65-F5344CB8AC3E}">
        <p14:creationId xmlns:p14="http://schemas.microsoft.com/office/powerpoint/2010/main" val="219317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1" y="333375"/>
            <a:ext cx="10396882" cy="1151965"/>
          </a:xfrm>
        </p:spPr>
        <p:txBody>
          <a:bodyPr/>
          <a:lstStyle/>
          <a:p>
            <a:r>
              <a:rPr lang="en-US" altLang="en-US" dirty="0"/>
              <a:t>Carbohydrates: Structure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485340"/>
            <a:ext cx="7848600" cy="4114800"/>
          </a:xfrm>
          <a:prstGeom prst="rect">
            <a:avLst/>
          </a:prstGeom>
        </p:spPr>
        <p:txBody>
          <a:bodyPr/>
          <a:lstStyle/>
          <a:p>
            <a:r>
              <a:rPr lang="en-US" altLang="en-US" sz="3200" cap="none" dirty="0" smtClean="0"/>
              <a:t>Complex</a:t>
            </a:r>
          </a:p>
          <a:p>
            <a:pPr lvl="1"/>
            <a:r>
              <a:rPr lang="en-US" altLang="en-US" sz="2800" cap="none" dirty="0" smtClean="0"/>
              <a:t>Polysaccharides= many sugar units</a:t>
            </a:r>
          </a:p>
          <a:p>
            <a:pPr lvl="2"/>
            <a:r>
              <a:rPr lang="en-US" altLang="en-US" sz="2400" cap="none" dirty="0" smtClean="0"/>
              <a:t>Starch -- storage in plants</a:t>
            </a:r>
          </a:p>
          <a:p>
            <a:pPr lvl="2"/>
            <a:r>
              <a:rPr lang="en-US" altLang="en-US" sz="2400" cap="none" dirty="0" smtClean="0"/>
              <a:t>Glycogen -- storage in animals</a:t>
            </a:r>
          </a:p>
          <a:p>
            <a:pPr lvl="2"/>
            <a:r>
              <a:rPr lang="en-US" altLang="en-US" sz="2400" cap="none" dirty="0" smtClean="0"/>
              <a:t>Cellulose -- plant cell walls, indigestible</a:t>
            </a:r>
          </a:p>
          <a:p>
            <a:pPr lvl="2"/>
            <a:r>
              <a:rPr lang="en-US" altLang="en-US" sz="2400" cap="none" dirty="0" smtClean="0"/>
              <a:t>Chitin -- exoskeletons of insects, </a:t>
            </a:r>
            <a:br>
              <a:rPr lang="en-US" altLang="en-US" sz="2400" cap="none" dirty="0" smtClean="0"/>
            </a:br>
            <a:r>
              <a:rPr lang="en-US" altLang="en-US" sz="2400" cap="none" dirty="0" smtClean="0"/>
              <a:t>              fungal cell walls</a:t>
            </a:r>
            <a:endParaRPr lang="en-US" altLang="en-US" sz="2400" cap="none" dirty="0"/>
          </a:p>
        </p:txBody>
      </p:sp>
    </p:spTree>
    <p:extLst>
      <p:ext uri="{BB962C8B-B14F-4D97-AF65-F5344CB8AC3E}">
        <p14:creationId xmlns:p14="http://schemas.microsoft.com/office/powerpoint/2010/main" val="2283864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KudoIP_5\Catalogs\content\0029c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"/>
          <a:stretch>
            <a:fillRect/>
          </a:stretch>
        </p:blipFill>
        <p:spPr bwMode="auto">
          <a:xfrm>
            <a:off x="1528764" y="85726"/>
            <a:ext cx="9134475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651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1" y="179948"/>
            <a:ext cx="10396882" cy="1151965"/>
          </a:xfrm>
        </p:spPr>
        <p:txBody>
          <a:bodyPr/>
          <a:lstStyle/>
          <a:p>
            <a:r>
              <a:rPr lang="en-US" altLang="en-US" dirty="0"/>
              <a:t>Chitin</a:t>
            </a:r>
          </a:p>
        </p:txBody>
      </p:sp>
      <p:pic>
        <p:nvPicPr>
          <p:cNvPr id="167939" name="Picture 3" descr="&#10;FGu03_04b.jpg                                                  0005298D&#10;David@Roam46g                  B5B582B4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3097213"/>
            <a:ext cx="2959100" cy="3022600"/>
          </a:xfrm>
          <a:prstGeom prst="rect">
            <a:avLst/>
          </a:prstGeom>
          <a:noFill/>
          <a:ln w="76200">
            <a:solidFill>
              <a:srgbClr val="84B5E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7940" name="Picture 4" descr="&#10;FGu03_04a.jpg                                                  0005298D&#10;David@Roam46g                  B5B582B4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9" y="1652588"/>
            <a:ext cx="6224587" cy="3517900"/>
          </a:xfrm>
          <a:prstGeom prst="rect">
            <a:avLst/>
          </a:prstGeom>
          <a:noFill/>
          <a:ln w="76200">
            <a:solidFill>
              <a:srgbClr val="84B5E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41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09575" y="177801"/>
            <a:ext cx="10763250" cy="143192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Carbohydrates: Dietary Recommendations 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7750" y="1704975"/>
            <a:ext cx="9277350" cy="458152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cap="none" dirty="0" smtClean="0"/>
              <a:t>58% of calories from carbohydrates</a:t>
            </a:r>
          </a:p>
          <a:p>
            <a:pPr>
              <a:lnSpc>
                <a:spcPct val="90000"/>
              </a:lnSpc>
            </a:pPr>
            <a:r>
              <a:rPr lang="en-US" altLang="en-US" sz="2800" cap="none" dirty="0" smtClean="0"/>
              <a:t>No more than 10% of calories from simple, refined sugars </a:t>
            </a:r>
          </a:p>
          <a:p>
            <a:pPr>
              <a:lnSpc>
                <a:spcPct val="90000"/>
              </a:lnSpc>
            </a:pPr>
            <a:r>
              <a:rPr lang="en-US" altLang="en-US" sz="2800" cap="none" dirty="0" smtClean="0"/>
              <a:t>Emphasize</a:t>
            </a:r>
          </a:p>
          <a:p>
            <a:pPr lvl="1">
              <a:lnSpc>
                <a:spcPct val="90000"/>
              </a:lnSpc>
            </a:pPr>
            <a:r>
              <a:rPr lang="en-US" altLang="en-US" sz="2800" cap="none" dirty="0" smtClean="0"/>
              <a:t>Complex carbohydrates</a:t>
            </a:r>
          </a:p>
          <a:p>
            <a:pPr lvl="2">
              <a:lnSpc>
                <a:spcPct val="90000"/>
              </a:lnSpc>
            </a:pPr>
            <a:r>
              <a:rPr lang="en-US" altLang="en-US" sz="2400" cap="none" dirty="0" smtClean="0"/>
              <a:t>Starch</a:t>
            </a:r>
          </a:p>
          <a:p>
            <a:pPr lvl="2">
              <a:lnSpc>
                <a:spcPct val="90000"/>
              </a:lnSpc>
            </a:pPr>
            <a:r>
              <a:rPr lang="en-US" altLang="en-US" sz="2400" cap="none" dirty="0" smtClean="0"/>
              <a:t>Fiber (cellulose)</a:t>
            </a:r>
          </a:p>
          <a:p>
            <a:pPr lvl="1">
              <a:lnSpc>
                <a:spcPct val="90000"/>
              </a:lnSpc>
            </a:pPr>
            <a:r>
              <a:rPr lang="en-US" altLang="en-US" sz="2800" cap="none" dirty="0" smtClean="0"/>
              <a:t>Naturally-occurring simple carbohydrates</a:t>
            </a:r>
          </a:p>
          <a:p>
            <a:pPr lvl="2">
              <a:lnSpc>
                <a:spcPct val="90000"/>
              </a:lnSpc>
            </a:pPr>
            <a:r>
              <a:rPr lang="en-US" altLang="en-US" sz="2400" cap="none" dirty="0" smtClean="0"/>
              <a:t>Fructose from fruit</a:t>
            </a:r>
          </a:p>
          <a:p>
            <a:pPr lvl="2">
              <a:lnSpc>
                <a:spcPct val="90000"/>
              </a:lnSpc>
            </a:pPr>
            <a:r>
              <a:rPr lang="en-US" altLang="en-US" sz="2400" cap="none" dirty="0" smtClean="0"/>
              <a:t>Lactose from milk</a:t>
            </a:r>
            <a:endParaRPr lang="en-US" altLang="en-US" sz="2400" cap="none" dirty="0"/>
          </a:p>
        </p:txBody>
      </p:sp>
    </p:spTree>
    <p:extLst>
      <p:ext uri="{BB962C8B-B14F-4D97-AF65-F5344CB8AC3E}">
        <p14:creationId xmlns:p14="http://schemas.microsoft.com/office/powerpoint/2010/main" val="2584731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231776"/>
            <a:ext cx="4724400" cy="1311275"/>
          </a:xfrm>
        </p:spPr>
        <p:txBody>
          <a:bodyPr/>
          <a:lstStyle/>
          <a:p>
            <a:r>
              <a:rPr lang="en-US" altLang="en-US" sz="4000" dirty="0"/>
              <a:t>Macronutrients As </a:t>
            </a:r>
            <a:br>
              <a:rPr lang="en-US" altLang="en-US" sz="4000" dirty="0"/>
            </a:br>
            <a:r>
              <a:rPr lang="en-US" altLang="en-US" sz="4000" dirty="0"/>
              <a:t>Energy Sources</a:t>
            </a:r>
          </a:p>
        </p:txBody>
      </p:sp>
      <p:pic>
        <p:nvPicPr>
          <p:cNvPr id="194563" name="Picture 3" descr="C:\aaWork\My Documents\My Pictures\cupnood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6" r="5276" b="2368"/>
          <a:stretch>
            <a:fillRect/>
          </a:stretch>
        </p:blipFill>
        <p:spPr bwMode="auto">
          <a:xfrm>
            <a:off x="2220914" y="1905001"/>
            <a:ext cx="3646487" cy="398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4" name="Picture 4" descr="C:\aaWork\My Documents\My Pictures\nutlab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3909" r="5405"/>
          <a:stretch>
            <a:fillRect/>
          </a:stretch>
        </p:blipFill>
        <p:spPr bwMode="auto">
          <a:xfrm>
            <a:off x="6967539" y="390526"/>
            <a:ext cx="2892425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503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371475" y="228600"/>
            <a:ext cx="77724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/>
              <a:t>Applying Your Knowledge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5750" y="1581150"/>
            <a:ext cx="7134225" cy="35814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533400" indent="-533400">
              <a:lnSpc>
                <a:spcPct val="90000"/>
              </a:lnSpc>
              <a:buFontTx/>
              <a:buAutoNum type="alphaUcPeriod"/>
            </a:pPr>
            <a:r>
              <a:rPr lang="en-US" altLang="en-US" sz="3200" cap="none" dirty="0" smtClean="0"/>
              <a:t>Which molecule consists of two sugar units? </a:t>
            </a:r>
          </a:p>
          <a:p>
            <a:pPr marL="533400" indent="-533400">
              <a:lnSpc>
                <a:spcPct val="90000"/>
              </a:lnSpc>
              <a:buFontTx/>
              <a:buAutoNum type="alphaUcPeriod"/>
            </a:pPr>
            <a:r>
              <a:rPr lang="en-US" altLang="en-US" sz="3200" cap="none" dirty="0" smtClean="0"/>
              <a:t>Which choice best describes glycogen? </a:t>
            </a:r>
          </a:p>
          <a:p>
            <a:pPr marL="533400" indent="-533400">
              <a:lnSpc>
                <a:spcPct val="90000"/>
              </a:lnSpc>
              <a:buFontTx/>
              <a:buAutoNum type="alphaUcPeriod"/>
            </a:pPr>
            <a:r>
              <a:rPr lang="en-US" altLang="en-US" sz="3200" cap="none" dirty="0" smtClean="0"/>
              <a:t>Which type of molecule provides the basic energy for your cells?</a:t>
            </a:r>
          </a:p>
          <a:p>
            <a:pPr marL="533400" indent="-533400">
              <a:lnSpc>
                <a:spcPct val="90000"/>
              </a:lnSpc>
              <a:buFontTx/>
              <a:buAutoNum type="alphaUcPeriod"/>
            </a:pPr>
            <a:r>
              <a:rPr lang="en-US" altLang="en-US" sz="3200" cap="none" dirty="0" smtClean="0"/>
              <a:t>Which type of molecule is found in milk?</a:t>
            </a:r>
            <a:endParaRPr lang="en-US" altLang="en-US" sz="3200" cap="none" dirty="0"/>
          </a:p>
        </p:txBody>
      </p:sp>
      <p:sp>
        <p:nvSpPr>
          <p:cNvPr id="23552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48575" y="2562225"/>
            <a:ext cx="3981450" cy="2362200"/>
          </a:xfrm>
          <a:prstGeom prst="rect">
            <a:avLst/>
          </a:prstGeo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altLang="en-US" sz="3200" cap="none" dirty="0" smtClean="0"/>
              <a:t>Monosaccharide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3200" cap="none" dirty="0" smtClean="0"/>
              <a:t>Polysaccharide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3200" cap="none" dirty="0" smtClean="0"/>
              <a:t>Disaccharide</a:t>
            </a:r>
            <a:endParaRPr lang="en-US" altLang="en-US" sz="3200" cap="none" dirty="0"/>
          </a:p>
        </p:txBody>
      </p:sp>
    </p:spTree>
    <p:extLst>
      <p:ext uri="{BB962C8B-B14F-4D97-AF65-F5344CB8AC3E}">
        <p14:creationId xmlns:p14="http://schemas.microsoft.com/office/powerpoint/2010/main" val="313321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66" y="666751"/>
            <a:ext cx="11018987" cy="436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95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24650" y="3990975"/>
            <a:ext cx="4862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In </a:t>
            </a:r>
            <a:r>
              <a:rPr lang="en-US" dirty="0" smtClean="0">
                <a:effectLst/>
                <a:hlinkClick r:id="rId2" tooltip="Chemistry"/>
              </a:rPr>
              <a:t>chemistry</a:t>
            </a:r>
            <a:r>
              <a:rPr lang="en-US" dirty="0" smtClean="0">
                <a:effectLst/>
              </a:rPr>
              <a:t>, a </a:t>
            </a:r>
            <a:r>
              <a:rPr lang="en-US" b="1" dirty="0" err="1" smtClean="0">
                <a:effectLst/>
              </a:rPr>
              <a:t>glycosidic</a:t>
            </a:r>
            <a:r>
              <a:rPr lang="en-US" b="1" dirty="0" smtClean="0">
                <a:effectLst/>
              </a:rPr>
              <a:t> bond</a:t>
            </a:r>
            <a:r>
              <a:rPr lang="en-US" dirty="0" smtClean="0">
                <a:effectLst/>
              </a:rPr>
              <a:t> is a type of </a:t>
            </a:r>
            <a:r>
              <a:rPr lang="en-US" dirty="0" smtClean="0">
                <a:effectLst/>
                <a:hlinkClick r:id="rId3" tooltip="Covalent bond"/>
              </a:rPr>
              <a:t>covalent bond</a:t>
            </a:r>
            <a:r>
              <a:rPr lang="en-US" dirty="0" smtClean="0">
                <a:effectLst/>
              </a:rPr>
              <a:t> that joins a </a:t>
            </a:r>
            <a:r>
              <a:rPr lang="en-US" dirty="0" smtClean="0">
                <a:effectLst/>
                <a:hlinkClick r:id="rId4" tooltip="Carbohydrate"/>
              </a:rPr>
              <a:t>carbohydrate</a:t>
            </a:r>
            <a:r>
              <a:rPr lang="en-US" dirty="0" smtClean="0">
                <a:effectLst/>
              </a:rPr>
              <a:t> (sugar) molecule to another group, which may or may not be another carbohydrate.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936" y="709613"/>
            <a:ext cx="5264305" cy="24717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117" y="942975"/>
            <a:ext cx="4222178" cy="21574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891295" y="94297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Glycosidic</a:t>
            </a:r>
            <a:r>
              <a:rPr lang="en-US" dirty="0" smtClean="0"/>
              <a:t> Linkage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780206" y="1238251"/>
            <a:ext cx="2021019" cy="676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362" y="3524250"/>
            <a:ext cx="557212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79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26" y="85725"/>
            <a:ext cx="10396882" cy="1151965"/>
          </a:xfrm>
        </p:spPr>
        <p:txBody>
          <a:bodyPr/>
          <a:lstStyle/>
          <a:p>
            <a:r>
              <a:rPr lang="en-US" dirty="0" smtClean="0"/>
              <a:t>TO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1189535"/>
            <a:ext cx="10394707" cy="1041754"/>
          </a:xfrm>
        </p:spPr>
        <p:txBody>
          <a:bodyPr/>
          <a:lstStyle/>
          <a:p>
            <a:r>
              <a:rPr lang="en-US" dirty="0" smtClean="0"/>
              <a:t>Work on Section B: </a:t>
            </a:r>
            <a:r>
              <a:rPr lang="en-US" dirty="0" smtClean="0">
                <a:hlinkClick r:id="rId2"/>
              </a:rPr>
              <a:t>Carbohydrates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92" y="2231289"/>
            <a:ext cx="8883333" cy="446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21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7"/>
            <a:ext cx="10394707" cy="1613254"/>
          </a:xfrm>
        </p:spPr>
        <p:txBody>
          <a:bodyPr>
            <a:normAutofit/>
          </a:bodyPr>
          <a:lstStyle/>
          <a:p>
            <a:r>
              <a:rPr lang="en-US" sz="3200" cap="none" dirty="0" smtClean="0"/>
              <a:t>Get out notes and worksheet for organic chemistry.  Do Section C on worksheet NOW.</a:t>
            </a:r>
            <a:endParaRPr lang="en-US" sz="3200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521" y="3676651"/>
            <a:ext cx="9352458" cy="271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391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Consist of C, H, O</a:t>
            </a:r>
          </a:p>
          <a:p>
            <a:r>
              <a:rPr lang="en-US" dirty="0" smtClean="0"/>
              <a:t>Includes waxes, oils, fats, steroids (</a:t>
            </a:r>
            <a:r>
              <a:rPr lang="en-US" dirty="0" err="1" smtClean="0"/>
              <a:t>cholestrol</a:t>
            </a:r>
            <a:r>
              <a:rPr lang="en-US" dirty="0" smtClean="0"/>
              <a:t> and sex hormones)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707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568F8684-3DE1-45A1-BDAE-5DC1EF39C95E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33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6" y="418072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Lipids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7675" y="1302804"/>
            <a:ext cx="10325100" cy="4953000"/>
          </a:xfrm>
          <a:prstGeom prst="rect">
            <a:avLst/>
          </a:prstGeom>
        </p:spPr>
        <p:txBody>
          <a:bodyPr/>
          <a:lstStyle/>
          <a:p>
            <a:r>
              <a:rPr lang="en-US" sz="3200" cap="none" dirty="0" smtClean="0"/>
              <a:t>Consist of C, H, O</a:t>
            </a:r>
          </a:p>
          <a:p>
            <a:pPr eaLnBrk="1" hangingPunct="1"/>
            <a:r>
              <a:rPr lang="en-US" altLang="en-US" sz="3200" cap="none" dirty="0" smtClean="0">
                <a:solidFill>
                  <a:srgbClr val="724C26"/>
                </a:solidFill>
              </a:rPr>
              <a:t>Lipids are hydrophobic –”water fearing” - insoluble</a:t>
            </a:r>
            <a:endParaRPr lang="en-US" altLang="en-US" sz="3200" cap="none" dirty="0">
              <a:solidFill>
                <a:srgbClr val="724C26"/>
              </a:solidFill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880715" y="3280507"/>
            <a:ext cx="373890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>
                <a:solidFill>
                  <a:srgbClr val="006600"/>
                </a:solidFill>
              </a:rPr>
              <a:t>Includes fats, waxes, steroids, &amp; oils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800100" y="2630853"/>
            <a:ext cx="7391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>
                <a:solidFill>
                  <a:srgbClr val="FF6600"/>
                </a:solidFill>
              </a:rPr>
              <a:t>Do NOT mix with water</a:t>
            </a:r>
          </a:p>
        </p:txBody>
      </p:sp>
      <p:pic>
        <p:nvPicPr>
          <p:cNvPr id="78855" name="Picture 7" descr="m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4" y="2560638"/>
            <a:ext cx="5791200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AutoShape 8"/>
          <p:cNvSpPr>
            <a:spLocks noChangeArrowheads="1"/>
          </p:cNvSpPr>
          <p:nvPr/>
        </p:nvSpPr>
        <p:spPr bwMode="auto">
          <a:xfrm>
            <a:off x="8967788" y="5015707"/>
            <a:ext cx="485775" cy="685800"/>
          </a:xfrm>
          <a:prstGeom prst="upArrow">
            <a:avLst>
              <a:gd name="adj1" fmla="val 50000"/>
              <a:gd name="adj2" fmla="val 3529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endParaRPr lang="en-US" altLang="en-US" sz="1800" b="0">
              <a:latin typeface="Arial" panose="020B0604020202020204" pitchFamily="34" charset="0"/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7839075" y="5798604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</a:pPr>
            <a:r>
              <a:rPr lang="en-US" altLang="en-US" dirty="0"/>
              <a:t>FAT MOLECULE</a:t>
            </a:r>
          </a:p>
        </p:txBody>
      </p:sp>
    </p:spTree>
    <p:extLst>
      <p:ext uri="{BB962C8B-B14F-4D97-AF65-F5344CB8AC3E}">
        <p14:creationId xmlns:p14="http://schemas.microsoft.com/office/powerpoint/2010/main" val="117105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utoUpdateAnimBg="0"/>
      <p:bldP spid="43014" grpId="0" autoUpdateAnimBg="0"/>
      <p:bldP spid="43016" grpId="0" animBg="1"/>
      <p:bldP spid="43017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85B33D2C-122D-4BC6-9A43-FEEEBE0FBF97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34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6" y="215153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Function of Lipids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52500" y="1302804"/>
            <a:ext cx="8305800" cy="495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en-US" sz="3200" cap="none" dirty="0" smtClean="0">
                <a:solidFill>
                  <a:srgbClr val="724C26"/>
                </a:solidFill>
                <a:cs typeface="Arial" panose="020B0604020202020204" pitchFamily="34" charset="0"/>
              </a:rPr>
              <a:t>Energy Storage –breakdown of lipids provides a long-term energy supply; excess is stored in fat cells; yields twice as much as</a:t>
            </a:r>
          </a:p>
          <a:p>
            <a:pPr marL="0" indent="0" eaLnBrk="1" hangingPunct="1">
              <a:buNone/>
            </a:pPr>
            <a:r>
              <a:rPr lang="en-US" altLang="en-US" sz="3200" cap="none" dirty="0">
                <a:solidFill>
                  <a:srgbClr val="724C26"/>
                </a:solidFill>
                <a:cs typeface="Arial" panose="020B0604020202020204" pitchFamily="34" charset="0"/>
              </a:rPr>
              <a:t> </a:t>
            </a:r>
            <a:r>
              <a:rPr lang="en-US" altLang="en-US" sz="3200" cap="none" dirty="0" smtClean="0">
                <a:solidFill>
                  <a:srgbClr val="724C26"/>
                </a:solidFill>
                <a:cs typeface="Arial" panose="020B0604020202020204" pitchFamily="34" charset="0"/>
              </a:rPr>
              <a:t> </a:t>
            </a:r>
            <a:r>
              <a:rPr lang="en-US" altLang="en-US" sz="3200" cap="none" dirty="0" err="1" smtClean="0">
                <a:solidFill>
                  <a:srgbClr val="724C26"/>
                </a:solidFill>
                <a:cs typeface="Arial" panose="020B0604020202020204" pitchFamily="34" charset="0"/>
              </a:rPr>
              <a:t>carbohydates</a:t>
            </a:r>
            <a:r>
              <a:rPr lang="en-US" altLang="en-US" sz="3200" cap="none" dirty="0" smtClean="0">
                <a:solidFill>
                  <a:srgbClr val="724C26"/>
                </a:solidFill>
                <a:cs typeface="Arial" panose="020B0604020202020204" pitchFamily="34" charset="0"/>
              </a:rPr>
              <a:t>.</a:t>
            </a:r>
          </a:p>
          <a:p>
            <a:r>
              <a:rPr lang="en-US" altLang="en-US" sz="3200" cap="none" dirty="0" smtClean="0">
                <a:solidFill>
                  <a:srgbClr val="724C26"/>
                </a:solidFill>
                <a:cs typeface="Arial" panose="020B0604020202020204" pitchFamily="34" charset="0"/>
              </a:rPr>
              <a:t> helps </a:t>
            </a:r>
            <a:r>
              <a:rPr lang="en-US" altLang="en-US" sz="3200" cap="none" dirty="0">
                <a:solidFill>
                  <a:srgbClr val="724C26"/>
                </a:solidFill>
                <a:cs typeface="Arial" panose="020B0604020202020204" pitchFamily="34" charset="0"/>
              </a:rPr>
              <a:t>to insulate the body, and </a:t>
            </a:r>
            <a:r>
              <a:rPr lang="en-US" altLang="en-US" sz="3200" cap="none" dirty="0" smtClean="0">
                <a:solidFill>
                  <a:srgbClr val="724C26"/>
                </a:solidFill>
                <a:cs typeface="Arial" panose="020B0604020202020204" pitchFamily="34" charset="0"/>
              </a:rPr>
              <a:t>                                  cushion </a:t>
            </a:r>
            <a:r>
              <a:rPr lang="en-US" altLang="en-US" sz="3200" cap="none" dirty="0">
                <a:solidFill>
                  <a:srgbClr val="724C26"/>
                </a:solidFill>
                <a:cs typeface="Arial" panose="020B0604020202020204" pitchFamily="34" charset="0"/>
              </a:rPr>
              <a:t>and protect organs</a:t>
            </a:r>
          </a:p>
          <a:p>
            <a:pPr marL="0" indent="0" eaLnBrk="1" hangingPunct="1">
              <a:buNone/>
            </a:pPr>
            <a:r>
              <a:rPr lang="en-US" altLang="en-US" sz="3200" cap="none" dirty="0" smtClean="0">
                <a:solidFill>
                  <a:srgbClr val="724C26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/>
            <a:endParaRPr lang="en-US" altLang="en-US" sz="3200" dirty="0">
              <a:solidFill>
                <a:srgbClr val="724C26"/>
              </a:solidFill>
            </a:endParaRPr>
          </a:p>
        </p:txBody>
      </p:sp>
      <p:pic>
        <p:nvPicPr>
          <p:cNvPr id="45060" name="Picture 4" descr="polar_bear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714" y="2454769"/>
            <a:ext cx="48006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60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063396"/>
            <a:ext cx="6038850" cy="3311189"/>
          </a:xfrm>
        </p:spPr>
        <p:txBody>
          <a:bodyPr>
            <a:normAutofit/>
          </a:bodyPr>
          <a:lstStyle/>
          <a:p>
            <a:r>
              <a:rPr lang="en-US" sz="2800" cap="none" dirty="0" smtClean="0"/>
              <a:t>A component of the cell membrane – phospholipids</a:t>
            </a:r>
          </a:p>
          <a:p>
            <a:r>
              <a:rPr lang="en-US" sz="2800" cap="none" dirty="0" smtClean="0"/>
              <a:t>Provides cushion, insulation and waterproofing (wax)</a:t>
            </a:r>
            <a:endParaRPr lang="en-US" sz="2800" cap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5" y="2190750"/>
            <a:ext cx="52578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88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F876512D-C65D-4005-888B-D2568BCC25FA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36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1" y="219636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Types of Fatty Acids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23950" y="3695231"/>
            <a:ext cx="9620250" cy="1981200"/>
          </a:xfrm>
          <a:prstGeom prst="rect">
            <a:avLst/>
          </a:prstGeo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r>
              <a:rPr lang="en-US" altLang="en-US" sz="3200" b="1" cap="none" dirty="0" smtClean="0">
                <a:solidFill>
                  <a:srgbClr val="FF6600"/>
                </a:solidFill>
                <a:latin typeface="Comic Sans MS" panose="030F0702030302020204" pitchFamily="66" charset="0"/>
              </a:rPr>
              <a:t>Unsaturated fatty acids</a:t>
            </a:r>
            <a:r>
              <a:rPr lang="en-US" altLang="en-US" sz="3200" b="1" cap="none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 have less than the maximum number of hydrogens bonded to the carbons (a double bond between carbons) – liquids at room temperature.</a:t>
            </a:r>
            <a:endParaRPr lang="en-US" altLang="en-US" sz="3200" b="1" cap="none" dirty="0" smtClean="0">
              <a:latin typeface="Comic Sans MS" panose="030F0702030302020204" pitchFamily="66" charset="0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123949" y="1371601"/>
            <a:ext cx="970597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FF6600"/>
                </a:solidFill>
              </a:rPr>
              <a:t>Saturated fatty acids</a:t>
            </a:r>
            <a:r>
              <a:rPr lang="en-US" altLang="en-US" sz="3200" dirty="0">
                <a:solidFill>
                  <a:srgbClr val="006600"/>
                </a:solidFill>
              </a:rPr>
              <a:t> have the maximum number of hydrogens bonded to the carbons (all single bonds between </a:t>
            </a:r>
            <a:r>
              <a:rPr lang="en-US" altLang="en-US" sz="3200" dirty="0" smtClean="0">
                <a:solidFill>
                  <a:srgbClr val="006600"/>
                </a:solidFill>
              </a:rPr>
              <a:t>carbons) – solid at room temperature.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685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  <p:bldP spid="46085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5DDAE76F-0C24-4BA3-88EC-AB59EE5735C4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37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6" y="202174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Types of Fatty Acids</a:t>
            </a:r>
          </a:p>
        </p:txBody>
      </p:sp>
      <p:pic>
        <p:nvPicPr>
          <p:cNvPr id="47109" name="Picture 5" descr="fatty%20ac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1618716"/>
            <a:ext cx="7924800" cy="463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9925395" y="2000251"/>
            <a:ext cx="152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1800" dirty="0">
                <a:latin typeface="Arial" panose="020B0604020202020204" pitchFamily="34" charset="0"/>
              </a:rPr>
              <a:t>Single Bonds in Carbon chain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9925395" y="4095751"/>
            <a:ext cx="18383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1800" dirty="0">
                <a:latin typeface="Arial" panose="020B0604020202020204" pitchFamily="34" charset="0"/>
              </a:rPr>
              <a:t>Double bond in carbon chain</a:t>
            </a:r>
          </a:p>
        </p:txBody>
      </p:sp>
    </p:spTree>
    <p:extLst>
      <p:ext uri="{BB962C8B-B14F-4D97-AF65-F5344CB8AC3E}">
        <p14:creationId xmlns:p14="http://schemas.microsoft.com/office/powerpoint/2010/main" val="206464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 autoUpdateAnimBg="0"/>
      <p:bldP spid="47111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A fat is composed of two kinds of smaller molecules, glycerol and fatty acids (monomer).</a:t>
            </a:r>
            <a:endParaRPr lang="en-US" sz="3200" cap="none" dirty="0"/>
          </a:p>
        </p:txBody>
      </p:sp>
    </p:spTree>
    <p:extLst>
      <p:ext uri="{BB962C8B-B14F-4D97-AF65-F5344CB8AC3E}">
        <p14:creationId xmlns:p14="http://schemas.microsoft.com/office/powerpoint/2010/main" val="28005654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3F73819D-9390-4D55-A7E5-3D3A6CC3DEF8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39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438151" y="265295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Triglyceride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0550" y="1302804"/>
            <a:ext cx="9582150" cy="4953000"/>
          </a:xfrm>
          <a:prstGeom prst="rect">
            <a:avLst/>
          </a:prstGeom>
        </p:spPr>
        <p:txBody>
          <a:bodyPr/>
          <a:lstStyle/>
          <a:p>
            <a:r>
              <a:rPr lang="en-US" sz="3200" b="1" cap="none" dirty="0">
                <a:latin typeface="Comic Sans MS" panose="030F0702030302020204" pitchFamily="66" charset="0"/>
              </a:rPr>
              <a:t>A fat is composed of two kinds of smaller molecules, glycerol and fatty acids </a:t>
            </a:r>
            <a:r>
              <a:rPr lang="en-US" sz="3200" b="1" cap="none" dirty="0" smtClean="0">
                <a:latin typeface="Comic Sans MS" panose="030F0702030302020204" pitchFamily="66" charset="0"/>
              </a:rPr>
              <a:t>-</a:t>
            </a:r>
            <a:r>
              <a:rPr lang="en-US" altLang="en-US" sz="3200" b="1" dirty="0" smtClean="0">
                <a:solidFill>
                  <a:srgbClr val="FF6600"/>
                </a:solidFill>
                <a:latin typeface="Comic Sans MS" panose="030F0702030302020204" pitchFamily="66" charset="0"/>
              </a:rPr>
              <a:t>Monomer </a:t>
            </a:r>
            <a:r>
              <a:rPr lang="en-US" altLang="en-US" sz="3200" b="1" dirty="0">
                <a:solidFill>
                  <a:srgbClr val="FF6600"/>
                </a:solidFill>
                <a:latin typeface="Comic Sans MS" panose="030F0702030302020204" pitchFamily="66" charset="0"/>
              </a:rPr>
              <a:t>of lipids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902791" y="3156633"/>
            <a:ext cx="549813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>
                <a:solidFill>
                  <a:srgbClr val="006600"/>
                </a:solidFill>
              </a:rPr>
              <a:t>Composed of Glycerol &amp; </a:t>
            </a:r>
            <a:r>
              <a:rPr lang="en-US" altLang="en-US" sz="3200" dirty="0" smtClean="0">
                <a:solidFill>
                  <a:srgbClr val="006600"/>
                </a:solidFill>
              </a:rPr>
              <a:t> three fatty </a:t>
            </a:r>
            <a:r>
              <a:rPr lang="en-US" altLang="en-US" sz="3200" dirty="0">
                <a:solidFill>
                  <a:srgbClr val="006600"/>
                </a:solidFill>
              </a:rPr>
              <a:t>acid chains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1902791" y="4233851"/>
            <a:ext cx="500283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>
                <a:solidFill>
                  <a:srgbClr val="724C26"/>
                </a:solidFill>
              </a:rPr>
              <a:t>Glycerol forms the “backbone” of the fat</a:t>
            </a:r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>
            <a:off x="9305925" y="5303460"/>
            <a:ext cx="609600" cy="6096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endParaRPr lang="en-US" altLang="en-US" sz="1800" b="0">
              <a:latin typeface="Arial" panose="020B0604020202020204" pitchFamily="34" charset="0"/>
            </a:endParaRP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7191375" y="5913060"/>
            <a:ext cx="48387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Organic Alcohol (-OL ending)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521" y="2764891"/>
            <a:ext cx="4305067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9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  <p:bldP spid="48132" grpId="0" autoUpdateAnimBg="0"/>
      <p:bldP spid="48134" grpId="0" autoUpdateAnimBg="0"/>
      <p:bldP spid="48136" grpId="0" animBg="1"/>
      <p:bldP spid="48137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6" y="210110"/>
            <a:ext cx="10396882" cy="1151965"/>
          </a:xfrm>
        </p:spPr>
        <p:txBody>
          <a:bodyPr/>
          <a:lstStyle/>
          <a:p>
            <a:r>
              <a:rPr lang="en-US" dirty="0" smtClean="0"/>
              <a:t>Formation of triglyceride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6" y="1362075"/>
            <a:ext cx="80391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663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71D64DE6-1B32-451B-89A7-9B89CD950D55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41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Triglyceride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45506" r="1694" b="4131"/>
          <a:stretch>
            <a:fillRect/>
          </a:stretch>
        </p:blipFill>
        <p:spPr bwMode="auto">
          <a:xfrm>
            <a:off x="1828800" y="1981200"/>
            <a:ext cx="8458200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828800" y="5257801"/>
            <a:ext cx="152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>
                <a:latin typeface="Arial" panose="020B0604020202020204" pitchFamily="34" charset="0"/>
              </a:rPr>
              <a:t>Glycerol</a:t>
            </a:r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 flipV="1">
            <a:off x="2362200" y="47244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4343400" y="5181601"/>
            <a:ext cx="358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>
                <a:latin typeface="Arial" panose="020B0604020202020204" pitchFamily="34" charset="0"/>
              </a:rPr>
              <a:t>Fatty Acid Chains</a:t>
            </a:r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 flipV="1">
            <a:off x="5486400" y="43434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 flipV="1">
            <a:off x="5486400" y="3581400"/>
            <a:ext cx="9144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 flipH="1" flipV="1">
            <a:off x="4114800" y="2819400"/>
            <a:ext cx="137160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 autoUpdateAnimBg="0"/>
      <p:bldP spid="49158" grpId="0" animBg="1"/>
      <p:bldP spid="49159" grpId="0" autoUpdateAnimBg="0"/>
      <p:bldP spid="49160" grpId="0" animBg="1"/>
      <p:bldP spid="49161" grpId="0" animBg="1"/>
      <p:bldP spid="4916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552D466A-8B9A-4B9C-9AE0-F5719D3EFF02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42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6" y="238125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Fats in Organisms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0574" y="1287428"/>
            <a:ext cx="9248775" cy="495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en-US" sz="3200" cap="none" dirty="0" smtClean="0">
                <a:solidFill>
                  <a:srgbClr val="724C26"/>
                </a:solidFill>
              </a:rPr>
              <a:t>Most animal fats have a high proportion of saturated fatty acids &amp; exist as solids at room temperature (butter, margarine, shortening).</a:t>
            </a:r>
            <a:endParaRPr lang="en-US" altLang="en-US" sz="3200" cap="none" dirty="0">
              <a:solidFill>
                <a:srgbClr val="724C26"/>
              </a:solidFill>
            </a:endParaRPr>
          </a:p>
        </p:txBody>
      </p:sp>
      <p:pic>
        <p:nvPicPr>
          <p:cNvPr id="50180" name="Picture 4" descr="th-butter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429001"/>
            <a:ext cx="3048000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 descr="shortening-all_vegetable-453-ss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429000"/>
            <a:ext cx="35814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05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90C5AECC-64E0-400C-9C22-039A02F83FA0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43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1" y="312769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Fats in Organisms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8651" y="1295400"/>
            <a:ext cx="9658349" cy="495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en-US" sz="3200" cap="none" dirty="0" smtClean="0">
                <a:solidFill>
                  <a:srgbClr val="006600"/>
                </a:solidFill>
              </a:rPr>
              <a:t>Most plant oils tend to be low in saturated fatty acids &amp; exist as liquids at room temperature (oils).</a:t>
            </a:r>
            <a:endParaRPr lang="en-US" altLang="en-US" cap="none" dirty="0" smtClean="0"/>
          </a:p>
        </p:txBody>
      </p:sp>
      <p:pic>
        <p:nvPicPr>
          <p:cNvPr id="51204" name="Picture 4" descr="olio_d'italia_combi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95601"/>
            <a:ext cx="6477000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17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5B68B08-A098-4DE4-9F53-8A692B246A0B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1" y="329453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Fats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6751" y="1295400"/>
            <a:ext cx="10306049" cy="495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en-US" sz="3200" cap="none" dirty="0" smtClean="0">
                <a:solidFill>
                  <a:srgbClr val="006600"/>
                </a:solidFill>
              </a:rPr>
              <a:t>Dietary fat consists largely of the molecule triglyceride composed of glycerol and three fatty acid chains</a:t>
            </a:r>
            <a:endParaRPr lang="en-US" altLang="en-US" sz="3200" cap="none" dirty="0">
              <a:solidFill>
                <a:srgbClr val="006600"/>
              </a:solidFill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861" r="1694" b="56253"/>
          <a:stretch>
            <a:fillRect/>
          </a:stretch>
        </p:blipFill>
        <p:spPr bwMode="auto">
          <a:xfrm>
            <a:off x="2057401" y="2819400"/>
            <a:ext cx="8088313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1981200" y="52578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/>
              <a:t>Glycerol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5410200" y="3733800"/>
            <a:ext cx="342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/>
              <a:t>Fatty Acid Chain</a:t>
            </a: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2514600" y="58674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>
                <a:solidFill>
                  <a:srgbClr val="FF6600"/>
                </a:solidFill>
              </a:rPr>
              <a:t>Dehydration links the fatty acids to Glycerol</a:t>
            </a:r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 flipH="1" flipV="1">
            <a:off x="3657600" y="4495800"/>
            <a:ext cx="53340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7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autoUpdateAnimBg="0"/>
      <p:bldP spid="44038" grpId="0" autoUpdateAnimBg="0"/>
      <p:bldP spid="44039" grpId="0" autoUpdateAnimBg="0"/>
      <p:bldP spid="4404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4C894ECA-13D1-4C65-B29C-343128D92BA1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45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6" y="371475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Lipids &amp; Cell Membranes</a:t>
            </a:r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407" y="1523440"/>
            <a:ext cx="6438900" cy="4953000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800" cap="none" dirty="0" smtClean="0"/>
              <a:t>Cell membranes are made of lipids called </a:t>
            </a:r>
            <a:r>
              <a:rPr lang="en-US" altLang="en-US" sz="2800" cap="none" dirty="0" smtClean="0">
                <a:solidFill>
                  <a:srgbClr val="008000"/>
                </a:solidFill>
              </a:rPr>
              <a:t>phospholipids.</a:t>
            </a:r>
          </a:p>
          <a:p>
            <a:pPr eaLnBrk="1" hangingPunct="1">
              <a:buFontTx/>
              <a:buChar char="•"/>
            </a:pPr>
            <a:r>
              <a:rPr lang="en-US" altLang="en-US" sz="2800" cap="none" dirty="0" smtClean="0"/>
              <a:t>Phospholipids have a </a:t>
            </a:r>
            <a:r>
              <a:rPr lang="en-US" altLang="en-US" sz="2800" cap="none" dirty="0" smtClean="0">
                <a:solidFill>
                  <a:srgbClr val="008000"/>
                </a:solidFill>
              </a:rPr>
              <a:t>head</a:t>
            </a:r>
            <a:r>
              <a:rPr lang="en-US" altLang="en-US" sz="2800" cap="none" dirty="0" smtClean="0"/>
              <a:t> that is polar &amp; attract water </a:t>
            </a:r>
            <a:r>
              <a:rPr lang="en-US" altLang="en-US" sz="2800" cap="none" dirty="0" smtClean="0">
                <a:solidFill>
                  <a:srgbClr val="FF3300"/>
                </a:solidFill>
              </a:rPr>
              <a:t>(hydrophilic).</a:t>
            </a:r>
          </a:p>
          <a:p>
            <a:pPr eaLnBrk="1" hangingPunct="1">
              <a:buFontTx/>
              <a:buChar char="•"/>
            </a:pPr>
            <a:r>
              <a:rPr lang="en-US" altLang="en-US" sz="2800" cap="none" dirty="0" smtClean="0"/>
              <a:t>Phospholipids also have </a:t>
            </a:r>
            <a:r>
              <a:rPr lang="en-US" altLang="en-US" sz="2800" cap="none" dirty="0" smtClean="0">
                <a:solidFill>
                  <a:srgbClr val="008000"/>
                </a:solidFill>
              </a:rPr>
              <a:t>two</a:t>
            </a:r>
            <a:r>
              <a:rPr lang="en-US" altLang="en-US" sz="2800" cap="none" dirty="0" smtClean="0"/>
              <a:t> </a:t>
            </a:r>
            <a:r>
              <a:rPr lang="en-US" altLang="en-US" sz="2800" cap="none" dirty="0" smtClean="0">
                <a:solidFill>
                  <a:srgbClr val="008000"/>
                </a:solidFill>
              </a:rPr>
              <a:t>tails</a:t>
            </a:r>
            <a:r>
              <a:rPr lang="en-US" altLang="en-US" sz="2800" cap="none" dirty="0" smtClean="0"/>
              <a:t> that are nonpolar and do not attract water </a:t>
            </a:r>
            <a:r>
              <a:rPr lang="en-US" altLang="en-US" sz="2800" cap="none" dirty="0" smtClean="0">
                <a:solidFill>
                  <a:srgbClr val="FF3300"/>
                </a:solidFill>
              </a:rPr>
              <a:t>(hydrophobic).</a:t>
            </a:r>
            <a:endParaRPr lang="en-US" altLang="en-US" sz="2800" cap="none" dirty="0">
              <a:solidFill>
                <a:srgbClr val="FF3300"/>
              </a:solidFill>
            </a:endParaRPr>
          </a:p>
        </p:txBody>
      </p:sp>
      <p:pic>
        <p:nvPicPr>
          <p:cNvPr id="97285" name="Picture 4" descr="phospholip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0" y="1523440"/>
            <a:ext cx="304958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91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66E52132-75E6-4CD7-BC6C-D52D3D3ADA0A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46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561975" y="449262"/>
            <a:ext cx="103632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dirty="0"/>
              <a:t>Steroids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9126" y="2757420"/>
            <a:ext cx="4862512" cy="3095762"/>
          </a:xfrm>
        </p:spPr>
        <p:txBody>
          <a:bodyPr/>
          <a:lstStyle/>
          <a:p>
            <a:pPr marL="457200" indent="-457200"/>
            <a:r>
              <a:rPr lang="en-US" altLang="en-US" sz="2800" dirty="0">
                <a:solidFill>
                  <a:srgbClr val="006600"/>
                </a:solidFill>
              </a:rPr>
              <a:t>The carbon skeleton of steroids is bent to form </a:t>
            </a:r>
            <a:r>
              <a:rPr lang="en-US" altLang="en-US" sz="2800" dirty="0" smtClean="0">
                <a:solidFill>
                  <a:srgbClr val="006600"/>
                </a:solidFill>
              </a:rPr>
              <a:t>four </a:t>
            </a:r>
            <a:r>
              <a:rPr lang="en-US" altLang="en-US" sz="2800" dirty="0">
                <a:solidFill>
                  <a:srgbClr val="006600"/>
                </a:solidFill>
              </a:rPr>
              <a:t>fused </a:t>
            </a:r>
            <a:r>
              <a:rPr lang="en-US" altLang="en-US" sz="2800" dirty="0" smtClean="0">
                <a:solidFill>
                  <a:srgbClr val="006600"/>
                </a:solidFill>
              </a:rPr>
              <a:t>rings.</a:t>
            </a:r>
            <a:endParaRPr lang="en-US" altLang="en-US" sz="2800" dirty="0">
              <a:solidFill>
                <a:srgbClr val="006600"/>
              </a:solidFill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47700" y="1096963"/>
            <a:ext cx="46863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000" dirty="0">
                <a:solidFill>
                  <a:srgbClr val="FF6600"/>
                </a:solidFill>
              </a:rPr>
              <a:t>Cholesterol is the “base steroid” from which your body produces other </a:t>
            </a:r>
            <a:r>
              <a:rPr lang="en-US" altLang="en-US" sz="3000" dirty="0" smtClean="0">
                <a:solidFill>
                  <a:srgbClr val="FF6600"/>
                </a:solidFill>
              </a:rPr>
              <a:t>steroids.</a:t>
            </a:r>
            <a:endParaRPr lang="en-US" altLang="en-US" sz="3000" dirty="0">
              <a:solidFill>
                <a:srgbClr val="FF6600"/>
              </a:solidFill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1752600" y="5715001"/>
            <a:ext cx="784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800">
                <a:solidFill>
                  <a:srgbClr val="724C26"/>
                </a:solidFill>
              </a:rPr>
              <a:t>Estrogen &amp; testosterone are also steroids</a:t>
            </a:r>
          </a:p>
        </p:txBody>
      </p:sp>
      <p:pic>
        <p:nvPicPr>
          <p:cNvPr id="9933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" t="836" r="1628" b="10869"/>
          <a:stretch>
            <a:fillRect/>
          </a:stretch>
        </p:blipFill>
        <p:spPr bwMode="auto">
          <a:xfrm>
            <a:off x="6638925" y="1119187"/>
            <a:ext cx="4800600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9448800" y="2300288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 dirty="0">
                <a:latin typeface="Arial" panose="020B0604020202020204" pitchFamily="34" charset="0"/>
              </a:rPr>
              <a:t>Cholesterol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5948363" y="3260725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 dirty="0">
                <a:latin typeface="Arial" panose="020B0604020202020204" pitchFamily="34" charset="0"/>
              </a:rPr>
              <a:t>Testosterone</a:t>
            </a:r>
          </a:p>
        </p:txBody>
      </p:sp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9448800" y="2976097"/>
            <a:ext cx="152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 dirty="0">
                <a:latin typeface="Arial" panose="020B0604020202020204" pitchFamily="34" charset="0"/>
              </a:rPr>
              <a:t>Estrogen</a:t>
            </a:r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>
            <a:off x="6740714" y="3771901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H="1" flipV="1">
            <a:off x="9334500" y="1871991"/>
            <a:ext cx="914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>
            <a:off x="10067925" y="3429001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9198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/>
      <p:bldP spid="52229" grpId="0" autoUpdateAnimBg="0"/>
      <p:bldP spid="52230" grpId="0" autoUpdateAnimBg="0"/>
      <p:bldP spid="52232" grpId="0" autoUpdateAnimBg="0"/>
      <p:bldP spid="52234" grpId="0" autoUpdateAnimBg="0"/>
      <p:bldP spid="52235" grpId="0" autoUpdateAnimBg="0"/>
      <p:bldP spid="52236" grpId="0" animBg="1"/>
      <p:bldP spid="52238" grpId="0" animBg="1"/>
      <p:bldP spid="5223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BF8BAF4D-96FC-4FCB-8289-F7321AB4E2FC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400"/>
              <a:t>Synthetic Anabolic Steroids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/>
            <a:r>
              <a:rPr lang="en-US" altLang="en-US" sz="3200" cap="none" dirty="0" smtClean="0">
                <a:solidFill>
                  <a:srgbClr val="724C26"/>
                </a:solidFill>
              </a:rPr>
              <a:t>They are variants of testosterone.</a:t>
            </a:r>
            <a:endParaRPr lang="en-US" altLang="en-US" sz="3200" cap="none" dirty="0">
              <a:solidFill>
                <a:srgbClr val="724C26"/>
              </a:solidFill>
            </a:endParaRP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536257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6600"/>
                </a:solidFill>
              </a:rPr>
              <a:t>Some athletes use them to build up their muscles </a:t>
            </a:r>
            <a:r>
              <a:rPr lang="en-US" altLang="en-US" sz="3200" dirty="0" smtClean="0">
                <a:solidFill>
                  <a:srgbClr val="006600"/>
                </a:solidFill>
              </a:rPr>
              <a:t>quickly.</a:t>
            </a:r>
            <a:endParaRPr lang="en-US" altLang="en-US" sz="3200" dirty="0">
              <a:solidFill>
                <a:srgbClr val="006600"/>
              </a:solidFill>
            </a:endParaRP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609600" y="4572000"/>
            <a:ext cx="52768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FF6600"/>
                </a:solidFill>
              </a:rPr>
              <a:t>They can pose serious health </a:t>
            </a:r>
            <a:r>
              <a:rPr lang="en-US" altLang="en-US" sz="3200" dirty="0" smtClean="0">
                <a:solidFill>
                  <a:srgbClr val="FF6600"/>
                </a:solidFill>
              </a:rPr>
              <a:t>risks.</a:t>
            </a:r>
            <a:endParaRPr lang="en-US" altLang="en-US" sz="3200" dirty="0">
              <a:solidFill>
                <a:srgbClr val="FF6600"/>
              </a:solidFill>
            </a:endParaRPr>
          </a:p>
        </p:txBody>
      </p:sp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" b="3078"/>
          <a:stretch>
            <a:fillRect/>
          </a:stretch>
        </p:blipFill>
        <p:spPr bwMode="auto">
          <a:xfrm>
            <a:off x="6553200" y="1219201"/>
            <a:ext cx="37211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9608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  <p:bldP spid="53253" grpId="0" autoUpdateAnimBg="0"/>
      <p:bldP spid="53254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hlinkClick r:id="rId2"/>
              </a:rPr>
              <a:t>Fuel Endurance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71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66" y="2192228"/>
            <a:ext cx="11274352" cy="301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519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F096DA5A-DEE9-4F0F-8972-1209FEF96EA9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50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400" b="1"/>
              <a:t>Nucleic Acids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2998" y="1286998"/>
            <a:ext cx="8991601" cy="1913402"/>
          </a:xfrm>
        </p:spPr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</a:pPr>
            <a:r>
              <a:rPr lang="en-US" altLang="en-US" sz="3600" cap="none" dirty="0" smtClean="0">
                <a:solidFill>
                  <a:srgbClr val="FF6600"/>
                </a:solidFill>
              </a:rPr>
              <a:t>Consist of C, H, O, N, P</a:t>
            </a:r>
          </a:p>
          <a:p>
            <a:pPr marL="457200" indent="-457200">
              <a:lnSpc>
                <a:spcPct val="90000"/>
              </a:lnSpc>
            </a:pPr>
            <a:r>
              <a:rPr lang="en-US" altLang="en-US" sz="3600" cap="none" dirty="0" smtClean="0">
                <a:solidFill>
                  <a:srgbClr val="FF6600"/>
                </a:solidFill>
              </a:rPr>
              <a:t>Polymers of nucleotides – monomer.</a:t>
            </a:r>
          </a:p>
          <a:p>
            <a:pPr marL="457200" indent="-457200">
              <a:lnSpc>
                <a:spcPct val="90000"/>
              </a:lnSpc>
            </a:pPr>
            <a:r>
              <a:rPr lang="en-US" altLang="en-US" sz="3600" cap="none" dirty="0" smtClean="0">
                <a:solidFill>
                  <a:srgbClr val="FF6600"/>
                </a:solidFill>
              </a:rPr>
              <a:t>FUNCTION: Store and transmits genetic information</a:t>
            </a:r>
            <a:endParaRPr lang="en-US" altLang="en-US" sz="3600" cap="none" dirty="0">
              <a:solidFill>
                <a:srgbClr val="FF6600"/>
              </a:solidFill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1142998" y="3513886"/>
            <a:ext cx="94392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600" dirty="0">
                <a:solidFill>
                  <a:srgbClr val="660066"/>
                </a:solidFill>
              </a:rPr>
              <a:t>Contain information for making all the body’s proteins</a:t>
            </a:r>
          </a:p>
        </p:txBody>
      </p:sp>
    </p:spTree>
    <p:extLst>
      <p:ext uri="{BB962C8B-B14F-4D97-AF65-F5344CB8AC3E}">
        <p14:creationId xmlns:p14="http://schemas.microsoft.com/office/powerpoint/2010/main" val="30169817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  <p:bldP spid="70661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B95B303-D6DC-4D03-91FF-69F75B66D3F7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51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42339" name="Rectangle 5"/>
          <p:cNvSpPr>
            <a:spLocks noGrp="1" noChangeArrowheads="1"/>
          </p:cNvSpPr>
          <p:nvPr>
            <p:ph type="title"/>
          </p:nvPr>
        </p:nvSpPr>
        <p:spPr>
          <a:xfrm>
            <a:off x="676276" y="247650"/>
            <a:ext cx="10396882" cy="115196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Nucleotide – Nucleic acid monomer</a:t>
            </a:r>
          </a:p>
        </p:txBody>
      </p:sp>
      <p:pic>
        <p:nvPicPr>
          <p:cNvPr id="142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121" y="1790166"/>
            <a:ext cx="6858000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94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79F730B-2E08-41A5-B136-44C5075C66F3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52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40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/>
              <a:t>Nucleic Acids</a:t>
            </a:r>
          </a:p>
        </p:txBody>
      </p:sp>
      <p:pic>
        <p:nvPicPr>
          <p:cNvPr id="140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" t="8209" r="12149" b="12189"/>
          <a:stretch>
            <a:fillRect/>
          </a:stretch>
        </p:blipFill>
        <p:spPr bwMode="auto">
          <a:xfrm>
            <a:off x="5791200" y="1524000"/>
            <a:ext cx="354488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7543800" y="1066800"/>
            <a:ext cx="18986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Nitrogenous base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(A,G,C, or T)</a:t>
            </a:r>
            <a:endParaRPr lang="en-US" altLang="en-US" sz="1600" i="1">
              <a:latin typeface="Arial" panose="020B0604020202020204" pitchFamily="34" charset="0"/>
            </a:endParaRP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5562600" y="3124200"/>
            <a:ext cx="122078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Phosphate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group</a:t>
            </a: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8229601" y="3124200"/>
            <a:ext cx="1336675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Thymine (T)</a:t>
            </a:r>
            <a:endParaRPr lang="en-US" altLang="en-US" sz="1600" i="1">
              <a:latin typeface="Arial" panose="020B0604020202020204" pitchFamily="34" charset="0"/>
            </a:endParaRPr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7315201" y="4419600"/>
            <a:ext cx="151606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Sugar</a:t>
            </a:r>
          </a:p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(deoxyribose)</a:t>
            </a:r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 flipH="1" flipV="1">
            <a:off x="5867400" y="5105400"/>
            <a:ext cx="1524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5029200" y="4876800"/>
            <a:ext cx="1220788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Phosphate</a:t>
            </a:r>
          </a:p>
        </p:txBody>
      </p:sp>
      <p:sp>
        <p:nvSpPr>
          <p:cNvPr id="73738" name="Rectangle 10"/>
          <p:cNvSpPr>
            <a:spLocks noChangeArrowheads="1"/>
          </p:cNvSpPr>
          <p:nvPr/>
        </p:nvSpPr>
        <p:spPr bwMode="auto">
          <a:xfrm>
            <a:off x="7162800" y="5562600"/>
            <a:ext cx="668338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Base</a:t>
            </a:r>
          </a:p>
        </p:txBody>
      </p:sp>
      <p:sp>
        <p:nvSpPr>
          <p:cNvPr id="73739" name="Rectangle 11"/>
          <p:cNvSpPr>
            <a:spLocks noChangeArrowheads="1"/>
          </p:cNvSpPr>
          <p:nvPr/>
        </p:nvSpPr>
        <p:spPr bwMode="auto">
          <a:xfrm>
            <a:off x="4724400" y="5791200"/>
            <a:ext cx="7493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Suga</a:t>
            </a:r>
            <a:r>
              <a:rPr lang="en-US" altLang="en-US" sz="1400">
                <a:latin typeface="Arial" panose="020B0604020202020204" pitchFamily="34" charset="0"/>
              </a:rPr>
              <a:t>r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 flipV="1">
            <a:off x="5473700" y="5816600"/>
            <a:ext cx="533400" cy="152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1" name="Line 13"/>
          <p:cNvSpPr>
            <a:spLocks noChangeShapeType="1"/>
          </p:cNvSpPr>
          <p:nvPr/>
        </p:nvSpPr>
        <p:spPr bwMode="auto">
          <a:xfrm flipV="1">
            <a:off x="6553200" y="5791200"/>
            <a:ext cx="5334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2" name="Text Box 14"/>
          <p:cNvSpPr txBox="1">
            <a:spLocks noChangeArrowheads="1"/>
          </p:cNvSpPr>
          <p:nvPr/>
        </p:nvSpPr>
        <p:spPr bwMode="auto">
          <a:xfrm>
            <a:off x="685801" y="1981201"/>
            <a:ext cx="396239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600" dirty="0">
                <a:solidFill>
                  <a:srgbClr val="724C26"/>
                </a:solidFill>
              </a:rPr>
              <a:t>Nucleic acids are polymers of nucleotides</a:t>
            </a:r>
          </a:p>
        </p:txBody>
      </p:sp>
      <p:sp>
        <p:nvSpPr>
          <p:cNvPr id="73743" name="Text Box 15"/>
          <p:cNvSpPr txBox="1">
            <a:spLocks noChangeArrowheads="1"/>
          </p:cNvSpPr>
          <p:nvPr/>
        </p:nvSpPr>
        <p:spPr bwMode="auto">
          <a:xfrm>
            <a:off x="6572251" y="304800"/>
            <a:ext cx="20574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1800" b="0">
                <a:latin typeface="Arial Black" panose="020B0A04020102020204" pitchFamily="34" charset="0"/>
              </a:rPr>
              <a:t>Nucleotide</a:t>
            </a:r>
          </a:p>
        </p:txBody>
      </p:sp>
    </p:spTree>
    <p:extLst>
      <p:ext uri="{BB962C8B-B14F-4D97-AF65-F5344CB8AC3E}">
        <p14:creationId xmlns:p14="http://schemas.microsoft.com/office/powerpoint/2010/main" val="31559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3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73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73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autoUpdateAnimBg="0"/>
      <p:bldP spid="73733" grpId="0" autoUpdateAnimBg="0"/>
      <p:bldP spid="73734" grpId="0" autoUpdateAnimBg="0"/>
      <p:bldP spid="73735" grpId="0" autoUpdateAnimBg="0"/>
      <p:bldP spid="73736" grpId="0" animBg="1"/>
      <p:bldP spid="73737" grpId="0" autoUpdateAnimBg="0"/>
      <p:bldP spid="73738" grpId="0" autoUpdateAnimBg="0"/>
      <p:bldP spid="73739" grpId="0" autoUpdateAnimBg="0"/>
      <p:bldP spid="73740" grpId="0" animBg="1"/>
      <p:bldP spid="73741" grpId="0" animBg="1"/>
      <p:bldP spid="73742" grpId="0" autoUpdateAnimBg="0"/>
      <p:bldP spid="73743" grpId="0" animBg="1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690EAFF-23F6-4364-8EE2-FA16BFB6B0A5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53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pic>
        <p:nvPicPr>
          <p:cNvPr id="138243" name="Picture 2" descr="clip03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77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018A69E6-CE41-482B-9D71-59E5FADD96AE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44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400" b="1"/>
              <a:t>Bases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50939"/>
            <a:ext cx="4419600" cy="1905000"/>
          </a:xfrm>
        </p:spPr>
        <p:txBody>
          <a:bodyPr/>
          <a:lstStyle/>
          <a:p>
            <a:pPr marL="457200" indent="-457200"/>
            <a:r>
              <a:rPr lang="en-US" altLang="en-US" sz="2800" dirty="0">
                <a:solidFill>
                  <a:srgbClr val="FF6600"/>
                </a:solidFill>
              </a:rPr>
              <a:t>Each DNA nucleotide has one of the following bases:</a:t>
            </a:r>
          </a:p>
        </p:txBody>
      </p:sp>
      <p:sp>
        <p:nvSpPr>
          <p:cNvPr id="144389" name="Rectangle 4"/>
          <p:cNvSpPr>
            <a:spLocks noGrp="1" noChangeArrowheads="1" noTextEdit="1"/>
          </p:cNvSpPr>
          <p:nvPr>
            <p:ph type="clipArt" sz="half" idx="2"/>
          </p:nvPr>
        </p:nvSpPr>
        <p:spPr/>
      </p:sp>
      <p:pic>
        <p:nvPicPr>
          <p:cNvPr id="14439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" t="1244" r="589" b="11194"/>
          <a:stretch>
            <a:fillRect/>
          </a:stretch>
        </p:blipFill>
        <p:spPr bwMode="auto">
          <a:xfrm>
            <a:off x="5791200" y="495300"/>
            <a:ext cx="5029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6234733" y="222249"/>
            <a:ext cx="1336675" cy="31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Thymine (T)</a:t>
            </a:r>
            <a:endParaRPr lang="en-US" altLang="en-US" sz="1600" i="1" dirty="0">
              <a:latin typeface="Arial" panose="020B0604020202020204" pitchFamily="34" charset="0"/>
            </a:endParaRP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8594725" y="182563"/>
            <a:ext cx="1381125" cy="31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Cytosine (C)</a:t>
            </a:r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6248400" y="3055939"/>
            <a:ext cx="1323975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Adenine (A)</a:t>
            </a:r>
            <a:endParaRPr lang="en-US" altLang="en-US" sz="1600" i="1" dirty="0">
              <a:latin typeface="Arial" panose="020B0604020202020204" pitchFamily="34" charset="0"/>
            </a:endParaRPr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8872538" y="3055939"/>
            <a:ext cx="1349375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Guanine (G)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1181100" y="2955926"/>
            <a:ext cx="3124200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lvl="1" eaLnBrk="1" hangingPunct="1">
              <a:spcBef>
                <a:spcPct val="45000"/>
              </a:spcBef>
              <a:spcAft>
                <a:spcPct val="20000"/>
              </a:spcAft>
              <a:buClr>
                <a:srgbClr val="226E52"/>
              </a:buClr>
              <a:buSzTx/>
              <a:buFont typeface="Times New Roman" panose="02020603050405020304" pitchFamily="18" charset="0"/>
              <a:buChar char="–"/>
            </a:pPr>
            <a:r>
              <a:rPr lang="en-US" altLang="en-US" sz="2800" dirty="0">
                <a:solidFill>
                  <a:srgbClr val="006600"/>
                </a:solidFill>
              </a:rPr>
              <a:t>Adenine (A)</a:t>
            </a:r>
          </a:p>
          <a:p>
            <a:pPr lvl="1" eaLnBrk="1" hangingPunct="1">
              <a:spcBef>
                <a:spcPct val="45000"/>
              </a:spcBef>
              <a:spcAft>
                <a:spcPct val="20000"/>
              </a:spcAft>
              <a:buClr>
                <a:srgbClr val="226E52"/>
              </a:buClr>
              <a:buSzTx/>
              <a:buFont typeface="Times New Roman" panose="02020603050405020304" pitchFamily="18" charset="0"/>
              <a:buChar char="–"/>
            </a:pPr>
            <a:r>
              <a:rPr lang="en-US" altLang="en-US" sz="2800" dirty="0">
                <a:solidFill>
                  <a:srgbClr val="724C26"/>
                </a:solidFill>
              </a:rPr>
              <a:t>Guanine (G)</a:t>
            </a:r>
          </a:p>
          <a:p>
            <a:pPr lvl="1" eaLnBrk="1" hangingPunct="1">
              <a:spcBef>
                <a:spcPct val="45000"/>
              </a:spcBef>
              <a:spcAft>
                <a:spcPct val="20000"/>
              </a:spcAft>
              <a:buClr>
                <a:srgbClr val="226E52"/>
              </a:buClr>
              <a:buSzTx/>
              <a:buFont typeface="Times New Roman" panose="02020603050405020304" pitchFamily="18" charset="0"/>
              <a:buChar char="–"/>
            </a:pPr>
            <a:r>
              <a:rPr lang="en-US" altLang="en-US" sz="2800" dirty="0">
                <a:solidFill>
                  <a:srgbClr val="660066"/>
                </a:solidFill>
              </a:rPr>
              <a:t>Thymine (T)</a:t>
            </a:r>
          </a:p>
          <a:p>
            <a:pPr lvl="1" eaLnBrk="1" hangingPunct="1">
              <a:spcBef>
                <a:spcPct val="45000"/>
              </a:spcBef>
              <a:spcAft>
                <a:spcPct val="20000"/>
              </a:spcAft>
              <a:buClr>
                <a:srgbClr val="226E52"/>
              </a:buClr>
              <a:buSzTx/>
              <a:buFont typeface="Times New Roman" panose="02020603050405020304" pitchFamily="18" charset="0"/>
              <a:buChar char="–"/>
            </a:pPr>
            <a:r>
              <a:rPr lang="en-US" altLang="en-US" sz="2800" dirty="0">
                <a:solidFill>
                  <a:srgbClr val="FF3300"/>
                </a:solidFill>
              </a:rPr>
              <a:t>Cytosine (C)</a:t>
            </a:r>
          </a:p>
        </p:txBody>
      </p:sp>
    </p:spTree>
    <p:extLst>
      <p:ext uri="{BB962C8B-B14F-4D97-AF65-F5344CB8AC3E}">
        <p14:creationId xmlns:p14="http://schemas.microsoft.com/office/powerpoint/2010/main" val="310822373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  <p:bldP spid="74758" grpId="0" autoUpdateAnimBg="0"/>
      <p:bldP spid="74759" grpId="0" autoUpdateAnimBg="0"/>
      <p:bldP spid="74760" grpId="0" autoUpdateAnimBg="0"/>
      <p:bldP spid="74761" grpId="0" autoUpdateAnimBg="0"/>
      <p:bldP spid="74762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9AF314EF-40B2-4543-A8A8-EBB5E886E409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55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46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400"/>
              <a:t>Nucleotide  Monomers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/>
            <a:r>
              <a:rPr lang="en-US" altLang="en-US" sz="3200" cap="none" dirty="0" smtClean="0">
                <a:solidFill>
                  <a:srgbClr val="FF3300"/>
                </a:solidFill>
              </a:rPr>
              <a:t>Form long chains called DNA</a:t>
            </a:r>
            <a:endParaRPr lang="en-US" altLang="en-US" sz="3200" cap="none" dirty="0">
              <a:solidFill>
                <a:srgbClr val="FF3300"/>
              </a:solidFill>
            </a:endParaRPr>
          </a:p>
        </p:txBody>
      </p:sp>
      <p:sp>
        <p:nvSpPr>
          <p:cNvPr id="146437" name="Rectangle 4"/>
          <p:cNvSpPr>
            <a:spLocks noGrp="1" noChangeArrowheads="1" noTextEdit="1"/>
          </p:cNvSpPr>
          <p:nvPr>
            <p:ph type="clipArt" sz="half" idx="2"/>
          </p:nvPr>
        </p:nvSpPr>
        <p:spPr/>
      </p:sp>
      <p:pic>
        <p:nvPicPr>
          <p:cNvPr id="14643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" t="38422" r="54308" b="7761"/>
          <a:stretch>
            <a:fillRect/>
          </a:stretch>
        </p:blipFill>
        <p:spPr bwMode="auto">
          <a:xfrm>
            <a:off x="6629400" y="912814"/>
            <a:ext cx="3271838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7793039" y="1066800"/>
            <a:ext cx="1152525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Backbone</a:t>
            </a:r>
            <a:endParaRPr lang="en-US" altLang="en-US" sz="1600" i="1">
              <a:latin typeface="Arial" panose="020B0604020202020204" pitchFamily="34" charset="0"/>
            </a:endParaRPr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8372476" y="1643064"/>
            <a:ext cx="1222375" cy="31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Nucleotide</a:t>
            </a: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8794750" y="5006975"/>
            <a:ext cx="78105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Bases</a:t>
            </a:r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 flipV="1">
            <a:off x="7010400" y="1333500"/>
            <a:ext cx="954088" cy="6477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auto">
          <a:xfrm flipV="1">
            <a:off x="8153400" y="1752601"/>
            <a:ext cx="762000" cy="70326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7" name="Line 11"/>
          <p:cNvSpPr>
            <a:spLocks noChangeShapeType="1"/>
          </p:cNvSpPr>
          <p:nvPr/>
        </p:nvSpPr>
        <p:spPr bwMode="auto">
          <a:xfrm flipH="1" flipV="1">
            <a:off x="8305800" y="3276600"/>
            <a:ext cx="533400" cy="18288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8" name="Line 12"/>
          <p:cNvSpPr>
            <a:spLocks noChangeShapeType="1"/>
          </p:cNvSpPr>
          <p:nvPr/>
        </p:nvSpPr>
        <p:spPr bwMode="auto">
          <a:xfrm flipH="1">
            <a:off x="8077201" y="5029201"/>
            <a:ext cx="777875" cy="38576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9" name="Rectangle 13"/>
          <p:cNvSpPr>
            <a:spLocks noChangeArrowheads="1"/>
          </p:cNvSpPr>
          <p:nvPr/>
        </p:nvSpPr>
        <p:spPr bwMode="auto">
          <a:xfrm>
            <a:off x="6553201" y="6172200"/>
            <a:ext cx="183922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 </a:t>
            </a:r>
            <a:r>
              <a:rPr lang="en-US" altLang="en-US" sz="2000" b="0">
                <a:latin typeface="Arial Black" panose="020B0A04020102020204" pitchFamily="34" charset="0"/>
              </a:rPr>
              <a:t>DNA strand</a:t>
            </a:r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auto">
          <a:xfrm>
            <a:off x="669926" y="1073180"/>
            <a:ext cx="484187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724C26"/>
                </a:solidFill>
              </a:rPr>
              <a:t>Nucleotides are joined by sugars &amp; phosphates on the side</a:t>
            </a:r>
          </a:p>
        </p:txBody>
      </p:sp>
    </p:spTree>
    <p:extLst>
      <p:ext uri="{BB962C8B-B14F-4D97-AF65-F5344CB8AC3E}">
        <p14:creationId xmlns:p14="http://schemas.microsoft.com/office/powerpoint/2010/main" val="20750853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utoUpdateAnimBg="0"/>
      <p:bldP spid="75782" grpId="0" autoUpdateAnimBg="0"/>
      <p:bldP spid="75783" grpId="0" autoUpdateAnimBg="0"/>
      <p:bldP spid="75784" grpId="0" autoUpdateAnimBg="0"/>
      <p:bldP spid="75785" grpId="0" animBg="1"/>
      <p:bldP spid="75786" grpId="0" animBg="1"/>
      <p:bldP spid="75787" grpId="0" animBg="1"/>
      <p:bldP spid="75788" grpId="0" animBg="1"/>
      <p:bldP spid="75789" grpId="0" autoUpdateAnimBg="0"/>
      <p:bldP spid="75791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4A78553D-0C32-47FD-A692-5EE48F935D4D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56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541338"/>
            <a:ext cx="103632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dirty="0" smtClean="0"/>
              <a:t>DNA – deoxyribonucleic acid</a:t>
            </a:r>
            <a:endParaRPr lang="en-US" altLang="en-US" sz="4400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50913" y="1249364"/>
            <a:ext cx="6075362" cy="4953000"/>
          </a:xfrm>
        </p:spPr>
        <p:txBody>
          <a:bodyPr/>
          <a:lstStyle/>
          <a:p>
            <a:pPr marL="457200" indent="-457200"/>
            <a:r>
              <a:rPr lang="en-US" altLang="en-US" sz="3600" cap="none" dirty="0" smtClean="0">
                <a:solidFill>
                  <a:srgbClr val="008000"/>
                </a:solidFill>
              </a:rPr>
              <a:t>Two strands of DNA join together to form a double helix</a:t>
            </a:r>
          </a:p>
          <a:p>
            <a:pPr marL="0" indent="0"/>
            <a:endParaRPr lang="en-US" altLang="en-US" sz="3600" dirty="0">
              <a:solidFill>
                <a:srgbClr val="008000"/>
              </a:solidFill>
            </a:endParaRPr>
          </a:p>
        </p:txBody>
      </p:sp>
      <p:pic>
        <p:nvPicPr>
          <p:cNvPr id="14848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2" t="4880" r="2930" b="7761"/>
          <a:stretch>
            <a:fillRect/>
          </a:stretch>
        </p:blipFill>
        <p:spPr bwMode="auto">
          <a:xfrm>
            <a:off x="7940675" y="269875"/>
            <a:ext cx="2117725" cy="545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7296150" y="2650067"/>
            <a:ext cx="1162845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 smtClean="0">
                <a:latin typeface="Arial" panose="020B0604020202020204" pitchFamily="34" charset="0"/>
              </a:rPr>
              <a:t>Base pair</a:t>
            </a:r>
            <a:endParaRPr lang="en-US" altLang="en-US" sz="1600" i="1" dirty="0">
              <a:latin typeface="Arial" panose="020B0604020202020204" pitchFamily="34" charset="0"/>
            </a:endParaRPr>
          </a:p>
        </p:txBody>
      </p:sp>
      <p:sp>
        <p:nvSpPr>
          <p:cNvPr id="148488" name="Text Box 7"/>
          <p:cNvSpPr txBox="1">
            <a:spLocks noChangeArrowheads="1"/>
          </p:cNvSpPr>
          <p:nvPr/>
        </p:nvSpPr>
        <p:spPr bwMode="auto">
          <a:xfrm>
            <a:off x="8686800" y="5562601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endParaRPr lang="en-US" altLang="en-US" sz="1800" b="0">
              <a:latin typeface="Arial" panose="020B0604020202020204" pitchFamily="34" charset="0"/>
            </a:endParaRPr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10157618" y="2996406"/>
            <a:ext cx="1392238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Double helix</a:t>
            </a:r>
          </a:p>
        </p:txBody>
      </p:sp>
    </p:spTree>
    <p:extLst>
      <p:ext uri="{BB962C8B-B14F-4D97-AF65-F5344CB8AC3E}">
        <p14:creationId xmlns:p14="http://schemas.microsoft.com/office/powerpoint/2010/main" val="99194143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  <p:bldP spid="76806" grpId="0" autoUpdateAnimBg="0"/>
      <p:bldP spid="76808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72C31D47-D439-4ED3-A0BE-3E84072B207B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505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400"/>
              <a:t>RNA – Ribonucleic Acid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799" y="990600"/>
            <a:ext cx="3971925" cy="2352675"/>
          </a:xfrm>
        </p:spPr>
        <p:txBody>
          <a:bodyPr/>
          <a:lstStyle/>
          <a:p>
            <a:pPr marL="457200" indent="-457200"/>
            <a:r>
              <a:rPr lang="en-US" altLang="en-US" sz="3200" cap="none" dirty="0" smtClean="0">
                <a:solidFill>
                  <a:srgbClr val="660066"/>
                </a:solidFill>
              </a:rPr>
              <a:t>Ribose sugar has an extra –OH or hydroxyl group</a:t>
            </a:r>
            <a:endParaRPr lang="en-US" altLang="en-US" sz="3200" cap="none" dirty="0">
              <a:solidFill>
                <a:srgbClr val="660066"/>
              </a:solidFill>
            </a:endParaRP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1162049" y="3248026"/>
            <a:ext cx="391477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>
                <a:solidFill>
                  <a:srgbClr val="006600"/>
                </a:solidFill>
              </a:rPr>
              <a:t>It has the base uracil (U) instead of thymine (T)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8496300" y="381000"/>
            <a:ext cx="18986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Nitrogenous base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(A,G,C, or U)</a:t>
            </a:r>
            <a:endParaRPr lang="en-US" altLang="en-US" sz="1600" i="1" dirty="0">
              <a:latin typeface="Arial" panose="020B0604020202020204" pitchFamily="34" charset="0"/>
            </a:endParaRPr>
          </a:p>
        </p:txBody>
      </p:sp>
      <p:sp>
        <p:nvSpPr>
          <p:cNvPr id="77834" name="Rectangle 10"/>
          <p:cNvSpPr>
            <a:spLocks noChangeArrowheads="1"/>
          </p:cNvSpPr>
          <p:nvPr/>
        </p:nvSpPr>
        <p:spPr bwMode="auto">
          <a:xfrm>
            <a:off x="7410450" y="5235840"/>
            <a:ext cx="15621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Sugar (ribose)</a:t>
            </a:r>
          </a:p>
        </p:txBody>
      </p:sp>
      <p:pic>
        <p:nvPicPr>
          <p:cNvPr id="150536" name="Picture 1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" t="14178" r="11809" b="4228"/>
          <a:stretch>
            <a:fillRect/>
          </a:stretch>
        </p:blipFill>
        <p:spPr>
          <a:xfrm>
            <a:off x="6134100" y="948266"/>
            <a:ext cx="4419600" cy="4165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7837" name="Text Box 13"/>
          <p:cNvSpPr txBox="1">
            <a:spLocks noChangeArrowheads="1"/>
          </p:cNvSpPr>
          <p:nvPr/>
        </p:nvSpPr>
        <p:spPr bwMode="auto">
          <a:xfrm>
            <a:off x="5562600" y="3886200"/>
            <a:ext cx="152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Phosphate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group</a:t>
            </a:r>
          </a:p>
        </p:txBody>
      </p:sp>
      <p:sp>
        <p:nvSpPr>
          <p:cNvPr id="77838" name="Text Box 14"/>
          <p:cNvSpPr txBox="1">
            <a:spLocks noChangeArrowheads="1"/>
          </p:cNvSpPr>
          <p:nvPr/>
        </p:nvSpPr>
        <p:spPr bwMode="auto">
          <a:xfrm>
            <a:off x="9220200" y="3657601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1800">
                <a:latin typeface="Arial" panose="020B0604020202020204" pitchFamily="34" charset="0"/>
              </a:rPr>
              <a:t>Uracil</a:t>
            </a:r>
          </a:p>
        </p:txBody>
      </p:sp>
    </p:spTree>
    <p:extLst>
      <p:ext uri="{BB962C8B-B14F-4D97-AF65-F5344CB8AC3E}">
        <p14:creationId xmlns:p14="http://schemas.microsoft.com/office/powerpoint/2010/main" val="38753756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  <p:bldP spid="77829" grpId="0" autoUpdateAnimBg="0"/>
      <p:bldP spid="77831" grpId="0" autoUpdateAnimBg="0"/>
      <p:bldP spid="77834" grpId="0" autoUpdateAnimBg="0"/>
      <p:bldP spid="77837" grpId="0" autoUpdateAnimBg="0"/>
      <p:bldP spid="77838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5A0BA29-48E9-4419-8CD9-4D132E1D4D85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58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5257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481853"/>
            <a:ext cx="10396882" cy="115196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b="1" dirty="0"/>
              <a:t>ATP – Cellular </a:t>
            </a:r>
            <a:r>
              <a:rPr lang="en-US" altLang="en-US" sz="4400" b="1" dirty="0" smtClean="0"/>
              <a:t>Energy – nongenetic nucleotides</a:t>
            </a:r>
            <a:endParaRPr lang="en-US" altLang="en-US" sz="4400" b="1" dirty="0"/>
          </a:p>
        </p:txBody>
      </p:sp>
      <p:sp>
        <p:nvSpPr>
          <p:cNvPr id="152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1" y="1633818"/>
            <a:ext cx="8305800" cy="4953000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3600" cap="none" dirty="0" smtClean="0">
                <a:solidFill>
                  <a:srgbClr val="FF3300"/>
                </a:solidFill>
              </a:rPr>
              <a:t>ATP</a:t>
            </a:r>
            <a:r>
              <a:rPr lang="en-US" altLang="en-US" sz="3600" cap="none" dirty="0" smtClean="0"/>
              <a:t> is used by cells for </a:t>
            </a:r>
            <a:r>
              <a:rPr lang="en-US" altLang="en-US" sz="3600" cap="none" dirty="0" smtClean="0">
                <a:solidFill>
                  <a:srgbClr val="FF3300"/>
                </a:solidFill>
              </a:rPr>
              <a:t>energy</a:t>
            </a:r>
          </a:p>
          <a:p>
            <a:pPr eaLnBrk="1" hangingPunct="1">
              <a:buFontTx/>
              <a:buChar char="•"/>
            </a:pPr>
            <a:r>
              <a:rPr lang="en-US" altLang="en-US" sz="3600" cap="none" dirty="0" smtClean="0"/>
              <a:t>Adenosine triphosphate</a:t>
            </a:r>
          </a:p>
          <a:p>
            <a:pPr eaLnBrk="1" hangingPunct="1">
              <a:buFontTx/>
              <a:buChar char="•"/>
            </a:pPr>
            <a:r>
              <a:rPr lang="en-US" altLang="en-US" sz="3600" cap="none" dirty="0" smtClean="0"/>
              <a:t>Made of a </a:t>
            </a:r>
            <a:r>
              <a:rPr lang="en-US" altLang="en-US" sz="3600" cap="none" dirty="0" smtClean="0">
                <a:solidFill>
                  <a:srgbClr val="008000"/>
                </a:solidFill>
              </a:rPr>
              <a:t>nucleotide</a:t>
            </a:r>
            <a:r>
              <a:rPr lang="en-US" altLang="en-US" sz="3600" cap="none" dirty="0" smtClean="0"/>
              <a:t> with three phosphate groups</a:t>
            </a:r>
            <a:endParaRPr lang="en-US" altLang="en-US" sz="3600" cap="none" dirty="0"/>
          </a:p>
        </p:txBody>
      </p:sp>
      <p:pic>
        <p:nvPicPr>
          <p:cNvPr id="152581" name="Picture 4" descr="at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5" y="2568046"/>
            <a:ext cx="4286250" cy="318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3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Coenzymes – nongenetic nucleotide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915025" cy="3311189"/>
          </a:xfrm>
        </p:spPr>
        <p:txBody>
          <a:bodyPr>
            <a:noAutofit/>
          </a:bodyPr>
          <a:lstStyle/>
          <a:p>
            <a:r>
              <a:rPr lang="en-US" sz="3200" cap="none" dirty="0" smtClean="0"/>
              <a:t>Subunits of coenzymes – these are enzymes that transport hydrogen atoms plus electrons from one reaction site to another (examples NAD+, FAD)</a:t>
            </a:r>
            <a:endParaRPr lang="en-US" sz="32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0" y="1762124"/>
            <a:ext cx="2249311" cy="454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9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now– SECTION E - </a:t>
            </a:r>
            <a:r>
              <a:rPr lang="en-US" dirty="0" smtClean="0">
                <a:hlinkClick r:id="rId2"/>
              </a:rPr>
              <a:t>Lipids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49" y="2119312"/>
            <a:ext cx="9085431" cy="336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cap="none" dirty="0" smtClean="0">
                <a:hlinkClick r:id="rId2"/>
              </a:rPr>
              <a:t>Lipids</a:t>
            </a:r>
            <a:endParaRPr lang="en-US" sz="4000" cap="none" dirty="0"/>
          </a:p>
        </p:txBody>
      </p:sp>
    </p:spTree>
    <p:extLst>
      <p:ext uri="{BB962C8B-B14F-4D97-AF65-F5344CB8AC3E}">
        <p14:creationId xmlns:p14="http://schemas.microsoft.com/office/powerpoint/2010/main" val="223727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83" y="2356799"/>
            <a:ext cx="10999118" cy="186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1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cap="none" dirty="0" smtClean="0">
                <a:hlinkClick r:id="rId2"/>
              </a:rPr>
              <a:t>Nucleic Acids</a:t>
            </a:r>
            <a:endParaRPr lang="en-US" sz="4000" cap="none" dirty="0" smtClean="0"/>
          </a:p>
        </p:txBody>
      </p:sp>
    </p:spTree>
    <p:extLst>
      <p:ext uri="{BB962C8B-B14F-4D97-AF65-F5344CB8AC3E}">
        <p14:creationId xmlns:p14="http://schemas.microsoft.com/office/powerpoint/2010/main" val="120534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2562225" cy="3311189"/>
          </a:xfrm>
        </p:spPr>
        <p:txBody>
          <a:bodyPr>
            <a:normAutofit/>
          </a:bodyPr>
          <a:lstStyle/>
          <a:p>
            <a:r>
              <a:rPr lang="en-US" sz="2800" cap="none" dirty="0" smtClean="0"/>
              <a:t>Skip proteins for now.</a:t>
            </a:r>
            <a:endParaRPr lang="en-US" sz="2800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931" y="876457"/>
            <a:ext cx="7530869" cy="449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9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PREPARE FOR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 smtClean="0"/>
              <a:t>You need something to write with.</a:t>
            </a:r>
          </a:p>
          <a:p>
            <a:r>
              <a:rPr lang="en-US" sz="2800" cap="none" dirty="0" smtClean="0"/>
              <a:t>When you get finished, work on Section G.  You can pick up a “Proteins” packet when you turn in your quiz.  Return it before the period is over.</a:t>
            </a:r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82615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798" y="139552"/>
            <a:ext cx="6362327" cy="28247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280" y="2964258"/>
            <a:ext cx="6377362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4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Get out notes sheet and worksheet for organic chemistry.</a:t>
            </a:r>
            <a:endParaRPr lang="en-US" sz="3200" cap="none" dirty="0"/>
          </a:p>
        </p:txBody>
      </p:sp>
    </p:spTree>
    <p:extLst>
      <p:ext uri="{BB962C8B-B14F-4D97-AF65-F5344CB8AC3E}">
        <p14:creationId xmlns:p14="http://schemas.microsoft.com/office/powerpoint/2010/main" val="426064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869FBD0E-4AE2-40A9-B1C2-FCAF40F3F3B5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68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6" y="171234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Proteins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1524" y="1138553"/>
            <a:ext cx="9934575" cy="13811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3200" cap="none" dirty="0" smtClean="0">
                <a:solidFill>
                  <a:srgbClr val="FF6600"/>
                </a:solidFill>
              </a:rPr>
              <a:t>Consists of C, H, O N, S</a:t>
            </a:r>
          </a:p>
          <a:p>
            <a:pPr eaLnBrk="1" hangingPunct="1"/>
            <a:r>
              <a:rPr lang="en-US" altLang="en-US" sz="3200" cap="none" dirty="0" smtClean="0">
                <a:solidFill>
                  <a:srgbClr val="FF6600"/>
                </a:solidFill>
              </a:rPr>
              <a:t>Proteins are polymers made of amino acids (monomers).</a:t>
            </a:r>
            <a:endParaRPr lang="en-US" altLang="en-US" sz="3200" cap="none" dirty="0">
              <a:solidFill>
                <a:srgbClr val="FF6600"/>
              </a:solidFill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71525" y="2728064"/>
            <a:ext cx="100203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724C26"/>
                </a:solidFill>
              </a:rPr>
              <a:t>All </a:t>
            </a:r>
            <a:r>
              <a:rPr lang="en-US" altLang="en-US" sz="3200" dirty="0" smtClean="0">
                <a:solidFill>
                  <a:srgbClr val="724C26"/>
                </a:solidFill>
              </a:rPr>
              <a:t>20 amino acids have the same structure – but the R group is different.</a:t>
            </a:r>
            <a:endParaRPr lang="en-US" altLang="en-US" sz="3200" dirty="0">
              <a:solidFill>
                <a:srgbClr val="724C26"/>
              </a:solidFill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771524" y="3924543"/>
            <a:ext cx="100203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rgbClr val="006600"/>
                </a:solidFill>
              </a:rPr>
              <a:t>The sequence of amino acids will determine which protein is made.</a:t>
            </a:r>
            <a:endParaRPr lang="en-US" altLang="en-US" sz="3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  <p:bldP spid="54276" grpId="0" autoUpdateAnimBg="0"/>
      <p:bldP spid="54277" grpId="0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DD7808D1-BD74-4A21-8A0A-46AD7C3238D2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69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6" y="228600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Four Types of Proteins</a:t>
            </a:r>
          </a:p>
        </p:txBody>
      </p:sp>
      <p:pic>
        <p:nvPicPr>
          <p:cNvPr id="105476" name="Picture 3" descr="03-11-StructuralProteinHai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54" y="1191141"/>
            <a:ext cx="3581400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" t="2148" r="24402" b="9752"/>
          <a:stretch>
            <a:fillRect/>
          </a:stretch>
        </p:blipFill>
        <p:spPr bwMode="auto">
          <a:xfrm>
            <a:off x="3510755" y="3671354"/>
            <a:ext cx="2895600" cy="25844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2644" r="2519" b="10909"/>
          <a:stretch>
            <a:fillRect/>
          </a:stretch>
        </p:blipFill>
        <p:spPr bwMode="auto">
          <a:xfrm>
            <a:off x="7194307" y="3756008"/>
            <a:ext cx="2743200" cy="221456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3" name="peanuts[1].jp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1000130"/>
            <a:ext cx="305117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1265237" y="3756008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Structural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1463554" y="50577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Contractile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7404101" y="380722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Storage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10039350" y="4406089"/>
            <a:ext cx="180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Transport</a:t>
            </a:r>
          </a:p>
        </p:txBody>
      </p:sp>
    </p:spTree>
    <p:extLst>
      <p:ext uri="{BB962C8B-B14F-4D97-AF65-F5344CB8AC3E}">
        <p14:creationId xmlns:p14="http://schemas.microsoft.com/office/powerpoint/2010/main" val="49343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5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53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3"/>
                  </p:tgtEl>
                </p:cond>
              </p:nextCondLst>
            </p:seq>
            <p:vide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5303"/>
                </p:tgtEl>
              </p:cMediaNode>
            </p:video>
          </p:childTnLst>
        </p:cTn>
      </p:par>
    </p:tnLst>
    <p:bldLst>
      <p:bldP spid="55304" grpId="0" autoUpdateAnimBg="0"/>
      <p:bldP spid="55305" grpId="0" autoUpdateAnimBg="0"/>
      <p:bldP spid="55306" grpId="0" autoUpdateAnimBg="0"/>
      <p:bldP spid="55307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F3AE6978-B254-45FA-9526-3ED5F3F993AC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70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6" y="205068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b="1" dirty="0"/>
              <a:t>20 Amino Acid Monomers</a:t>
            </a:r>
          </a:p>
        </p:txBody>
      </p:sp>
      <p:pic>
        <p:nvPicPr>
          <p:cNvPr id="107524" name="Picture 3" descr="aminacid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1169987"/>
            <a:ext cx="5715000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31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63600BEA-0864-4E55-AC54-4BB3361C8F9C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71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/>
              <a:t>Structure of Amino Acids</a:t>
            </a: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1529" y="907258"/>
            <a:ext cx="4760913" cy="2362200"/>
          </a:xfrm>
        </p:spPr>
        <p:txBody>
          <a:bodyPr/>
          <a:lstStyle/>
          <a:p>
            <a:pPr marL="457200" indent="-457200"/>
            <a:r>
              <a:rPr lang="en-US" altLang="en-US" sz="3200" dirty="0">
                <a:solidFill>
                  <a:srgbClr val="006600"/>
                </a:solidFill>
              </a:rPr>
              <a:t>Amino acids have a central carbon with 4 things </a:t>
            </a:r>
            <a:r>
              <a:rPr lang="en-US" altLang="en-US" sz="3200" dirty="0" smtClean="0">
                <a:solidFill>
                  <a:srgbClr val="006600"/>
                </a:solidFill>
              </a:rPr>
              <a:t>bonded </a:t>
            </a:r>
            <a:r>
              <a:rPr lang="en-US" altLang="en-US" sz="3200" dirty="0">
                <a:solidFill>
                  <a:srgbClr val="006600"/>
                </a:solidFill>
              </a:rPr>
              <a:t>to it:</a:t>
            </a: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185864" y="3075386"/>
            <a:ext cx="421322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800" dirty="0" smtClean="0">
                <a:solidFill>
                  <a:srgbClr val="724C26"/>
                </a:solidFill>
              </a:rPr>
              <a:t>1. Amino </a:t>
            </a:r>
            <a:r>
              <a:rPr lang="en-US" altLang="en-US" sz="2800" dirty="0">
                <a:solidFill>
                  <a:srgbClr val="724C26"/>
                </a:solidFill>
              </a:rPr>
              <a:t>group –NH</a:t>
            </a:r>
            <a:r>
              <a:rPr lang="en-US" altLang="en-US" sz="2800" baseline="-25000" dirty="0">
                <a:solidFill>
                  <a:srgbClr val="724C26"/>
                </a:solidFill>
              </a:rPr>
              <a:t>2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95387" y="3656142"/>
            <a:ext cx="47569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800" dirty="0" smtClean="0">
                <a:solidFill>
                  <a:srgbClr val="660066"/>
                </a:solidFill>
              </a:rPr>
              <a:t>2. Carboxyl </a:t>
            </a:r>
            <a:r>
              <a:rPr lang="en-US" altLang="en-US" sz="2800" dirty="0">
                <a:solidFill>
                  <a:srgbClr val="660066"/>
                </a:solidFill>
              </a:rPr>
              <a:t>group -COOH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95387" y="4236898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800" dirty="0" smtClean="0"/>
              <a:t>3. Hydrogen   </a:t>
            </a:r>
            <a:r>
              <a:rPr lang="en-US" altLang="en-US" sz="2800" dirty="0"/>
              <a:t>-H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1209675" y="4788429"/>
            <a:ext cx="437135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800" dirty="0" smtClean="0">
                <a:solidFill>
                  <a:srgbClr val="FF6600"/>
                </a:solidFill>
              </a:rPr>
              <a:t>4. Side </a:t>
            </a:r>
            <a:r>
              <a:rPr lang="en-US" altLang="en-US" sz="2800" dirty="0">
                <a:solidFill>
                  <a:srgbClr val="FF6600"/>
                </a:solidFill>
              </a:rPr>
              <a:t>group   -R</a:t>
            </a:r>
          </a:p>
        </p:txBody>
      </p:sp>
      <p:pic>
        <p:nvPicPr>
          <p:cNvPr id="10957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" t="10330" r="2666" b="14297"/>
          <a:stretch>
            <a:fillRect/>
          </a:stretch>
        </p:blipFill>
        <p:spPr bwMode="auto">
          <a:xfrm>
            <a:off x="6391276" y="533401"/>
            <a:ext cx="43894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6287121" y="865187"/>
            <a:ext cx="12192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2800" dirty="0"/>
              <a:t>Amino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2800" dirty="0"/>
              <a:t>group</a:t>
            </a: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9371807" y="840636"/>
            <a:ext cx="1752600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dirty="0"/>
              <a:t>Carboxyl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dirty="0"/>
              <a:t>group</a:t>
            </a:r>
            <a:endParaRPr lang="en-US" altLang="en-US" b="0" dirty="0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7839075" y="2357967"/>
            <a:ext cx="1676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800" dirty="0"/>
              <a:t>R group</a:t>
            </a: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8228807" y="4346311"/>
            <a:ext cx="114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 dirty="0"/>
              <a:t>Side groups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676280" y="2932906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 dirty="0"/>
              <a:t>Leucine -hydrophobic</a:t>
            </a:r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9182100" y="2921531"/>
            <a:ext cx="259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 dirty="0"/>
              <a:t>Serine-</a:t>
            </a:r>
            <a:r>
              <a:rPr lang="en-US" altLang="en-US" sz="2000" dirty="0" err="1"/>
              <a:t>hydrophillic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05506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 autoUpdateAnimBg="0"/>
      <p:bldP spid="57350" grpId="0" autoUpdateAnimBg="0"/>
      <p:bldP spid="57351" grpId="0" autoUpdateAnimBg="0"/>
      <p:bldP spid="57352" grpId="0" autoUpdateAnimBg="0"/>
      <p:bldP spid="57354" grpId="0" autoUpdateAnimBg="0"/>
      <p:bldP spid="57355" grpId="0" autoUpdateAnimBg="0"/>
      <p:bldP spid="57356" grpId="0" autoUpdateAnimBg="0"/>
      <p:bldP spid="57357" grpId="0" autoUpdateAnimBg="0"/>
      <p:bldP spid="57358" grpId="0" autoUpdateAnimBg="0"/>
      <p:bldP spid="57359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D13DED01-944A-4498-9D06-0097CE920613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72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 smtClean="0"/>
              <a:t>BUILDING A PROTEIN</a:t>
            </a:r>
            <a:endParaRPr lang="en-US" altLang="en-US" sz="4400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8823" y="1768218"/>
            <a:ext cx="5232401" cy="2362200"/>
          </a:xfrm>
        </p:spPr>
        <p:txBody>
          <a:bodyPr/>
          <a:lstStyle/>
          <a:p>
            <a:pPr marL="457200" indent="-457200"/>
            <a:r>
              <a:rPr lang="en-US" altLang="en-US" sz="3200" cap="none" dirty="0" smtClean="0">
                <a:solidFill>
                  <a:srgbClr val="660066"/>
                </a:solidFill>
              </a:rPr>
              <a:t>Amino group bonds to a carboxyl group of another amino acid.</a:t>
            </a:r>
            <a:endParaRPr lang="en-US" altLang="en-US" sz="3200" cap="none" dirty="0">
              <a:solidFill>
                <a:srgbClr val="660066"/>
              </a:solidFill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609600" y="876489"/>
            <a:ext cx="45243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>
                <a:solidFill>
                  <a:srgbClr val="008000"/>
                </a:solidFill>
              </a:rPr>
              <a:t>The process is called dehydration synthesis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752786" y="3812492"/>
            <a:ext cx="587661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rgbClr val="FF6600"/>
                </a:solidFill>
              </a:rPr>
              <a:t>The bond formed between the amino acids is called a PEPTIDE BOND.</a:t>
            </a:r>
            <a:endParaRPr lang="en-US" altLang="en-US" sz="3200" dirty="0">
              <a:solidFill>
                <a:srgbClr val="FF6600"/>
              </a:solidFill>
            </a:endParaRPr>
          </a:p>
        </p:txBody>
      </p:sp>
      <p:pic>
        <p:nvPicPr>
          <p:cNvPr id="1116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" t="9338" r="7419" b="8347"/>
          <a:stretch>
            <a:fillRect/>
          </a:stretch>
        </p:blipFill>
        <p:spPr bwMode="auto">
          <a:xfrm>
            <a:off x="6629400" y="651934"/>
            <a:ext cx="4241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10071100" y="13749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Carboxyl</a:t>
            </a: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6372225" y="114111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Amino</a:t>
            </a:r>
          </a:p>
        </p:txBody>
      </p: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6981825" y="2247643"/>
            <a:ext cx="1066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000" dirty="0"/>
              <a:t>Side Group</a:t>
            </a:r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9553575" y="2751035"/>
            <a:ext cx="2209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Dehydration Synthesis</a:t>
            </a:r>
          </a:p>
        </p:txBody>
      </p:sp>
      <p:sp>
        <p:nvSpPr>
          <p:cNvPr id="58380" name="Text Box 12"/>
          <p:cNvSpPr txBox="1">
            <a:spLocks noChangeArrowheads="1"/>
          </p:cNvSpPr>
          <p:nvPr/>
        </p:nvSpPr>
        <p:spPr bwMode="auto">
          <a:xfrm>
            <a:off x="6781800" y="59436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/>
              <a:t>Peptide Bond</a:t>
            </a:r>
          </a:p>
        </p:txBody>
      </p:sp>
    </p:spTree>
    <p:extLst>
      <p:ext uri="{BB962C8B-B14F-4D97-AF65-F5344CB8AC3E}">
        <p14:creationId xmlns:p14="http://schemas.microsoft.com/office/powerpoint/2010/main" val="78532146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  <p:bldP spid="58373" grpId="0" autoUpdateAnimBg="0"/>
      <p:bldP spid="58374" grpId="0" autoUpdateAnimBg="0"/>
      <p:bldP spid="58376" grpId="0" autoUpdateAnimBg="0"/>
      <p:bldP spid="58377" grpId="0" autoUpdateAnimBg="0"/>
      <p:bldP spid="58378" grpId="0" autoUpdateAnimBg="0"/>
      <p:bldP spid="58379" grpId="0" autoUpdateAnimBg="0"/>
      <p:bldP spid="58380" grpId="0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FUNCTIONS of a protein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400" cap="none" dirty="0" smtClean="0"/>
              <a:t>Structural element of hair and nails (keratin) and bone and cartilage (collagen)</a:t>
            </a:r>
          </a:p>
          <a:p>
            <a:r>
              <a:rPr lang="en-US" sz="2400" cap="none" dirty="0" smtClean="0"/>
              <a:t>Increase the rate of reaction as enzymes (biological catalyst).</a:t>
            </a:r>
          </a:p>
          <a:p>
            <a:r>
              <a:rPr lang="en-US" sz="2400" cap="none" dirty="0" smtClean="0"/>
              <a:t>Transport and storage of molecules.</a:t>
            </a:r>
          </a:p>
          <a:p>
            <a:r>
              <a:rPr lang="en-US" sz="2400" cap="none" dirty="0" smtClean="0"/>
              <a:t>Control of metabolism</a:t>
            </a:r>
          </a:p>
          <a:p>
            <a:r>
              <a:rPr lang="en-US" sz="2400" cap="none" dirty="0" smtClean="0"/>
              <a:t>Receptor proteins – signaling from cell to cell.</a:t>
            </a:r>
          </a:p>
          <a:p>
            <a:r>
              <a:rPr lang="en-US" sz="2400" cap="none" dirty="0" smtClean="0"/>
              <a:t>Tissue defense (antibodies)</a:t>
            </a:r>
            <a:endParaRPr lang="en-US" sz="2400" cap="none" dirty="0"/>
          </a:p>
        </p:txBody>
      </p:sp>
    </p:spTree>
    <p:extLst>
      <p:ext uri="{BB962C8B-B14F-4D97-AF65-F5344CB8AC3E}">
        <p14:creationId xmlns:p14="http://schemas.microsoft.com/office/powerpoint/2010/main" val="67606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8A38A4F1-DDCE-4437-9A80-807FDC7826EB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6" y="427068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b="1" dirty="0"/>
              <a:t>Proteins as Enzymes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3876" y="1579033"/>
            <a:ext cx="9839324" cy="134514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en-US" sz="3200" dirty="0" err="1" smtClean="0">
                <a:solidFill>
                  <a:srgbClr val="FF6600"/>
                </a:solidFill>
              </a:rPr>
              <a:t>Man</a:t>
            </a:r>
            <a:r>
              <a:rPr lang="en-US" altLang="en-US" sz="3200" cap="none" dirty="0" err="1" smtClean="0">
                <a:solidFill>
                  <a:srgbClr val="FF6600"/>
                </a:solidFill>
              </a:rPr>
              <a:t>Y</a:t>
            </a:r>
            <a:r>
              <a:rPr lang="en-US" altLang="en-US" sz="3200" cap="none" dirty="0" smtClean="0">
                <a:solidFill>
                  <a:srgbClr val="FF6600"/>
                </a:solidFill>
              </a:rPr>
              <a:t> proteins act as biological catalysts or enzymes.</a:t>
            </a:r>
            <a:endParaRPr lang="en-US" altLang="en-US" sz="3200" cap="none" dirty="0">
              <a:solidFill>
                <a:srgbClr val="FF6600"/>
              </a:solidFill>
            </a:endParaRP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238250" y="2390775"/>
            <a:ext cx="88201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6600"/>
                </a:solidFill>
              </a:rPr>
              <a:t>Thousands of different enzymes exist in the </a:t>
            </a:r>
            <a:r>
              <a:rPr lang="en-US" altLang="en-US" sz="3200" dirty="0" smtClean="0">
                <a:solidFill>
                  <a:srgbClr val="006600"/>
                </a:solidFill>
              </a:rPr>
              <a:t>body.</a:t>
            </a:r>
            <a:endParaRPr lang="en-US" altLang="en-US" sz="3200" dirty="0">
              <a:solidFill>
                <a:srgbClr val="006600"/>
              </a:solidFill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2057400" y="3576403"/>
            <a:ext cx="904875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724C26"/>
                </a:solidFill>
              </a:rPr>
              <a:t>Enzymes control the rate of chemical reactions by weakening bonds, thus lowering the amount of activation energy needed for the reaction</a:t>
            </a:r>
          </a:p>
        </p:txBody>
      </p:sp>
    </p:spTree>
    <p:extLst>
      <p:ext uri="{BB962C8B-B14F-4D97-AF65-F5344CB8AC3E}">
        <p14:creationId xmlns:p14="http://schemas.microsoft.com/office/powerpoint/2010/main" val="81838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  <p:bldP spid="59396" grpId="0" autoUpdateAnimBg="0"/>
      <p:bldP spid="59397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68B6EB89-4610-4DCA-9795-D095A749E4A4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75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15715" name="Rectangle 2"/>
          <p:cNvSpPr>
            <a:spLocks noGrp="1" noChangeArrowheads="1"/>
          </p:cNvSpPr>
          <p:nvPr>
            <p:ph type="title"/>
          </p:nvPr>
        </p:nvSpPr>
        <p:spPr>
          <a:xfrm>
            <a:off x="592759" y="161972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b="1" dirty="0"/>
              <a:t>Enzymes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790700" y="1893375"/>
            <a:ext cx="90297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en-US" altLang="en-US" sz="3200" dirty="0">
                <a:solidFill>
                  <a:srgbClr val="006600"/>
                </a:solidFill>
              </a:rPr>
              <a:t>Their folded conformation creates an area known as the active site. </a:t>
            </a:r>
          </a:p>
          <a:p>
            <a:pPr>
              <a:spcBef>
                <a:spcPct val="0"/>
              </a:spcBef>
              <a:buSzTx/>
            </a:pPr>
            <a:endParaRPr lang="en-US" altLang="en-US" sz="3200" dirty="0">
              <a:solidFill>
                <a:srgbClr val="006600"/>
              </a:solidFill>
            </a:endParaRP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085850" y="1313937"/>
            <a:ext cx="6553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>
                <a:solidFill>
                  <a:srgbClr val="FF6600"/>
                </a:solidFill>
              </a:rPr>
              <a:t>Enzymes are globular proteins.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387789" y="3626909"/>
            <a:ext cx="87058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>
                <a:solidFill>
                  <a:srgbClr val="724C26"/>
                </a:solidFill>
              </a:rPr>
              <a:t>The nature and arrangement of amino acids in the active site make it specific for only one type of substrate.</a:t>
            </a:r>
          </a:p>
        </p:txBody>
      </p:sp>
    </p:spTree>
    <p:extLst>
      <p:ext uri="{BB962C8B-B14F-4D97-AF65-F5344CB8AC3E}">
        <p14:creationId xmlns:p14="http://schemas.microsoft.com/office/powerpoint/2010/main" val="408840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  <p:bldP spid="63492" grpId="0" autoUpdateAnimBg="0"/>
      <p:bldP spid="63493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D0630FA7-34F7-467C-9A4B-2FD2A8AB7FB3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76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177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361950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Enzyme + Substrate = Product</a:t>
            </a:r>
          </a:p>
        </p:txBody>
      </p:sp>
      <p:pic>
        <p:nvPicPr>
          <p:cNvPr id="117764" name="Picture 3" descr="enzyme_substrate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1655763"/>
            <a:ext cx="80010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88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D3FF9B88-9C40-41A3-B1DE-E3E879D46451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19811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1" y="166265"/>
            <a:ext cx="10396882" cy="115196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b="1" dirty="0"/>
              <a:t>How the Enzyme Works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685799" y="1348997"/>
            <a:ext cx="57150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/>
              <a:t>Enzymes </a:t>
            </a:r>
            <a:r>
              <a:rPr lang="en-US" altLang="en-US" sz="3200" dirty="0" smtClean="0"/>
              <a:t>are reusable</a:t>
            </a:r>
            <a:r>
              <a:rPr lang="en-US" altLang="en-US" sz="3200" dirty="0"/>
              <a:t>!!!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685799" y="2065862"/>
            <a:ext cx="48958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800" dirty="0">
                <a:solidFill>
                  <a:srgbClr val="0000FF"/>
                </a:solidFill>
              </a:rPr>
              <a:t>Active site changes SHAPE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6860554" y="1767056"/>
            <a:ext cx="41649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2800" dirty="0">
                <a:solidFill>
                  <a:srgbClr val="FF3300"/>
                </a:solidFill>
              </a:rPr>
              <a:t>Called INDUCED FIT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3067190"/>
            <a:ext cx="9601201" cy="37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4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 autoUpdateAnimBg="0"/>
      <p:bldP spid="62470" grpId="0"/>
      <p:bldP spid="6247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7C05E6D2-D397-4287-B550-99A072743350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78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/>
          </p:nvPr>
        </p:nvSpPr>
        <p:spPr>
          <a:xfrm>
            <a:off x="478459" y="312768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Primary Protein Structure</a:t>
            </a:r>
          </a:p>
        </p:txBody>
      </p:sp>
      <p:pic>
        <p:nvPicPr>
          <p:cNvPr id="1218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" t="3389" r="2942" b="3796"/>
          <a:stretch>
            <a:fillRect/>
          </a:stretch>
        </p:blipFill>
        <p:spPr bwMode="auto">
          <a:xfrm>
            <a:off x="6937187" y="695325"/>
            <a:ext cx="4700154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1" name="Text Box 4"/>
          <p:cNvSpPr txBox="1">
            <a:spLocks noChangeArrowheads="1"/>
          </p:cNvSpPr>
          <p:nvPr/>
        </p:nvSpPr>
        <p:spPr bwMode="auto">
          <a:xfrm>
            <a:off x="758141" y="2317597"/>
            <a:ext cx="509020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sz="3200" dirty="0"/>
              <a:t>The primary structure is the specific sequence of amino acids in a protein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4610100" y="4850342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/>
              <a:t>Amino Acid</a:t>
            </a:r>
          </a:p>
        </p:txBody>
      </p:sp>
      <p:sp>
        <p:nvSpPr>
          <p:cNvPr id="121863" name="Line 7"/>
          <p:cNvSpPr>
            <a:spLocks noChangeShapeType="1"/>
          </p:cNvSpPr>
          <p:nvPr/>
        </p:nvSpPr>
        <p:spPr bwMode="auto">
          <a:xfrm flipV="1">
            <a:off x="6117415" y="3887257"/>
            <a:ext cx="19050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8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807D68BE-5142-4A91-AB3D-052758D29B01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79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1" y="232087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Protein Structures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1501" y="1302804"/>
            <a:ext cx="8305800" cy="1307046"/>
          </a:xfrm>
          <a:prstGeom prst="rect">
            <a:avLst/>
          </a:prstGeom>
        </p:spPr>
        <p:txBody>
          <a:bodyPr/>
          <a:lstStyle/>
          <a:p>
            <a:pPr marL="457200" indent="-457200" eaLnBrk="1" hangingPunct="1"/>
            <a:r>
              <a:rPr lang="en-US" altLang="en-US" sz="3200" cap="none" dirty="0" smtClean="0">
                <a:solidFill>
                  <a:srgbClr val="006600"/>
                </a:solidFill>
              </a:rPr>
              <a:t>Secondary protein structures occur when protein chains coil or fold.</a:t>
            </a:r>
            <a:endParaRPr lang="en-US" altLang="en-US" sz="3200" cap="none" dirty="0">
              <a:solidFill>
                <a:srgbClr val="006600"/>
              </a:solidFill>
            </a:endParaRP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571501" y="2559874"/>
            <a:ext cx="928687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FF6600"/>
                </a:solidFill>
              </a:rPr>
              <a:t>When protein chains called polypeptides join together, the tertiary structure forms because R groups interact with each other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71500" y="4149574"/>
            <a:ext cx="967739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660066"/>
                </a:solidFill>
              </a:rPr>
              <a:t>In the watery environment of a cell, proteins become globular in their quaternary </a:t>
            </a:r>
            <a:r>
              <a:rPr lang="en-US" altLang="en-US" sz="3200" dirty="0" smtClean="0">
                <a:solidFill>
                  <a:srgbClr val="660066"/>
                </a:solidFill>
              </a:rPr>
              <a:t>structure.</a:t>
            </a:r>
            <a:endParaRPr lang="en-US" altLang="en-US" sz="32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9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utoUpdateAnimBg="0"/>
      <p:bldP spid="67588" grpId="0" autoUpdateAnimBg="0"/>
      <p:bldP spid="67589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structures or shapes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075" y="1957387"/>
            <a:ext cx="92202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625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B339513-F7FF-4915-ADF6-0BFECC9E8CF8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81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25955" name="Rectangle 2"/>
          <p:cNvSpPr>
            <a:spLocks noGrp="1" noChangeArrowheads="1"/>
          </p:cNvSpPr>
          <p:nvPr>
            <p:ph type="title"/>
          </p:nvPr>
        </p:nvSpPr>
        <p:spPr>
          <a:xfrm>
            <a:off x="295275" y="402432"/>
            <a:ext cx="89154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400" b="1" dirty="0"/>
              <a:t>Protein Structures </a:t>
            </a:r>
            <a:r>
              <a:rPr lang="en-US" altLang="en-US" sz="4400" b="1" dirty="0" smtClean="0"/>
              <a:t>or shapes</a:t>
            </a:r>
            <a:endParaRPr lang="en-US" altLang="en-US" sz="4400" b="1" dirty="0"/>
          </a:p>
        </p:txBody>
      </p:sp>
      <p:pic>
        <p:nvPicPr>
          <p:cNvPr id="12595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" t="781" r="11749" b="8984"/>
          <a:stretch>
            <a:fillRect/>
          </a:stretch>
        </p:blipFill>
        <p:spPr bwMode="auto">
          <a:xfrm>
            <a:off x="2465388" y="1338528"/>
            <a:ext cx="6796087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7458625" y="1917039"/>
            <a:ext cx="1492250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 dirty="0">
                <a:latin typeface="Arial" panose="020B0604020202020204" pitchFamily="34" charset="0"/>
              </a:rPr>
              <a:t>Hydrogen bond</a:t>
            </a:r>
            <a:endParaRPr lang="en-US" altLang="en-US" sz="1400" i="1" dirty="0">
              <a:latin typeface="Arial" panose="020B0604020202020204" pitchFamily="34" charset="0"/>
            </a:endParaRP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5200651" y="2597151"/>
            <a:ext cx="1325563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Pleated sheet</a:t>
            </a: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3040064" y="3046413"/>
            <a:ext cx="1139825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Amino acid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2260600" y="3347245"/>
            <a:ext cx="1930400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 dirty="0">
                <a:latin typeface="Arial" panose="020B0604020202020204" pitchFamily="34" charset="0"/>
              </a:rPr>
              <a:t>(a) Primary structure</a:t>
            </a: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2660650" y="3994545"/>
            <a:ext cx="1492250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 dirty="0">
                <a:latin typeface="Arial" panose="020B0604020202020204" pitchFamily="34" charset="0"/>
              </a:rPr>
              <a:t>Hydrogen bond</a:t>
            </a:r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4437063" y="4554538"/>
            <a:ext cx="1128712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Alpha helix</a:t>
            </a:r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4191000" y="4929188"/>
            <a:ext cx="15763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0988" indent="-280988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(b) Secondary structure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7640639" y="2786063"/>
            <a:ext cx="15001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Polypeptide</a:t>
            </a:r>
          </a:p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(single subunit)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6199188" y="4878388"/>
            <a:ext cx="1708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7013" indent="-227013"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(c) Tertiary structure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8466137" y="4189675"/>
            <a:ext cx="2222500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 dirty="0">
                <a:latin typeface="Arial" panose="020B0604020202020204" pitchFamily="34" charset="0"/>
              </a:rPr>
              <a:t>(d) Quaternary structure</a:t>
            </a:r>
            <a:endParaRPr lang="en-US" altLang="en-US" sz="1400" i="1" dirty="0">
              <a:latin typeface="Arial" panose="020B0604020202020204" pitchFamily="34" charset="0"/>
            </a:endParaRPr>
          </a:p>
        </p:txBody>
      </p:sp>
      <p:sp>
        <p:nvSpPr>
          <p:cNvPr id="66574" name="Line 14"/>
          <p:cNvSpPr>
            <a:spLocks noChangeShapeType="1"/>
          </p:cNvSpPr>
          <p:nvPr/>
        </p:nvSpPr>
        <p:spPr bwMode="auto">
          <a:xfrm flipV="1">
            <a:off x="3505201" y="2955131"/>
            <a:ext cx="1587" cy="1381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5" name="Line 15"/>
          <p:cNvSpPr>
            <a:spLocks noChangeShapeType="1"/>
          </p:cNvSpPr>
          <p:nvPr/>
        </p:nvSpPr>
        <p:spPr bwMode="auto">
          <a:xfrm flipV="1">
            <a:off x="6929988" y="2020888"/>
            <a:ext cx="528637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6" name="Line 16"/>
          <p:cNvSpPr>
            <a:spLocks noChangeShapeType="1"/>
          </p:cNvSpPr>
          <p:nvPr/>
        </p:nvSpPr>
        <p:spPr bwMode="auto">
          <a:xfrm flipV="1">
            <a:off x="4152900" y="4136627"/>
            <a:ext cx="284163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3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autoUpdateAnimBg="0"/>
      <p:bldP spid="66565" grpId="0" autoUpdateAnimBg="0"/>
      <p:bldP spid="66566" grpId="0" autoUpdateAnimBg="0"/>
      <p:bldP spid="66567" grpId="0" autoUpdateAnimBg="0"/>
      <p:bldP spid="66568" grpId="0" autoUpdateAnimBg="0"/>
      <p:bldP spid="66569" grpId="0" autoUpdateAnimBg="0"/>
      <p:bldP spid="66570" grpId="0" autoUpdateAnimBg="0"/>
      <p:bldP spid="66571" grpId="0" autoUpdateAnimBg="0"/>
      <p:bldP spid="66572" grpId="0" autoUpdateAnimBg="0"/>
      <p:bldP spid="66573" grpId="0" autoUpdateAnimBg="0"/>
      <p:bldP spid="66574" grpId="0" animBg="1"/>
      <p:bldP spid="66575" grpId="0" animBg="1"/>
      <p:bldP spid="6657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BB229D37-FC6B-4308-96DE-28ACAD887658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82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6" y="243728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b="1" dirty="0" smtClean="0"/>
              <a:t>Denaturing </a:t>
            </a:r>
            <a:r>
              <a:rPr lang="en-US" altLang="en-US" sz="4400" b="1" dirty="0"/>
              <a:t>Proteins</a:t>
            </a:r>
          </a:p>
        </p:txBody>
      </p:sp>
      <p:sp>
        <p:nvSpPr>
          <p:cNvPr id="128004" name="Text Box 3"/>
          <p:cNvSpPr txBox="1">
            <a:spLocks noChangeArrowheads="1"/>
          </p:cNvSpPr>
          <p:nvPr/>
        </p:nvSpPr>
        <p:spPr bwMode="auto">
          <a:xfrm>
            <a:off x="428625" y="1169981"/>
            <a:ext cx="9753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FF6600"/>
                </a:solidFill>
              </a:rPr>
              <a:t>Changes in temperature &amp; pH can denature (unfold) a protein so it no longer works</a:t>
            </a:r>
          </a:p>
        </p:txBody>
      </p:sp>
      <p:pic>
        <p:nvPicPr>
          <p:cNvPr id="68614" name="990406tefax[1].jp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396473"/>
            <a:ext cx="26289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curds_and_whey[1].j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51" y="3625319"/>
            <a:ext cx="31718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800100" y="2575001"/>
            <a:ext cx="3505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>
                <a:latin typeface="Arial" panose="020B0604020202020204" pitchFamily="34" charset="0"/>
              </a:rPr>
              <a:t>Cooking denatures protein in </a:t>
            </a:r>
            <a:r>
              <a:rPr lang="en-US" altLang="en-US" dirty="0" smtClean="0">
                <a:latin typeface="Arial" panose="020B0604020202020204" pitchFamily="34" charset="0"/>
              </a:rPr>
              <a:t>eggs.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4870207" y="2805833"/>
            <a:ext cx="4648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</a:pPr>
            <a:r>
              <a:rPr lang="en-US" altLang="en-US" dirty="0">
                <a:latin typeface="Arial" panose="020B0604020202020204" pitchFamily="34" charset="0"/>
              </a:rPr>
              <a:t>Milk protein separates into curds &amp; whey when it </a:t>
            </a:r>
            <a:r>
              <a:rPr lang="en-US" altLang="en-US" dirty="0" smtClean="0">
                <a:latin typeface="Arial" panose="020B0604020202020204" pitchFamily="34" charset="0"/>
              </a:rPr>
              <a:t>denatures.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21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86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686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614"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8614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86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686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615"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8615"/>
                </p:tgtEl>
              </p:cMediaNode>
            </p:video>
          </p:childTnLst>
        </p:cTn>
      </p:par>
    </p:tnLst>
    <p:bldLst>
      <p:bldP spid="68616" grpId="0" autoUpdateAnimBg="0"/>
      <p:bldP spid="68617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B40A7138-395A-4403-9805-A95655FDC0BC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83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9085" y="135498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Changing Amino Acid Sequence</a:t>
            </a:r>
          </a:p>
        </p:txBody>
      </p:sp>
      <p:sp>
        <p:nvSpPr>
          <p:cNvPr id="130052" name="Text Box 3"/>
          <p:cNvSpPr txBox="1">
            <a:spLocks noChangeArrowheads="1"/>
          </p:cNvSpPr>
          <p:nvPr/>
        </p:nvSpPr>
        <p:spPr bwMode="auto">
          <a:xfrm>
            <a:off x="542924" y="1177925"/>
            <a:ext cx="92297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3000" dirty="0">
                <a:solidFill>
                  <a:srgbClr val="FF6600"/>
                </a:solidFill>
              </a:rPr>
              <a:t>Substitution of one amino acid for another in hemoglobin causes sickle-cell disease</a:t>
            </a:r>
          </a:p>
        </p:txBody>
      </p:sp>
      <p:pic>
        <p:nvPicPr>
          <p:cNvPr id="1300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4297" r="2750" b="16016"/>
          <a:stretch>
            <a:fillRect/>
          </a:stretch>
        </p:blipFill>
        <p:spPr bwMode="auto">
          <a:xfrm>
            <a:off x="3505200" y="2743200"/>
            <a:ext cx="5119688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773363" y="2384426"/>
            <a:ext cx="2570162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(a) Normal red blood cell</a:t>
            </a:r>
            <a:endParaRPr lang="en-US" altLang="en-US" sz="1600" i="1" dirty="0">
              <a:latin typeface="Arial" panose="020B0604020202020204" pitchFamily="34" charset="0"/>
            </a:endParaRP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5988052" y="2384426"/>
            <a:ext cx="2092325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Normal hemoglobin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5597526" y="3352801"/>
            <a:ext cx="2825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1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6037264" y="3241676"/>
            <a:ext cx="2825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6423026" y="3297238"/>
            <a:ext cx="282575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6807201" y="3511550"/>
            <a:ext cx="296863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4</a:t>
            </a:r>
            <a:endParaRPr lang="en-US" altLang="en-US" sz="1600" i="1">
              <a:latin typeface="Arial" panose="020B0604020202020204" pitchFamily="34" charset="0"/>
            </a:endParaRPr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7248526" y="3517900"/>
            <a:ext cx="296863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5</a:t>
            </a:r>
            <a:endParaRPr lang="en-US" altLang="en-US" sz="1600" i="1">
              <a:latin typeface="Arial" panose="020B0604020202020204" pitchFamily="34" charset="0"/>
            </a:endParaRPr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7694614" y="3297238"/>
            <a:ext cx="282575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6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8074026" y="3181351"/>
            <a:ext cx="87312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7. . . 146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2773363" y="4327525"/>
            <a:ext cx="2592387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(b) Sickled red blood cell</a:t>
            </a:r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5910264" y="4327525"/>
            <a:ext cx="23876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 dirty="0">
                <a:latin typeface="Arial" panose="020B0604020202020204" pitchFamily="34" charset="0"/>
              </a:rPr>
              <a:t>Sickle-cell hemoglobin</a:t>
            </a:r>
          </a:p>
        </p:txBody>
      </p:sp>
      <p:sp>
        <p:nvSpPr>
          <p:cNvPr id="69648" name="Rectangle 16"/>
          <p:cNvSpPr>
            <a:spLocks noChangeArrowheads="1"/>
          </p:cNvSpPr>
          <p:nvPr/>
        </p:nvSpPr>
        <p:spPr bwMode="auto">
          <a:xfrm>
            <a:off x="5981701" y="5119688"/>
            <a:ext cx="282575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2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6427789" y="5168901"/>
            <a:ext cx="2825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3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9650" name="Rectangle 18"/>
          <p:cNvSpPr>
            <a:spLocks noChangeArrowheads="1"/>
          </p:cNvSpPr>
          <p:nvPr/>
        </p:nvSpPr>
        <p:spPr bwMode="auto">
          <a:xfrm>
            <a:off x="5597526" y="5175251"/>
            <a:ext cx="2825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1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9651" name="Rectangle 19"/>
          <p:cNvSpPr>
            <a:spLocks noChangeArrowheads="1"/>
          </p:cNvSpPr>
          <p:nvPr/>
        </p:nvSpPr>
        <p:spPr bwMode="auto">
          <a:xfrm>
            <a:off x="6807201" y="5389564"/>
            <a:ext cx="296863" cy="31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4</a:t>
            </a:r>
            <a:endParaRPr lang="en-US" altLang="en-US" sz="1600" i="1">
              <a:latin typeface="Arial" panose="020B0604020202020204" pitchFamily="34" charset="0"/>
            </a:endParaRPr>
          </a:p>
        </p:txBody>
      </p:sp>
      <p:sp>
        <p:nvSpPr>
          <p:cNvPr id="69652" name="Rectangle 20"/>
          <p:cNvSpPr>
            <a:spLocks noChangeArrowheads="1"/>
          </p:cNvSpPr>
          <p:nvPr/>
        </p:nvSpPr>
        <p:spPr bwMode="auto">
          <a:xfrm>
            <a:off x="7262813" y="5389564"/>
            <a:ext cx="296862" cy="31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600"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7697789" y="5175251"/>
            <a:ext cx="28257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6</a:t>
            </a:r>
            <a:endParaRPr lang="en-US" altLang="en-US" sz="1400" i="1">
              <a:latin typeface="Arial" panose="020B0604020202020204" pitchFamily="34" charset="0"/>
            </a:endParaRPr>
          </a:p>
        </p:txBody>
      </p:sp>
      <p:sp>
        <p:nvSpPr>
          <p:cNvPr id="69654" name="Rectangle 22"/>
          <p:cNvSpPr>
            <a:spLocks noChangeArrowheads="1"/>
          </p:cNvSpPr>
          <p:nvPr/>
        </p:nvSpPr>
        <p:spPr bwMode="auto">
          <a:xfrm>
            <a:off x="8083551" y="5064126"/>
            <a:ext cx="87312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400">
                <a:latin typeface="Arial" panose="020B0604020202020204" pitchFamily="34" charset="0"/>
              </a:rPr>
              <a:t>7. . . 146</a:t>
            </a:r>
          </a:p>
        </p:txBody>
      </p:sp>
    </p:spTree>
    <p:extLst>
      <p:ext uri="{BB962C8B-B14F-4D97-AF65-F5344CB8AC3E}">
        <p14:creationId xmlns:p14="http://schemas.microsoft.com/office/powerpoint/2010/main" val="178725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utoUpdateAnimBg="0"/>
      <p:bldP spid="69638" grpId="0" autoUpdateAnimBg="0"/>
      <p:bldP spid="69639" grpId="0" autoUpdateAnimBg="0"/>
      <p:bldP spid="69640" grpId="0" autoUpdateAnimBg="0"/>
      <p:bldP spid="69641" grpId="0" autoUpdateAnimBg="0"/>
      <p:bldP spid="69642" grpId="0" autoUpdateAnimBg="0"/>
      <p:bldP spid="69643" grpId="0" autoUpdateAnimBg="0"/>
      <p:bldP spid="69644" grpId="0" autoUpdateAnimBg="0"/>
      <p:bldP spid="69645" grpId="0" autoUpdateAnimBg="0"/>
      <p:bldP spid="69646" grpId="0" autoUpdateAnimBg="0"/>
      <p:bldP spid="69647" grpId="0" autoUpdateAnimBg="0"/>
      <p:bldP spid="69648" grpId="0" autoUpdateAnimBg="0"/>
      <p:bldP spid="69649" grpId="0" autoUpdateAnimBg="0"/>
      <p:bldP spid="69650" grpId="0" autoUpdateAnimBg="0"/>
      <p:bldP spid="69651" grpId="0" autoUpdateAnimBg="0"/>
      <p:bldP spid="69652" grpId="0" autoUpdateAnimBg="0"/>
      <p:bldP spid="69653" grpId="0" autoUpdateAnimBg="0"/>
      <p:bldP spid="69654" grpId="0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BD12036E-8931-4804-8206-049572481BA3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32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6" y="143435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Other Important Proteins</a:t>
            </a:r>
          </a:p>
        </p:txBody>
      </p:sp>
      <p:sp>
        <p:nvSpPr>
          <p:cNvPr id="13210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5776" y="1295400"/>
            <a:ext cx="10639424" cy="49530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3200" cap="none" dirty="0" smtClean="0"/>
              <a:t>Blood sugar level is controlled by a protein called </a:t>
            </a:r>
            <a:r>
              <a:rPr lang="en-US" altLang="en-US" sz="3200" cap="none" dirty="0" smtClean="0">
                <a:solidFill>
                  <a:srgbClr val="008000"/>
                </a:solidFill>
              </a:rPr>
              <a:t>insulin.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3200" cap="none" dirty="0" smtClean="0"/>
              <a:t>Insulin causes the liver to uptake and </a:t>
            </a:r>
            <a:r>
              <a:rPr lang="en-US" altLang="en-US" sz="3200" cap="none" dirty="0" smtClean="0">
                <a:solidFill>
                  <a:srgbClr val="FF3300"/>
                </a:solidFill>
              </a:rPr>
              <a:t>store excess sugar as glycogen.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3200" cap="none" dirty="0" smtClean="0"/>
              <a:t>The </a:t>
            </a:r>
            <a:r>
              <a:rPr lang="en-US" altLang="en-US" sz="3200" cap="none" dirty="0" smtClean="0">
                <a:solidFill>
                  <a:srgbClr val="008000"/>
                </a:solidFill>
              </a:rPr>
              <a:t>cell membrane</a:t>
            </a:r>
            <a:r>
              <a:rPr lang="en-US" altLang="en-US" sz="3200" cap="none" dirty="0" smtClean="0"/>
              <a:t> also contains proteins.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3200" cap="none" dirty="0" smtClean="0">
                <a:solidFill>
                  <a:srgbClr val="FF3300"/>
                </a:solidFill>
              </a:rPr>
              <a:t>Receptor proteins</a:t>
            </a:r>
            <a:r>
              <a:rPr lang="en-US" altLang="en-US" sz="3200" cap="none" dirty="0" smtClean="0"/>
              <a:t> help cells recognize other cells.</a:t>
            </a:r>
            <a:endParaRPr lang="en-US" altLang="en-US" sz="3200" cap="none" dirty="0"/>
          </a:p>
        </p:txBody>
      </p:sp>
    </p:spTree>
    <p:extLst>
      <p:ext uri="{BB962C8B-B14F-4D97-AF65-F5344CB8AC3E}">
        <p14:creationId xmlns:p14="http://schemas.microsoft.com/office/powerpoint/2010/main" val="118565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CB21F84C-199A-42DE-8A9E-131314BBE99D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85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pic>
        <p:nvPicPr>
          <p:cNvPr id="134147" name="Picture 4" descr="Insuli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93" y="1073151"/>
            <a:ext cx="30845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8" name="Text Box 5"/>
          <p:cNvSpPr txBox="1">
            <a:spLocks noChangeArrowheads="1"/>
          </p:cNvSpPr>
          <p:nvPr/>
        </p:nvSpPr>
        <p:spPr bwMode="auto">
          <a:xfrm>
            <a:off x="552450" y="676276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</a:pPr>
            <a:r>
              <a:rPr lang="en-US" altLang="en-US" sz="2000" dirty="0"/>
              <a:t>INSULIN</a:t>
            </a:r>
          </a:p>
        </p:txBody>
      </p:sp>
      <p:pic>
        <p:nvPicPr>
          <p:cNvPr id="134149" name="Picture 6" descr="cell_membran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609601"/>
            <a:ext cx="4606925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50" name="Text Box 7"/>
          <p:cNvSpPr txBox="1">
            <a:spLocks noChangeArrowheads="1"/>
          </p:cNvSpPr>
          <p:nvPr/>
        </p:nvSpPr>
        <p:spPr bwMode="auto">
          <a:xfrm>
            <a:off x="5049837" y="4117976"/>
            <a:ext cx="5867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</a:pPr>
            <a:r>
              <a:rPr lang="en-US" altLang="en-US" dirty="0"/>
              <a:t>Cell membrane with proteins &amp; phospholipids</a:t>
            </a:r>
          </a:p>
        </p:txBody>
      </p:sp>
    </p:spTree>
    <p:extLst>
      <p:ext uri="{BB962C8B-B14F-4D97-AF65-F5344CB8AC3E}">
        <p14:creationId xmlns:p14="http://schemas.microsoft.com/office/powerpoint/2010/main" val="40431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C036F8E0-DC96-4F7E-BBA5-4915205509CF}" type="slidenum">
              <a:rPr lang="en-US" altLang="en-US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86</a:t>
            </a:fld>
            <a:endParaRPr lang="en-US" altLang="en-US" sz="1000" b="0">
              <a:solidFill>
                <a:schemeClr val="bg1"/>
              </a:solidFill>
            </a:endParaRPr>
          </a:p>
        </p:txBody>
      </p:sp>
      <p:sp>
        <p:nvSpPr>
          <p:cNvPr id="1546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0050" y="2305050"/>
            <a:ext cx="9144000" cy="609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800" dirty="0"/>
              <a:t>Summary of Key Concepts</a:t>
            </a:r>
          </a:p>
        </p:txBody>
      </p:sp>
    </p:spTree>
    <p:extLst>
      <p:ext uri="{BB962C8B-B14F-4D97-AF65-F5344CB8AC3E}">
        <p14:creationId xmlns:p14="http://schemas.microsoft.com/office/powerpoint/2010/main" val="63235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F4724263-9B6A-4DFA-B804-B88747A2FCB7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587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1" y="209550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Macromolecules</a:t>
            </a:r>
          </a:p>
        </p:txBody>
      </p:sp>
      <p:graphicFrame>
        <p:nvGraphicFramePr>
          <p:cNvPr id="15872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950234"/>
              </p:ext>
            </p:extLst>
          </p:nvPr>
        </p:nvGraphicFramePr>
        <p:xfrm>
          <a:off x="1883742" y="1278992"/>
          <a:ext cx="7696200" cy="497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icture" r:id="rId4" imgW="5301996" imgH="3429000" progId="Word.Picture.8">
                  <p:embed/>
                </p:oleObj>
              </mc:Choice>
              <mc:Fallback>
                <p:oleObj name="Picture" r:id="rId4" imgW="5301996" imgH="34290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219" t="1370" r="1219" b="45462"/>
                      <a:stretch>
                        <a:fillRect/>
                      </a:stretch>
                    </p:blipFill>
                    <p:spPr bwMode="auto">
                      <a:xfrm>
                        <a:off x="1883742" y="1278992"/>
                        <a:ext cx="7696200" cy="4976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17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D5653650-8BB7-4613-BF68-2C97D24E5DEB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88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6" y="188416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Macromolecules</a:t>
            </a:r>
          </a:p>
        </p:txBody>
      </p:sp>
      <p:pic>
        <p:nvPicPr>
          <p:cNvPr id="1607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" t="54301" r="1219" b="4111"/>
          <a:stretch>
            <a:fillRect/>
          </a:stretch>
        </p:blipFill>
        <p:spPr bwMode="auto">
          <a:xfrm>
            <a:off x="1905000" y="1466851"/>
            <a:ext cx="8229600" cy="416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0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E5099F59-E5C6-4B7F-8247-90C44DD9A78F}" type="slidenum">
              <a:rPr lang="en-US" altLang="en-US" sz="10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89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156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6" y="245035"/>
            <a:ext cx="10396882" cy="115196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Nucleic Acids</a:t>
            </a:r>
          </a:p>
        </p:txBody>
      </p:sp>
      <p:pic>
        <p:nvPicPr>
          <p:cNvPr id="1566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" t="4248" r="624" b="5556"/>
          <a:stretch>
            <a:fillRect/>
          </a:stretch>
        </p:blipFill>
        <p:spPr bwMode="auto">
          <a:xfrm>
            <a:off x="1790700" y="1397000"/>
            <a:ext cx="86868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66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200025"/>
            <a:ext cx="10396882" cy="1151965"/>
          </a:xfrm>
        </p:spPr>
        <p:txBody>
          <a:bodyPr/>
          <a:lstStyle/>
          <a:p>
            <a:r>
              <a:rPr lang="en-US" dirty="0" smtClean="0"/>
              <a:t>TO DO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871" y="1136624"/>
            <a:ext cx="10064058" cy="559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372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7976" y="1634772"/>
            <a:ext cx="10394707" cy="1784704"/>
          </a:xfrm>
        </p:spPr>
        <p:txBody>
          <a:bodyPr>
            <a:normAutofit/>
          </a:bodyPr>
          <a:lstStyle/>
          <a:p>
            <a:r>
              <a:rPr lang="en-US" sz="2800" cap="none" dirty="0" smtClean="0"/>
              <a:t>Get out notes – do proteins in section J and start reading through section I.</a:t>
            </a:r>
            <a:endParaRPr lang="en-US" sz="2800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3495675"/>
            <a:ext cx="751522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03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I – what’s in your food?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1634771"/>
            <a:ext cx="10394707" cy="3311189"/>
          </a:xfrm>
        </p:spPr>
        <p:txBody>
          <a:bodyPr>
            <a:normAutofit fontScale="92500"/>
          </a:bodyPr>
          <a:lstStyle/>
          <a:p>
            <a:r>
              <a:rPr lang="en-US" sz="2800" cap="none" dirty="0" smtClean="0"/>
              <a:t>What are indicators?  An indicator is a substance that changes color in the presence of a particular type of molecule.  Today you will use several indicators to test for the presence of several organic compounds.</a:t>
            </a:r>
          </a:p>
          <a:p>
            <a:pPr lvl="1"/>
            <a:r>
              <a:rPr lang="en-US" sz="2600" cap="none" dirty="0" smtClean="0"/>
              <a:t>Benedict’s solution</a:t>
            </a:r>
          </a:p>
          <a:p>
            <a:pPr lvl="1"/>
            <a:r>
              <a:rPr lang="en-US" sz="2600" cap="none" dirty="0" smtClean="0"/>
              <a:t>Iodine</a:t>
            </a:r>
          </a:p>
          <a:p>
            <a:pPr lvl="1"/>
            <a:r>
              <a:rPr lang="en-US" sz="2600" cap="none" dirty="0" smtClean="0"/>
              <a:t>Biuret Reagent</a:t>
            </a:r>
            <a:endParaRPr lang="en-US" sz="2600" cap="none" dirty="0"/>
          </a:p>
        </p:txBody>
      </p:sp>
    </p:spTree>
    <p:extLst>
      <p:ext uri="{BB962C8B-B14F-4D97-AF65-F5344CB8AC3E}">
        <p14:creationId xmlns:p14="http://schemas.microsoft.com/office/powerpoint/2010/main" val="4651323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cap="none" dirty="0" smtClean="0"/>
              <a:t>Goggles are needed!</a:t>
            </a:r>
          </a:p>
          <a:p>
            <a:r>
              <a:rPr lang="en-US" sz="2800" cap="none" dirty="0" smtClean="0"/>
              <a:t>Hot plate is hot – make sure to keep clear of the hot surface.</a:t>
            </a:r>
          </a:p>
          <a:p>
            <a:r>
              <a:rPr lang="en-US" sz="2800" cap="none" dirty="0" smtClean="0"/>
              <a:t>Be careful when handling iodine solution as it can stain hands and clothing.</a:t>
            </a:r>
          </a:p>
          <a:p>
            <a:r>
              <a:rPr lang="en-US" sz="2800" cap="none" dirty="0" smtClean="0"/>
              <a:t>Biuret reagent contains sodium hydroxide, a strong base .  if you get the reagent on you, wash if off immediately with water.</a:t>
            </a:r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31594299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 color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705312"/>
              </p:ext>
            </p:extLst>
          </p:nvPr>
        </p:nvGraphicFramePr>
        <p:xfrm>
          <a:off x="514351" y="2063396"/>
          <a:ext cx="10677525" cy="2499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559175"/>
                <a:gridCol w="3559175"/>
                <a:gridCol w="35591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Indicator Solution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Beginning Color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Ending</a:t>
                      </a:r>
                      <a:r>
                        <a:rPr lang="en-US" sz="2800" baseline="0" dirty="0" smtClean="0"/>
                        <a:t> Color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Benedict’s 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Blue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Red</a:t>
                      </a:r>
                      <a:r>
                        <a:rPr lang="en-US" sz="2800" dirty="0" smtClean="0"/>
                        <a:t>, </a:t>
                      </a:r>
                      <a:r>
                        <a:rPr lang="en-US" sz="2800" dirty="0" smtClean="0">
                          <a:solidFill>
                            <a:srgbClr val="FFC000"/>
                          </a:solidFill>
                        </a:rPr>
                        <a:t>orange</a:t>
                      </a:r>
                      <a:r>
                        <a:rPr lang="en-US" sz="2800" dirty="0" smtClean="0"/>
                        <a:t>, </a:t>
                      </a:r>
                      <a:r>
                        <a:rPr lang="en-US" sz="2800" dirty="0" smtClean="0">
                          <a:solidFill>
                            <a:srgbClr val="FFFF00"/>
                          </a:solidFill>
                        </a:rPr>
                        <a:t>yellow</a:t>
                      </a:r>
                      <a:r>
                        <a:rPr lang="en-US" sz="2800" dirty="0" smtClean="0"/>
                        <a:t>, or </a:t>
                      </a:r>
                      <a:r>
                        <a:rPr lang="en-US" sz="2800" dirty="0" smtClean="0">
                          <a:solidFill>
                            <a:srgbClr val="00B050"/>
                          </a:solidFill>
                        </a:rPr>
                        <a:t>green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Iodine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6600"/>
                          </a:solidFill>
                        </a:rPr>
                        <a:t>Yellow-brown</a:t>
                      </a:r>
                      <a:endParaRPr lang="en-US" sz="2800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66"/>
                          </a:solidFill>
                        </a:rPr>
                        <a:t>Blue-black</a:t>
                      </a:r>
                      <a:endParaRPr lang="en-US" sz="2800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Biuret Reagent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Blue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</a:rPr>
                        <a:t>purple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3113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 smtClean="0"/>
              <a:t>Work on the POST lab questions. </a:t>
            </a:r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364107108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 smtClean="0"/>
              <a:t>Remember that the packet must be completed by tomorrow.</a:t>
            </a:r>
          </a:p>
          <a:p>
            <a:r>
              <a:rPr lang="en-US" sz="2800" cap="none" dirty="0" smtClean="0"/>
              <a:t>Organic chemistry test </a:t>
            </a:r>
            <a:r>
              <a:rPr lang="en-US" sz="2800" cap="none" smtClean="0"/>
              <a:t>is tomorrow.</a:t>
            </a:r>
            <a:endParaRPr lang="en-US" sz="2800" cap="none" dirty="0" smtClean="0"/>
          </a:p>
          <a:p>
            <a:r>
              <a:rPr lang="en-US" sz="2800" cap="none" dirty="0" smtClean="0"/>
              <a:t>Get out your worksheet so we can go over section J.</a:t>
            </a:r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58244756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You are what you eat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26637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E3530EC-BA5B-407C-9B36-00820F3955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633</TotalTime>
  <Words>2173</Words>
  <Application>Microsoft Office PowerPoint</Application>
  <PresentationFormat>Custom</PresentationFormat>
  <Paragraphs>470</Paragraphs>
  <Slides>97</Slides>
  <Notes>41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99" baseType="lpstr">
      <vt:lpstr>Main Event</vt:lpstr>
      <vt:lpstr>Picture</vt:lpstr>
      <vt:lpstr>ORGANIC CHEMISTRY </vt:lpstr>
      <vt:lpstr>ORGANIC CHEMISTRY</vt:lpstr>
      <vt:lpstr>ORGANIC chemistry</vt:lpstr>
      <vt:lpstr>Organic Macromolecules  Contain Carbon</vt:lpstr>
      <vt:lpstr>PowerPoint Presentation</vt:lpstr>
      <vt:lpstr>ORGANIC chemistry</vt:lpstr>
      <vt:lpstr>Macromolecules</vt:lpstr>
      <vt:lpstr>Macromolecules</vt:lpstr>
      <vt:lpstr>Macromolecules</vt:lpstr>
      <vt:lpstr>Synthesis and Breakdown of Macromolecules </vt:lpstr>
      <vt:lpstr>CONDENSATION</vt:lpstr>
      <vt:lpstr>Hydrolysis</vt:lpstr>
      <vt:lpstr>CONDENSATION AND HYDROLYSIS</vt:lpstr>
      <vt:lpstr>MACROMOLECULES</vt:lpstr>
      <vt:lpstr>TO DO</vt:lpstr>
      <vt:lpstr>DO NOW</vt:lpstr>
      <vt:lpstr>CARBOHYDRATES</vt:lpstr>
      <vt:lpstr>Carbohydrates: Functions</vt:lpstr>
      <vt:lpstr>Carbohydrates: Structure</vt:lpstr>
      <vt:lpstr>Carbohydrates - structure</vt:lpstr>
      <vt:lpstr>Carbohydrates: Structure</vt:lpstr>
      <vt:lpstr>Carbohydrates: Structure</vt:lpstr>
      <vt:lpstr>PowerPoint Presentation</vt:lpstr>
      <vt:lpstr>Chitin</vt:lpstr>
      <vt:lpstr>Carbohydrates: Dietary Recommendations </vt:lpstr>
      <vt:lpstr>Macronutrients As  Energy Sources</vt:lpstr>
      <vt:lpstr>Applying Your Knowledge</vt:lpstr>
      <vt:lpstr>PowerPoint Presentation</vt:lpstr>
      <vt:lpstr>PowerPoint Presentation</vt:lpstr>
      <vt:lpstr>TO DO</vt:lpstr>
      <vt:lpstr>DO NOW</vt:lpstr>
      <vt:lpstr>LIPIDS</vt:lpstr>
      <vt:lpstr>Lipids</vt:lpstr>
      <vt:lpstr>Function of Lipids</vt:lpstr>
      <vt:lpstr>FUNCTION OF LIPIDS</vt:lpstr>
      <vt:lpstr>Types of Fatty Acids</vt:lpstr>
      <vt:lpstr>Types of Fatty Acids</vt:lpstr>
      <vt:lpstr>COMPOSITION</vt:lpstr>
      <vt:lpstr>Triglyceride</vt:lpstr>
      <vt:lpstr>Formation of triglyceride</vt:lpstr>
      <vt:lpstr>Triglyceride</vt:lpstr>
      <vt:lpstr>Fats in Organisms</vt:lpstr>
      <vt:lpstr>Fats in Organisms</vt:lpstr>
      <vt:lpstr>Fats</vt:lpstr>
      <vt:lpstr>Lipids &amp; Cell Membranes</vt:lpstr>
      <vt:lpstr>Steroids</vt:lpstr>
      <vt:lpstr>Synthetic Anabolic Steroids</vt:lpstr>
      <vt:lpstr>WATCH</vt:lpstr>
      <vt:lpstr>To do</vt:lpstr>
      <vt:lpstr>Nucleic Acids</vt:lpstr>
      <vt:lpstr>Nucleotide – Nucleic acid monomer</vt:lpstr>
      <vt:lpstr>Nucleic Acids</vt:lpstr>
      <vt:lpstr>PowerPoint Presentation</vt:lpstr>
      <vt:lpstr>Bases</vt:lpstr>
      <vt:lpstr>Nucleotide  Monomers</vt:lpstr>
      <vt:lpstr>DNA – deoxyribonucleic acid</vt:lpstr>
      <vt:lpstr>RNA – Ribonucleic Acid</vt:lpstr>
      <vt:lpstr>ATP – Cellular Energy – nongenetic nucleotides</vt:lpstr>
      <vt:lpstr>Coenzymes – nongenetic nucleotide</vt:lpstr>
      <vt:lpstr>Do now– SECTION E - Lipids</vt:lpstr>
      <vt:lpstr>WATCH</vt:lpstr>
      <vt:lpstr>TO DO</vt:lpstr>
      <vt:lpstr>WATCH</vt:lpstr>
      <vt:lpstr>DO NOW</vt:lpstr>
      <vt:lpstr>PREPARE FOR QUIZ</vt:lpstr>
      <vt:lpstr>PowerPoint Presentation</vt:lpstr>
      <vt:lpstr>DO NOW</vt:lpstr>
      <vt:lpstr>Proteins</vt:lpstr>
      <vt:lpstr>Four Types of Proteins</vt:lpstr>
      <vt:lpstr>20 Amino Acid Monomers</vt:lpstr>
      <vt:lpstr>Structure of Amino Acids</vt:lpstr>
      <vt:lpstr>BUILDING A PROTEIN</vt:lpstr>
      <vt:lpstr>FUNCTIONS of a protein</vt:lpstr>
      <vt:lpstr>Proteins as Enzymes</vt:lpstr>
      <vt:lpstr>Enzymes</vt:lpstr>
      <vt:lpstr>Enzyme + Substrate = Product</vt:lpstr>
      <vt:lpstr>How the Enzyme Works</vt:lpstr>
      <vt:lpstr>Primary Protein Structure</vt:lpstr>
      <vt:lpstr>Protein Structures</vt:lpstr>
      <vt:lpstr>Protein structures or shapes</vt:lpstr>
      <vt:lpstr>Protein Structures or shapes</vt:lpstr>
      <vt:lpstr>Denaturing Proteins</vt:lpstr>
      <vt:lpstr>Changing Amino Acid Sequence</vt:lpstr>
      <vt:lpstr>Other Important Proteins</vt:lpstr>
      <vt:lpstr>PowerPoint Presentation</vt:lpstr>
      <vt:lpstr>Summary of Key Concepts</vt:lpstr>
      <vt:lpstr>Macromolecules</vt:lpstr>
      <vt:lpstr>Macromolecules</vt:lpstr>
      <vt:lpstr>Nucleic Acids</vt:lpstr>
      <vt:lpstr>TO DO</vt:lpstr>
      <vt:lpstr>DO NOW</vt:lpstr>
      <vt:lpstr>Section I – what’s in your food?</vt:lpstr>
      <vt:lpstr>LAB SAFETY</vt:lpstr>
      <vt:lpstr>Indicator color</vt:lpstr>
      <vt:lpstr>POST LAB</vt:lpstr>
      <vt:lpstr>DO NOW</vt:lpstr>
      <vt:lpstr>WATCH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CHEMISTRY</dc:title>
  <dc:creator>Nancy Brim</dc:creator>
  <cp:lastModifiedBy>JCBOE</cp:lastModifiedBy>
  <cp:revision>31</cp:revision>
  <cp:lastPrinted>2015-08-13T01:28:15Z</cp:lastPrinted>
  <dcterms:created xsi:type="dcterms:W3CDTF">2015-08-13T00:32:22Z</dcterms:created>
  <dcterms:modified xsi:type="dcterms:W3CDTF">2015-08-19T17:03:54Z</dcterms:modified>
</cp:coreProperties>
</file>