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handoutMasterIdLst>
    <p:handoutMasterId r:id="rId35"/>
  </p:handoutMasterIdLst>
  <p:sldIdLst>
    <p:sldId id="352" r:id="rId2"/>
    <p:sldId id="353" r:id="rId3"/>
    <p:sldId id="354" r:id="rId4"/>
    <p:sldId id="355" r:id="rId5"/>
    <p:sldId id="356" r:id="rId6"/>
    <p:sldId id="357" r:id="rId7"/>
    <p:sldId id="358" r:id="rId8"/>
    <p:sldId id="359" r:id="rId9"/>
    <p:sldId id="360" r:id="rId10"/>
    <p:sldId id="361" r:id="rId11"/>
    <p:sldId id="362" r:id="rId12"/>
    <p:sldId id="363" r:id="rId13"/>
    <p:sldId id="364" r:id="rId14"/>
    <p:sldId id="365" r:id="rId15"/>
    <p:sldId id="366" r:id="rId16"/>
    <p:sldId id="367" r:id="rId17"/>
    <p:sldId id="368" r:id="rId18"/>
    <p:sldId id="369" r:id="rId19"/>
    <p:sldId id="370" r:id="rId20"/>
    <p:sldId id="400" r:id="rId21"/>
    <p:sldId id="410" r:id="rId22"/>
    <p:sldId id="411" r:id="rId23"/>
    <p:sldId id="371" r:id="rId24"/>
    <p:sldId id="373" r:id="rId25"/>
    <p:sldId id="374" r:id="rId26"/>
    <p:sldId id="376" r:id="rId27"/>
    <p:sldId id="377" r:id="rId28"/>
    <p:sldId id="378" r:id="rId29"/>
    <p:sldId id="379" r:id="rId30"/>
    <p:sldId id="380" r:id="rId31"/>
    <p:sldId id="381" r:id="rId32"/>
    <p:sldId id="382" r:id="rId33"/>
    <p:sldId id="383" r:id="rId3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515" autoAdjust="0"/>
    <p:restoredTop sz="94660"/>
  </p:normalViewPr>
  <p:slideViewPr>
    <p:cSldViewPr>
      <p:cViewPr varScale="1">
        <p:scale>
          <a:sx n="70" d="100"/>
          <a:sy n="70" d="100"/>
        </p:scale>
        <p:origin x="-193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7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54010B79-0085-446C-B236-50147E5D8C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77227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A2596B-CD80-4796-8F25-C5CD0A090F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291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7D9D8-A1F3-42A2-B5E3-F11ACF4183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648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23EC9-6EDA-4884-A2AC-B2357038B9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3112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4B6678-A23E-46F9-A629-39146E3C0D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2905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B4731-B698-4604-841A-71798CFE60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9597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5EB33-CA86-4A07-804A-188FF98490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3416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93304-3D4E-4410-9DDF-AEDDEFF5F3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6540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BA0F1-3845-4DFA-BBED-D6A428E30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9482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8E107-2C20-4867-A28B-852520F9F1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2287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3DDA8-6777-4DBD-887B-B70D6FAA2E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1890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D8472-391B-48D1-920C-FEC68F6983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0089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DD0D818-E573-4259-831D-4BA9F9B3E6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766762"/>
          </a:xfrm>
        </p:spPr>
        <p:txBody>
          <a:bodyPr/>
          <a:lstStyle/>
          <a:p>
            <a:r>
              <a:rPr lang="en-US" altLang="en-US" b="1" smtClean="0"/>
              <a:t>THE ELEMENT FAMILIES</a:t>
            </a:r>
          </a:p>
        </p:txBody>
      </p:sp>
      <p:pic>
        <p:nvPicPr>
          <p:cNvPr id="69635" name="Picture 5" descr="Alkali metal carto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838" y="2438400"/>
            <a:ext cx="39687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smtClean="0"/>
              <a:t>HYDROGEN – a special case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smtClean="0">
                <a:solidFill>
                  <a:srgbClr val="FF0000"/>
                </a:solidFill>
              </a:rPr>
              <a:t>one</a:t>
            </a:r>
            <a:r>
              <a:rPr lang="en-US" altLang="en-US" smtClean="0"/>
              <a:t> valence electron</a:t>
            </a:r>
          </a:p>
          <a:p>
            <a:r>
              <a:rPr lang="en-US" altLang="en-US" smtClean="0"/>
              <a:t>Considered a </a:t>
            </a:r>
            <a:r>
              <a:rPr lang="en-US" altLang="en-US" b="1" smtClean="0">
                <a:solidFill>
                  <a:srgbClr val="FF0000"/>
                </a:solidFill>
              </a:rPr>
              <a:t>nonmetal</a:t>
            </a:r>
            <a:r>
              <a:rPr lang="en-US" altLang="en-US" smtClean="0"/>
              <a:t>;</a:t>
            </a:r>
          </a:p>
          <a:p>
            <a:r>
              <a:rPr lang="en-US" altLang="en-US" smtClean="0"/>
              <a:t>Not part of </a:t>
            </a:r>
            <a:r>
              <a:rPr lang="en-US" altLang="en-US" b="1" smtClean="0">
                <a:solidFill>
                  <a:srgbClr val="FF0000"/>
                </a:solidFill>
              </a:rPr>
              <a:t>Group One</a:t>
            </a:r>
            <a:r>
              <a:rPr lang="en-US" altLang="en-US" smtClean="0"/>
              <a:t>;</a:t>
            </a:r>
          </a:p>
          <a:p>
            <a:r>
              <a:rPr lang="en-US" altLang="en-US" smtClean="0"/>
              <a:t>acts as a metal and a nonmetal; </a:t>
            </a:r>
          </a:p>
          <a:p>
            <a:r>
              <a:rPr lang="en-US" altLang="en-US" smtClean="0"/>
              <a:t>most </a:t>
            </a:r>
            <a:r>
              <a:rPr lang="en-US" altLang="en-US" b="1" smtClean="0">
                <a:solidFill>
                  <a:srgbClr val="FF0000"/>
                </a:solidFill>
              </a:rPr>
              <a:t>abundant</a:t>
            </a:r>
            <a:r>
              <a:rPr lang="en-US" altLang="en-US" smtClean="0"/>
              <a:t> element in the universe;</a:t>
            </a:r>
          </a:p>
          <a:p>
            <a:r>
              <a:rPr lang="en-US" altLang="en-US" b="1" smtClean="0">
                <a:solidFill>
                  <a:srgbClr val="FF0000"/>
                </a:solidFill>
              </a:rPr>
              <a:t>flammable</a:t>
            </a:r>
            <a:r>
              <a:rPr lang="en-US" altLang="en-US" smtClean="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smtClean="0"/>
              <a:t>ALKALI METALS – group 1</a:t>
            </a:r>
          </a:p>
        </p:txBody>
      </p:sp>
      <p:pic>
        <p:nvPicPr>
          <p:cNvPr id="71683" name="Picture 5" descr="Periodic table -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28800"/>
            <a:ext cx="6305550" cy="456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Rectangle 6"/>
          <p:cNvSpPr>
            <a:spLocks noChangeArrowheads="1"/>
          </p:cNvSpPr>
          <p:nvPr/>
        </p:nvSpPr>
        <p:spPr bwMode="auto">
          <a:xfrm>
            <a:off x="2209800" y="2895600"/>
            <a:ext cx="6096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smtClean="0"/>
              <a:t>GROUP 1: ALKALI METALS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600" smtClean="0"/>
              <a:t>Early in human history, people discovered that ashes mixed with water produced a slippery solution useful for removing grease.  </a:t>
            </a:r>
          </a:p>
          <a:p>
            <a:pPr>
              <a:lnSpc>
                <a:spcPct val="80000"/>
              </a:lnSpc>
            </a:pPr>
            <a:r>
              <a:rPr lang="en-US" altLang="en-US" sz="2600" smtClean="0"/>
              <a:t>By the Middle Ages, such mixtures were described as </a:t>
            </a:r>
            <a:r>
              <a:rPr lang="en-US" altLang="en-US" sz="2600" i="1" smtClean="0"/>
              <a:t>alkaline</a:t>
            </a:r>
            <a:r>
              <a:rPr lang="en-US" altLang="en-US" sz="2600" smtClean="0"/>
              <a:t>, a term derived from the Arab word for ashes, </a:t>
            </a:r>
            <a:r>
              <a:rPr lang="en-US" altLang="en-US" sz="2600" i="1" smtClean="0"/>
              <a:t>al-qali</a:t>
            </a:r>
            <a:r>
              <a:rPr lang="en-US" altLang="en-US" sz="2600" smtClean="0"/>
              <a:t>.  </a:t>
            </a:r>
          </a:p>
          <a:p>
            <a:pPr>
              <a:lnSpc>
                <a:spcPct val="80000"/>
              </a:lnSpc>
            </a:pPr>
            <a:r>
              <a:rPr lang="en-US" altLang="en-US" sz="2600" smtClean="0"/>
              <a:t>Alkaline mixtures found many uses, particularly in the preparation of soaps.  </a:t>
            </a:r>
          </a:p>
          <a:p>
            <a:pPr>
              <a:lnSpc>
                <a:spcPct val="80000"/>
              </a:lnSpc>
            </a:pPr>
            <a:r>
              <a:rPr lang="en-US" altLang="en-US" sz="2600" smtClean="0"/>
              <a:t>This is why they are called alkali metals.</a:t>
            </a:r>
          </a:p>
          <a:p>
            <a:pPr>
              <a:lnSpc>
                <a:spcPct val="80000"/>
              </a:lnSpc>
            </a:pPr>
            <a:r>
              <a:rPr lang="en-US" altLang="en-US" sz="2600" smtClean="0"/>
              <a:t>We now know that alkaline ashes contain compounds of Group 1 elements, most notably potassium carbonate (potash).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773987" cy="1143000"/>
          </a:xfrm>
        </p:spPr>
        <p:txBody>
          <a:bodyPr/>
          <a:lstStyle/>
          <a:p>
            <a:r>
              <a:rPr lang="en-US" altLang="en-US" sz="4000" b="1" smtClean="0"/>
              <a:t>ALKALI METALS – group one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600" smtClean="0"/>
              <a:t>one valence electron;</a:t>
            </a:r>
          </a:p>
          <a:p>
            <a:pPr>
              <a:lnSpc>
                <a:spcPct val="80000"/>
              </a:lnSpc>
            </a:pPr>
            <a:r>
              <a:rPr lang="en-US" altLang="en-US" sz="2600" smtClean="0"/>
              <a:t>very reactive</a:t>
            </a:r>
          </a:p>
          <a:p>
            <a:pPr>
              <a:lnSpc>
                <a:spcPct val="80000"/>
              </a:lnSpc>
            </a:pPr>
            <a:r>
              <a:rPr lang="en-US" altLang="en-US" sz="2600" smtClean="0"/>
              <a:t>Most reactive is francium;</a:t>
            </a:r>
          </a:p>
          <a:p>
            <a:pPr>
              <a:lnSpc>
                <a:spcPct val="80000"/>
              </a:lnSpc>
            </a:pPr>
            <a:r>
              <a:rPr lang="en-US" altLang="en-US" sz="2600" smtClean="0"/>
              <a:t>not found in nature by themselves;</a:t>
            </a:r>
          </a:p>
          <a:p>
            <a:pPr>
              <a:lnSpc>
                <a:spcPct val="80000"/>
              </a:lnSpc>
            </a:pPr>
            <a:r>
              <a:rPr lang="en-US" altLang="en-US" sz="2600" smtClean="0"/>
              <a:t>low electron affinity</a:t>
            </a:r>
          </a:p>
          <a:p>
            <a:pPr>
              <a:lnSpc>
                <a:spcPct val="80000"/>
              </a:lnSpc>
            </a:pPr>
            <a:r>
              <a:rPr lang="en-US" altLang="en-US" sz="2600" b="1" smtClean="0"/>
              <a:t>SODIUM</a:t>
            </a:r>
            <a:r>
              <a:rPr lang="en-US" altLang="en-US" sz="2600" smtClean="0"/>
              <a:t> and </a:t>
            </a:r>
            <a:r>
              <a:rPr lang="en-US" altLang="en-US" sz="2600" b="1" smtClean="0"/>
              <a:t>POTASSIUM</a:t>
            </a:r>
            <a:r>
              <a:rPr lang="en-US" altLang="en-US" sz="2600" smtClean="0"/>
              <a:t> important to body functions</a:t>
            </a:r>
          </a:p>
          <a:p>
            <a:pPr>
              <a:lnSpc>
                <a:spcPct val="80000"/>
              </a:lnSpc>
            </a:pPr>
            <a:r>
              <a:rPr lang="en-US" altLang="en-US" sz="2600" b="1" smtClean="0"/>
              <a:t>FRANCIUM</a:t>
            </a:r>
            <a:r>
              <a:rPr lang="en-US" altLang="en-US" sz="2600" smtClean="0"/>
              <a:t>  –  most reactive metal, but extremely rare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smtClean="0"/>
              <a:t>GROUP TWO:</a:t>
            </a:r>
            <a:br>
              <a:rPr lang="en-US" altLang="en-US" sz="4000" b="1" smtClean="0"/>
            </a:br>
            <a:r>
              <a:rPr lang="en-US" altLang="en-US" sz="4000" b="1" smtClean="0"/>
              <a:t>ALKALINE EARTH METALS</a:t>
            </a:r>
          </a:p>
        </p:txBody>
      </p:sp>
      <p:pic>
        <p:nvPicPr>
          <p:cNvPr id="74755" name="Picture 4" descr="Periodic table - 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752600"/>
            <a:ext cx="6097588" cy="4411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4756" name="Rectangle 5"/>
          <p:cNvSpPr>
            <a:spLocks noChangeArrowheads="1"/>
          </p:cNvSpPr>
          <p:nvPr/>
        </p:nvSpPr>
        <p:spPr bwMode="auto">
          <a:xfrm>
            <a:off x="2362200" y="2590800"/>
            <a:ext cx="4572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smtClean="0"/>
              <a:t>ALKALINE EARTH METALS – group two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676400"/>
            <a:ext cx="7313612" cy="4114800"/>
          </a:xfrm>
        </p:spPr>
        <p:txBody>
          <a:bodyPr/>
          <a:lstStyle/>
          <a:p>
            <a:r>
              <a:rPr lang="en-US" altLang="en-US" smtClean="0"/>
              <a:t>Elements in group 2 also form alkali solutions when placed in water.  </a:t>
            </a:r>
          </a:p>
          <a:p>
            <a:r>
              <a:rPr lang="en-US" altLang="en-US" smtClean="0"/>
              <a:t>Medieval alchemists noted that certain minerals do not melt or change when put into fire – we know these as group 2 elements.</a:t>
            </a:r>
          </a:p>
          <a:p>
            <a:r>
              <a:rPr lang="en-US" altLang="en-US" smtClean="0"/>
              <a:t>These fire-resistant substances were known to alchemists as </a:t>
            </a:r>
            <a:r>
              <a:rPr lang="en-US" altLang="en-US" i="1" smtClean="0"/>
              <a:t>earth</a:t>
            </a:r>
            <a:r>
              <a:rPr lang="en-US" altLang="en-US" smtClean="0"/>
              <a:t>.  As a holdover from these ancient times, group 2 elements are known as alkaline earth metals.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smtClean="0"/>
              <a:t>ALKALINE EARTH METALS – group two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two valence electrons;</a:t>
            </a:r>
          </a:p>
          <a:p>
            <a:r>
              <a:rPr lang="en-US" altLang="en-US" smtClean="0"/>
              <a:t>less reactive, but similar to alkali metals;</a:t>
            </a:r>
          </a:p>
          <a:p>
            <a:r>
              <a:rPr lang="en-US" altLang="en-US" smtClean="0"/>
              <a:t>low electron affinity, </a:t>
            </a:r>
          </a:p>
          <a:p>
            <a:r>
              <a:rPr lang="en-US" altLang="en-US" b="1" smtClean="0"/>
              <a:t>CALCIUM</a:t>
            </a:r>
            <a:r>
              <a:rPr lang="en-US" altLang="en-US" smtClean="0"/>
              <a:t>  –  5th most abundant element on earth  (lime, calcium chloride, body functions)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smtClean="0"/>
              <a:t>GROUPS 3-12:</a:t>
            </a:r>
            <a:br>
              <a:rPr lang="en-US" altLang="en-US" sz="4000" b="1" smtClean="0"/>
            </a:br>
            <a:r>
              <a:rPr lang="en-US" altLang="en-US" sz="4000" b="1" smtClean="0"/>
              <a:t>TRANSITION ELEMENTS</a:t>
            </a:r>
          </a:p>
        </p:txBody>
      </p:sp>
      <p:pic>
        <p:nvPicPr>
          <p:cNvPr id="77827" name="Picture 4" descr="Periodic table -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52600"/>
            <a:ext cx="5830888" cy="464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8" name="Rectangle 5"/>
          <p:cNvSpPr>
            <a:spLocks noChangeArrowheads="1"/>
          </p:cNvSpPr>
          <p:nvPr/>
        </p:nvSpPr>
        <p:spPr bwMode="auto">
          <a:xfrm>
            <a:off x="2362200" y="3352800"/>
            <a:ext cx="3276600" cy="19812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smtClean="0"/>
              <a:t>TRANSITION ELEMENTS – groups 3-12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463675"/>
            <a:ext cx="8229600" cy="44116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altLang="en-US" smtClean="0"/>
          </a:p>
          <a:p>
            <a:r>
              <a:rPr lang="en-US" altLang="en-US" smtClean="0"/>
              <a:t>The elements in groups 3-12 are all metals that do not form alkaline solutions with water.</a:t>
            </a:r>
          </a:p>
          <a:p>
            <a:r>
              <a:rPr lang="en-US" altLang="en-US" smtClean="0"/>
              <a:t>These metals tend to be harder than alkali metals and less reactive with water.  </a:t>
            </a:r>
          </a:p>
          <a:p>
            <a:r>
              <a:rPr lang="en-US" altLang="en-US" smtClean="0"/>
              <a:t>They are used for structural purposes.</a:t>
            </a:r>
          </a:p>
          <a:p>
            <a:r>
              <a:rPr lang="en-US" altLang="en-US" smtClean="0"/>
              <a:t>Their name – transition metals – denotes their central position in the periodic table.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smtClean="0"/>
              <a:t>TRANSITION ELEMENTS – groups 3-12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600" b="1" smtClean="0">
                <a:solidFill>
                  <a:srgbClr val="FF0000"/>
                </a:solidFill>
              </a:rPr>
              <a:t>Two, three, or four </a:t>
            </a:r>
            <a:r>
              <a:rPr lang="en-US" altLang="en-US" sz="2600" smtClean="0"/>
              <a:t>valence e-; </a:t>
            </a:r>
          </a:p>
          <a:p>
            <a:r>
              <a:rPr lang="en-US" altLang="en-US" sz="2600" smtClean="0"/>
              <a:t>They all have properties </a:t>
            </a:r>
            <a:r>
              <a:rPr lang="en-US" altLang="en-US" sz="2600" b="1" smtClean="0">
                <a:solidFill>
                  <a:srgbClr val="FF0000"/>
                </a:solidFill>
              </a:rPr>
              <a:t>similar</a:t>
            </a:r>
            <a:r>
              <a:rPr lang="en-US" altLang="en-US" sz="2600" smtClean="0"/>
              <a:t> to one another and to other metals:  resistant to </a:t>
            </a:r>
            <a:r>
              <a:rPr lang="en-US" altLang="en-US" sz="2600" b="1" smtClean="0">
                <a:solidFill>
                  <a:srgbClr val="FF0000"/>
                </a:solidFill>
              </a:rPr>
              <a:t>corrosion</a:t>
            </a:r>
            <a:r>
              <a:rPr lang="en-US" altLang="en-US" sz="2600" smtClean="0"/>
              <a:t>, </a:t>
            </a:r>
            <a:r>
              <a:rPr lang="en-US" altLang="en-US" sz="2600" b="1" smtClean="0">
                <a:solidFill>
                  <a:srgbClr val="FF0000"/>
                </a:solidFill>
              </a:rPr>
              <a:t>high</a:t>
            </a:r>
            <a:r>
              <a:rPr lang="en-US" altLang="en-US" sz="2600" smtClean="0"/>
              <a:t> melting points, </a:t>
            </a:r>
            <a:r>
              <a:rPr lang="en-US" altLang="en-US" sz="2600" b="1" smtClean="0">
                <a:solidFill>
                  <a:srgbClr val="FF0000"/>
                </a:solidFill>
              </a:rPr>
              <a:t>brittle</a:t>
            </a:r>
          </a:p>
          <a:p>
            <a:r>
              <a:rPr lang="en-US" altLang="en-US" sz="2800" smtClean="0"/>
              <a:t>These metals are less </a:t>
            </a:r>
            <a:r>
              <a:rPr lang="en-US" altLang="en-US" sz="2800" b="1" smtClean="0">
                <a:solidFill>
                  <a:srgbClr val="FF0000"/>
                </a:solidFill>
              </a:rPr>
              <a:t>reactive</a:t>
            </a:r>
            <a:r>
              <a:rPr lang="en-US" altLang="en-US" sz="2800" smtClean="0"/>
              <a:t> than Group 1 or 2, and are harder.</a:t>
            </a:r>
            <a:endParaRPr lang="en-US" altLang="en-US" sz="2600" b="1" smtClean="0">
              <a:solidFill>
                <a:srgbClr val="FF0000"/>
              </a:solidFill>
            </a:endParaRPr>
          </a:p>
          <a:p>
            <a:r>
              <a:rPr lang="en-US" altLang="en-US" sz="2600" smtClean="0"/>
              <a:t>Include </a:t>
            </a:r>
            <a:r>
              <a:rPr lang="en-US" altLang="en-US" sz="2600" b="1" smtClean="0">
                <a:solidFill>
                  <a:srgbClr val="FF0000"/>
                </a:solidFill>
              </a:rPr>
              <a:t>IRON</a:t>
            </a:r>
            <a:r>
              <a:rPr lang="en-US" altLang="en-US" sz="2600" smtClean="0"/>
              <a:t> (steel), </a:t>
            </a:r>
            <a:r>
              <a:rPr lang="en-US" altLang="en-US" sz="2600" b="1" smtClean="0"/>
              <a:t>CADMIUM</a:t>
            </a:r>
            <a:r>
              <a:rPr lang="en-US" altLang="en-US" sz="2600" smtClean="0"/>
              <a:t> (batteries), </a:t>
            </a:r>
            <a:r>
              <a:rPr lang="en-US" altLang="en-US" sz="2600" b="1" smtClean="0">
                <a:solidFill>
                  <a:srgbClr val="FF0000"/>
                </a:solidFill>
              </a:rPr>
              <a:t>COPPER</a:t>
            </a:r>
            <a:r>
              <a:rPr lang="en-US" altLang="en-US" sz="2600" smtClean="0"/>
              <a:t> (wiring), </a:t>
            </a:r>
            <a:r>
              <a:rPr lang="en-US" altLang="en-US" sz="2600" b="1" smtClean="0"/>
              <a:t>COBALT</a:t>
            </a:r>
            <a:r>
              <a:rPr lang="en-US" altLang="en-US" sz="2600" smtClean="0"/>
              <a:t> (magnets), </a:t>
            </a:r>
            <a:r>
              <a:rPr lang="en-US" altLang="en-US" sz="2600" b="1" smtClean="0">
                <a:solidFill>
                  <a:srgbClr val="FF0000"/>
                </a:solidFill>
              </a:rPr>
              <a:t>SILVER</a:t>
            </a:r>
            <a:r>
              <a:rPr lang="en-US" altLang="en-US" sz="2600" smtClean="0"/>
              <a:t> (dental fillings), </a:t>
            </a:r>
            <a:r>
              <a:rPr lang="en-US" altLang="en-US" sz="2600" b="1" smtClean="0"/>
              <a:t>ZINC</a:t>
            </a:r>
            <a:r>
              <a:rPr lang="en-US" altLang="en-US" sz="2600" smtClean="0"/>
              <a:t> (paints), </a:t>
            </a:r>
            <a:r>
              <a:rPr lang="en-US" altLang="en-US" sz="2600" b="1" smtClean="0">
                <a:solidFill>
                  <a:srgbClr val="FF0000"/>
                </a:solidFill>
              </a:rPr>
              <a:t>GOLD</a:t>
            </a:r>
            <a:r>
              <a:rPr lang="en-US" altLang="en-US" sz="2600" smtClean="0"/>
              <a:t> (jewelry)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smtClean="0"/>
              <a:t>GROUP 13: Boron Family</a:t>
            </a:r>
          </a:p>
        </p:txBody>
      </p:sp>
      <p:pic>
        <p:nvPicPr>
          <p:cNvPr id="80899" name="Picture 4" descr="Periodic table -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828800"/>
            <a:ext cx="6551613" cy="459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0" name="Rectangle 5"/>
          <p:cNvSpPr>
            <a:spLocks noChangeArrowheads="1"/>
          </p:cNvSpPr>
          <p:nvPr/>
        </p:nvSpPr>
        <p:spPr bwMode="auto">
          <a:xfrm>
            <a:off x="5562600" y="2590800"/>
            <a:ext cx="4572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smtClean="0"/>
              <a:t>Boron Family – group 13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smtClean="0">
                <a:solidFill>
                  <a:srgbClr val="FF0000"/>
                </a:solidFill>
              </a:rPr>
              <a:t>three</a:t>
            </a:r>
            <a:r>
              <a:rPr lang="en-US" altLang="en-US" smtClean="0"/>
              <a:t> valence electrons</a:t>
            </a:r>
          </a:p>
          <a:p>
            <a:r>
              <a:rPr lang="en-US" altLang="en-US" smtClean="0"/>
              <a:t>includes </a:t>
            </a:r>
            <a:r>
              <a:rPr lang="en-US" altLang="en-US" b="1" smtClean="0">
                <a:solidFill>
                  <a:srgbClr val="FF0000"/>
                </a:solidFill>
              </a:rPr>
              <a:t>metalloids</a:t>
            </a:r>
            <a:r>
              <a:rPr lang="en-US" altLang="en-US" smtClean="0"/>
              <a:t> and </a:t>
            </a:r>
            <a:r>
              <a:rPr lang="en-US" altLang="en-US" b="1" smtClean="0">
                <a:solidFill>
                  <a:srgbClr val="FF0000"/>
                </a:solidFill>
              </a:rPr>
              <a:t>metals</a:t>
            </a:r>
          </a:p>
          <a:p>
            <a:r>
              <a:rPr lang="en-US" altLang="en-US" b="1" smtClean="0">
                <a:solidFill>
                  <a:srgbClr val="FF0000"/>
                </a:solidFill>
              </a:rPr>
              <a:t>BORON</a:t>
            </a:r>
            <a:r>
              <a:rPr lang="en-US" altLang="en-US" smtClean="0"/>
              <a:t>  –  metalloid; </a:t>
            </a:r>
          </a:p>
          <a:p>
            <a:r>
              <a:rPr lang="en-US" altLang="en-US" b="1" smtClean="0">
                <a:solidFill>
                  <a:srgbClr val="FF0000"/>
                </a:solidFill>
              </a:rPr>
              <a:t>ALUMINUM</a:t>
            </a:r>
            <a:r>
              <a:rPr lang="en-US" altLang="en-US" smtClean="0"/>
              <a:t>  –  most plentiful </a:t>
            </a:r>
            <a:r>
              <a:rPr lang="en-US" altLang="en-US" u="sng" smtClean="0"/>
              <a:t>metal</a:t>
            </a:r>
            <a:r>
              <a:rPr lang="en-US" altLang="en-US" smtClean="0"/>
              <a:t> in the earth's crust, has the most practical uses</a:t>
            </a:r>
          </a:p>
          <a:p>
            <a:r>
              <a:rPr lang="en-US" altLang="en-US" b="1" smtClean="0">
                <a:solidFill>
                  <a:srgbClr val="FF0000"/>
                </a:solidFill>
              </a:rPr>
              <a:t>GALLIUM</a:t>
            </a:r>
            <a:r>
              <a:rPr lang="en-US" altLang="en-US" smtClean="0"/>
              <a:t> – low melting point, component of blue lasers.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773987" cy="1143000"/>
          </a:xfrm>
        </p:spPr>
        <p:txBody>
          <a:bodyPr/>
          <a:lstStyle/>
          <a:p>
            <a:r>
              <a:rPr lang="en-US" altLang="en-US" sz="4000" b="1" smtClean="0"/>
              <a:t>GROUP 14: CARBON FAMILY</a:t>
            </a:r>
          </a:p>
        </p:txBody>
      </p:sp>
      <p:pic>
        <p:nvPicPr>
          <p:cNvPr id="82947" name="Picture 4" descr="Periodic table -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752600"/>
            <a:ext cx="6294438" cy="4411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2948" name="Rectangle 5"/>
          <p:cNvSpPr>
            <a:spLocks noChangeArrowheads="1"/>
          </p:cNvSpPr>
          <p:nvPr/>
        </p:nvSpPr>
        <p:spPr bwMode="auto">
          <a:xfrm>
            <a:off x="5867400" y="2362200"/>
            <a:ext cx="4572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smtClean="0"/>
              <a:t>CARBON FAMILY – group 14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600" b="1" smtClean="0">
                <a:solidFill>
                  <a:srgbClr val="FF0000"/>
                </a:solidFill>
              </a:rPr>
              <a:t>four</a:t>
            </a:r>
            <a:r>
              <a:rPr lang="en-US" altLang="en-US" sz="2600" smtClean="0"/>
              <a:t> valence electrons;</a:t>
            </a:r>
          </a:p>
          <a:p>
            <a:pPr>
              <a:lnSpc>
                <a:spcPct val="80000"/>
              </a:lnSpc>
            </a:pPr>
            <a:r>
              <a:rPr lang="en-US" altLang="en-US" sz="2600" smtClean="0"/>
              <a:t>generally react by </a:t>
            </a:r>
            <a:r>
              <a:rPr lang="en-US" altLang="en-US" sz="2600" b="1" smtClean="0">
                <a:solidFill>
                  <a:srgbClr val="FF0000"/>
                </a:solidFill>
              </a:rPr>
              <a:t>sharing</a:t>
            </a:r>
            <a:r>
              <a:rPr lang="en-US" altLang="en-US" sz="2600" smtClean="0"/>
              <a:t> electrons, </a:t>
            </a:r>
          </a:p>
          <a:p>
            <a:pPr>
              <a:lnSpc>
                <a:spcPct val="80000"/>
              </a:lnSpc>
            </a:pPr>
            <a:r>
              <a:rPr lang="en-US" altLang="en-US" sz="2600" smtClean="0"/>
              <a:t>Consists of a </a:t>
            </a:r>
            <a:r>
              <a:rPr lang="en-US" altLang="en-US" sz="2600" b="1" smtClean="0">
                <a:solidFill>
                  <a:srgbClr val="FF0000"/>
                </a:solidFill>
              </a:rPr>
              <a:t>nonmetal</a:t>
            </a:r>
            <a:r>
              <a:rPr lang="en-US" altLang="en-US" sz="2600" smtClean="0"/>
              <a:t>, </a:t>
            </a:r>
            <a:r>
              <a:rPr lang="en-US" altLang="en-US" sz="2600" b="1" smtClean="0">
                <a:solidFill>
                  <a:srgbClr val="FF0000"/>
                </a:solidFill>
              </a:rPr>
              <a:t>metalloids</a:t>
            </a:r>
            <a:r>
              <a:rPr lang="en-US" altLang="en-US" sz="2600" smtClean="0"/>
              <a:t>, and </a:t>
            </a:r>
            <a:r>
              <a:rPr lang="en-US" altLang="en-US" sz="2600" b="1" smtClean="0">
                <a:solidFill>
                  <a:srgbClr val="FF0000"/>
                </a:solidFill>
              </a:rPr>
              <a:t>metals</a:t>
            </a:r>
            <a:r>
              <a:rPr lang="en-US" altLang="en-US" sz="2600" smtClean="0"/>
              <a:t>;	</a:t>
            </a:r>
          </a:p>
          <a:p>
            <a:pPr>
              <a:lnSpc>
                <a:spcPct val="80000"/>
              </a:lnSpc>
            </a:pPr>
            <a:r>
              <a:rPr lang="en-US" altLang="en-US" sz="2600" b="1" smtClean="0">
                <a:solidFill>
                  <a:srgbClr val="FF0000"/>
                </a:solidFill>
              </a:rPr>
              <a:t>CARBON</a:t>
            </a:r>
            <a:r>
              <a:rPr lang="en-US" altLang="en-US" sz="2600" smtClean="0"/>
              <a:t>  –  most versatile element can form millions of compounds; field of organic chemistry; has several allotropes: graphite, diamond, fullerene, carbon black</a:t>
            </a:r>
          </a:p>
          <a:p>
            <a:pPr>
              <a:lnSpc>
                <a:spcPct val="80000"/>
              </a:lnSpc>
            </a:pPr>
            <a:r>
              <a:rPr lang="en-US" altLang="en-US" sz="2600" b="1" smtClean="0">
                <a:solidFill>
                  <a:srgbClr val="FF0000"/>
                </a:solidFill>
              </a:rPr>
              <a:t>SILICON</a:t>
            </a:r>
            <a:r>
              <a:rPr lang="en-US" altLang="en-US" sz="2600" b="1" smtClean="0"/>
              <a:t> </a:t>
            </a:r>
            <a:r>
              <a:rPr lang="en-US" altLang="en-US" sz="2600" smtClean="0"/>
              <a:t> –  second most plentiful element in the earth’s crust (quartz); many industrial uses.</a:t>
            </a:r>
          </a:p>
          <a:p>
            <a:pPr>
              <a:lnSpc>
                <a:spcPct val="80000"/>
              </a:lnSpc>
            </a:pPr>
            <a:r>
              <a:rPr lang="en-US" altLang="en-US" sz="2600" b="1" smtClean="0">
                <a:solidFill>
                  <a:srgbClr val="FF0000"/>
                </a:solidFill>
              </a:rPr>
              <a:t>LEAD</a:t>
            </a:r>
            <a:r>
              <a:rPr lang="en-US" altLang="en-US" sz="2600" smtClean="0"/>
              <a:t>  –  toxic; used to be in paint, plumbing, gasoline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1625"/>
            <a:ext cx="7845425" cy="1143000"/>
          </a:xfrm>
        </p:spPr>
        <p:txBody>
          <a:bodyPr/>
          <a:lstStyle/>
          <a:p>
            <a:r>
              <a:rPr lang="en-US" altLang="en-US" b="1" smtClean="0"/>
              <a:t>GROUP 15: NITROGEN FAMILY also called Pnictogen Family</a:t>
            </a:r>
          </a:p>
        </p:txBody>
      </p:sp>
      <p:pic>
        <p:nvPicPr>
          <p:cNvPr id="84995" name="Picture 4" descr="Periodic table -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752600"/>
            <a:ext cx="6294438" cy="4411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4996" name="Rectangle 5"/>
          <p:cNvSpPr>
            <a:spLocks noChangeArrowheads="1"/>
          </p:cNvSpPr>
          <p:nvPr/>
        </p:nvSpPr>
        <p:spPr bwMode="auto">
          <a:xfrm>
            <a:off x="6172200" y="2362200"/>
            <a:ext cx="5334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NITROGEN FAMILY – group 15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smtClean="0">
                <a:solidFill>
                  <a:srgbClr val="FF0000"/>
                </a:solidFill>
              </a:rPr>
              <a:t>five</a:t>
            </a:r>
            <a:r>
              <a:rPr lang="en-US" altLang="en-US" smtClean="0"/>
              <a:t> valence electrons;</a:t>
            </a:r>
          </a:p>
          <a:p>
            <a:r>
              <a:rPr lang="en-US" altLang="en-US" smtClean="0"/>
              <a:t>Consists of </a:t>
            </a:r>
            <a:r>
              <a:rPr lang="en-US" altLang="en-US" b="1" smtClean="0">
                <a:solidFill>
                  <a:srgbClr val="FF0000"/>
                </a:solidFill>
              </a:rPr>
              <a:t>nonmetals</a:t>
            </a:r>
            <a:r>
              <a:rPr lang="en-US" altLang="en-US" smtClean="0"/>
              <a:t>, </a:t>
            </a:r>
            <a:r>
              <a:rPr lang="en-US" altLang="en-US" b="1" smtClean="0">
                <a:solidFill>
                  <a:srgbClr val="FF0000"/>
                </a:solidFill>
              </a:rPr>
              <a:t>metalloids</a:t>
            </a:r>
            <a:r>
              <a:rPr lang="en-US" altLang="en-US" smtClean="0"/>
              <a:t>, and a </a:t>
            </a:r>
            <a:r>
              <a:rPr lang="en-US" altLang="en-US" b="1" smtClean="0">
                <a:solidFill>
                  <a:srgbClr val="FF0000"/>
                </a:solidFill>
              </a:rPr>
              <a:t>metal</a:t>
            </a:r>
          </a:p>
          <a:p>
            <a:r>
              <a:rPr lang="en-US" altLang="en-US" smtClean="0"/>
              <a:t>Sometimes will </a:t>
            </a:r>
            <a:r>
              <a:rPr lang="en-US" altLang="en-US" b="1" smtClean="0">
                <a:solidFill>
                  <a:srgbClr val="FF0000"/>
                </a:solidFill>
              </a:rPr>
              <a:t>share</a:t>
            </a:r>
            <a:r>
              <a:rPr lang="en-US" altLang="en-US" smtClean="0"/>
              <a:t> its five electrons</a:t>
            </a:r>
          </a:p>
          <a:p>
            <a:r>
              <a:rPr lang="en-US" altLang="en-US" b="1" smtClean="0">
                <a:solidFill>
                  <a:srgbClr val="FF0000"/>
                </a:solidFill>
              </a:rPr>
              <a:t>NITROGEN</a:t>
            </a:r>
            <a:r>
              <a:rPr lang="en-US" altLang="en-US" b="1" smtClean="0"/>
              <a:t> </a:t>
            </a:r>
            <a:r>
              <a:rPr lang="en-US" altLang="en-US" smtClean="0"/>
              <a:t> –  found in fertilizers, TNT, medicines, proteins</a:t>
            </a:r>
          </a:p>
          <a:p>
            <a:r>
              <a:rPr lang="en-US" altLang="en-US" b="1" smtClean="0">
                <a:solidFill>
                  <a:srgbClr val="FF0000"/>
                </a:solidFill>
              </a:rPr>
              <a:t>PHOSPHORUS</a:t>
            </a:r>
            <a:r>
              <a:rPr lang="en-US" altLang="en-US" smtClean="0"/>
              <a:t>  –  compounds found in laxatives, cheese, and baking powders</a:t>
            </a:r>
          </a:p>
          <a:p>
            <a:endParaRPr lang="en-US" altLang="en-US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GROUP 16: OXYGEN FAMILY also called Chalcogens</a:t>
            </a:r>
          </a:p>
        </p:txBody>
      </p:sp>
      <p:pic>
        <p:nvPicPr>
          <p:cNvPr id="87043" name="Picture 4" descr="Periodic table -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752600"/>
            <a:ext cx="6294438" cy="4411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7044" name="Rectangle 5"/>
          <p:cNvSpPr>
            <a:spLocks noChangeArrowheads="1"/>
          </p:cNvSpPr>
          <p:nvPr/>
        </p:nvSpPr>
        <p:spPr bwMode="auto">
          <a:xfrm>
            <a:off x="6400800" y="2362200"/>
            <a:ext cx="5334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smtClean="0"/>
              <a:t>OXYGEN FAMILY – group 16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smtClean="0">
                <a:solidFill>
                  <a:srgbClr val="FF0000"/>
                </a:solidFill>
              </a:rPr>
              <a:t>six</a:t>
            </a:r>
            <a:r>
              <a:rPr lang="en-US" altLang="en-US" smtClean="0"/>
              <a:t> valence electrons;</a:t>
            </a:r>
          </a:p>
          <a:p>
            <a:r>
              <a:rPr lang="en-US" altLang="en-US" smtClean="0"/>
              <a:t>Consists of </a:t>
            </a:r>
            <a:r>
              <a:rPr lang="en-US" altLang="en-US" b="1" smtClean="0">
                <a:solidFill>
                  <a:srgbClr val="FF0000"/>
                </a:solidFill>
              </a:rPr>
              <a:t>nonmetals</a:t>
            </a:r>
            <a:r>
              <a:rPr lang="en-US" altLang="en-US" smtClean="0"/>
              <a:t> and </a:t>
            </a:r>
            <a:r>
              <a:rPr lang="en-US" altLang="en-US" b="1" smtClean="0">
                <a:solidFill>
                  <a:srgbClr val="FF0000"/>
                </a:solidFill>
              </a:rPr>
              <a:t>metalloids</a:t>
            </a:r>
          </a:p>
          <a:p>
            <a:r>
              <a:rPr lang="en-US" altLang="en-US" b="1" smtClean="0"/>
              <a:t>OXYGEN</a:t>
            </a:r>
            <a:r>
              <a:rPr lang="en-US" altLang="en-US" smtClean="0"/>
              <a:t>  -  very reactive;  most plentiful element in the earth’s crust; forms compounds with practically every element (except neon, argon, and helium); has two allotropes, O</a:t>
            </a:r>
            <a:r>
              <a:rPr lang="en-US" altLang="en-US" baseline="-25000" smtClean="0"/>
              <a:t>2</a:t>
            </a:r>
            <a:r>
              <a:rPr lang="en-US" altLang="en-US" smtClean="0"/>
              <a:t> and O</a:t>
            </a:r>
            <a:r>
              <a:rPr lang="en-US" altLang="en-US" baseline="-25000" smtClean="0"/>
              <a:t>3</a:t>
            </a:r>
            <a:r>
              <a:rPr lang="en-US" altLang="en-US" smtClean="0"/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smtClean="0"/>
              <a:t>ALLOTROPES</a:t>
            </a:r>
          </a:p>
        </p:txBody>
      </p:sp>
      <p:sp>
        <p:nvSpPr>
          <p:cNvPr id="89091" name="Content Placeholder 2"/>
          <p:cNvSpPr>
            <a:spLocks noGrp="1"/>
          </p:cNvSpPr>
          <p:nvPr>
            <p:ph idx="1"/>
          </p:nvPr>
        </p:nvSpPr>
        <p:spPr>
          <a:xfrm>
            <a:off x="1370013" y="1827213"/>
            <a:ext cx="7313612" cy="3506787"/>
          </a:xfrm>
        </p:spPr>
        <p:txBody>
          <a:bodyPr/>
          <a:lstStyle/>
          <a:p>
            <a:r>
              <a:rPr lang="en-US" altLang="en-US" smtClean="0"/>
              <a:t>Different forms of the same element.  </a:t>
            </a:r>
          </a:p>
          <a:p>
            <a:r>
              <a:rPr lang="en-US" altLang="en-US" smtClean="0"/>
              <a:t>Examples:</a:t>
            </a:r>
          </a:p>
          <a:p>
            <a:pPr lvl="1"/>
            <a:r>
              <a:rPr lang="en-US" altLang="en-US" smtClean="0"/>
              <a:t>Oxygen,O</a:t>
            </a:r>
            <a:r>
              <a:rPr lang="en-US" altLang="en-US" baseline="-25000" smtClean="0"/>
              <a:t>2</a:t>
            </a:r>
            <a:r>
              <a:rPr lang="en-US" altLang="en-US" smtClean="0"/>
              <a:t> and ozone, O</a:t>
            </a:r>
            <a:r>
              <a:rPr lang="en-US" altLang="en-US" baseline="-25000" smtClean="0"/>
              <a:t>3</a:t>
            </a:r>
            <a:endParaRPr lang="en-US" altLang="en-US" smtClean="0"/>
          </a:p>
          <a:p>
            <a:pPr lvl="1"/>
            <a:r>
              <a:rPr lang="en-US" altLang="en-US" smtClean="0"/>
              <a:t> Carbon – diamond, graphite, charcoal</a:t>
            </a:r>
          </a:p>
          <a:p>
            <a:pPr lvl="1"/>
            <a:endParaRPr lang="en-US" altLang="en-US" smtClean="0"/>
          </a:p>
        </p:txBody>
      </p:sp>
      <p:pic>
        <p:nvPicPr>
          <p:cNvPr id="8909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648200"/>
            <a:ext cx="4724400" cy="204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smtClean="0"/>
              <a:t>DIATOMIC MOECULES</a:t>
            </a:r>
          </a:p>
        </p:txBody>
      </p:sp>
      <p:sp>
        <p:nvSpPr>
          <p:cNvPr id="90115" name="Content Placeholder 2"/>
          <p:cNvSpPr>
            <a:spLocks noGrp="1"/>
          </p:cNvSpPr>
          <p:nvPr>
            <p:ph idx="1"/>
          </p:nvPr>
        </p:nvSpPr>
        <p:spPr>
          <a:xfrm>
            <a:off x="1296988" y="1676400"/>
            <a:ext cx="7312025" cy="3505200"/>
          </a:xfrm>
        </p:spPr>
        <p:txBody>
          <a:bodyPr/>
          <a:lstStyle/>
          <a:p>
            <a:r>
              <a:rPr lang="en-US" altLang="en-US" smtClean="0"/>
              <a:t>a molecule that consists of </a:t>
            </a:r>
            <a:r>
              <a:rPr lang="en-US" altLang="en-US" b="1" smtClean="0">
                <a:solidFill>
                  <a:srgbClr val="FF0000"/>
                </a:solidFill>
              </a:rPr>
              <a:t>two</a:t>
            </a:r>
            <a:r>
              <a:rPr lang="en-US" altLang="en-US" smtClean="0">
                <a:solidFill>
                  <a:srgbClr val="FF0000"/>
                </a:solidFill>
              </a:rPr>
              <a:t> </a:t>
            </a:r>
            <a:r>
              <a:rPr lang="en-US" altLang="en-US" smtClean="0"/>
              <a:t>atoms of the same element.</a:t>
            </a:r>
          </a:p>
          <a:p>
            <a:r>
              <a:rPr lang="en-US" altLang="en-US" smtClean="0"/>
              <a:t>There are </a:t>
            </a:r>
            <a:r>
              <a:rPr lang="en-US" altLang="en-US" b="1" smtClean="0">
                <a:solidFill>
                  <a:srgbClr val="FF0000"/>
                </a:solidFill>
              </a:rPr>
              <a:t>seven</a:t>
            </a:r>
            <a:r>
              <a:rPr lang="en-US" altLang="en-US" smtClean="0">
                <a:solidFill>
                  <a:srgbClr val="FF0000"/>
                </a:solidFill>
              </a:rPr>
              <a:t> </a:t>
            </a:r>
            <a:r>
              <a:rPr lang="en-US" altLang="en-US" smtClean="0"/>
              <a:t>diatomic molecules: </a:t>
            </a:r>
            <a:r>
              <a:rPr lang="en-US" altLang="en-US" b="1" smtClean="0">
                <a:solidFill>
                  <a:srgbClr val="FF0000"/>
                </a:solidFill>
              </a:rPr>
              <a:t>H</a:t>
            </a:r>
            <a:r>
              <a:rPr lang="en-US" altLang="en-US" b="1" baseline="-25000" smtClean="0">
                <a:solidFill>
                  <a:srgbClr val="FF0000"/>
                </a:solidFill>
              </a:rPr>
              <a:t>2</a:t>
            </a:r>
            <a:r>
              <a:rPr lang="en-US" altLang="en-US" b="1" smtClean="0">
                <a:solidFill>
                  <a:srgbClr val="FF0000"/>
                </a:solidFill>
              </a:rPr>
              <a:t>, N</a:t>
            </a:r>
            <a:r>
              <a:rPr lang="en-US" altLang="en-US" b="1" baseline="-25000" smtClean="0">
                <a:solidFill>
                  <a:srgbClr val="FF0000"/>
                </a:solidFill>
              </a:rPr>
              <a:t>2</a:t>
            </a:r>
            <a:r>
              <a:rPr lang="en-US" altLang="en-US" b="1" smtClean="0">
                <a:solidFill>
                  <a:srgbClr val="FF0000"/>
                </a:solidFill>
              </a:rPr>
              <a:t>, O</a:t>
            </a:r>
            <a:r>
              <a:rPr lang="en-US" altLang="en-US" b="1" baseline="-25000" smtClean="0">
                <a:solidFill>
                  <a:srgbClr val="FF0000"/>
                </a:solidFill>
              </a:rPr>
              <a:t>2</a:t>
            </a:r>
            <a:r>
              <a:rPr lang="en-US" altLang="en-US" b="1" smtClean="0">
                <a:solidFill>
                  <a:srgbClr val="FF0000"/>
                </a:solidFill>
              </a:rPr>
              <a:t>, F</a:t>
            </a:r>
            <a:r>
              <a:rPr lang="en-US" altLang="en-US" b="1" baseline="-25000" smtClean="0">
                <a:solidFill>
                  <a:srgbClr val="FF0000"/>
                </a:solidFill>
              </a:rPr>
              <a:t>2</a:t>
            </a:r>
            <a:r>
              <a:rPr lang="en-US" altLang="en-US" b="1" smtClean="0">
                <a:solidFill>
                  <a:srgbClr val="FF0000"/>
                </a:solidFill>
              </a:rPr>
              <a:t>, Cl</a:t>
            </a:r>
            <a:r>
              <a:rPr lang="en-US" altLang="en-US" b="1" baseline="-25000" smtClean="0">
                <a:solidFill>
                  <a:srgbClr val="FF0000"/>
                </a:solidFill>
              </a:rPr>
              <a:t>2</a:t>
            </a:r>
            <a:r>
              <a:rPr lang="en-US" altLang="en-US" b="1" smtClean="0">
                <a:solidFill>
                  <a:srgbClr val="FF0000"/>
                </a:solidFill>
              </a:rPr>
              <a:t>, Br</a:t>
            </a:r>
            <a:r>
              <a:rPr lang="en-US" altLang="en-US" b="1" baseline="-25000" smtClean="0">
                <a:solidFill>
                  <a:srgbClr val="FF0000"/>
                </a:solidFill>
              </a:rPr>
              <a:t>2</a:t>
            </a:r>
            <a:r>
              <a:rPr lang="en-US" altLang="en-US" b="1" smtClean="0">
                <a:solidFill>
                  <a:srgbClr val="FF0000"/>
                </a:solidFill>
              </a:rPr>
              <a:t>, and I</a:t>
            </a:r>
            <a:r>
              <a:rPr lang="en-US" altLang="en-US" b="1" baseline="-25000" smtClean="0">
                <a:solidFill>
                  <a:srgbClr val="FF0000"/>
                </a:solidFill>
              </a:rPr>
              <a:t>2</a:t>
            </a:r>
            <a:endParaRPr lang="en-US" altLang="en-US" b="1" smtClean="0">
              <a:solidFill>
                <a:srgbClr val="FF0000"/>
              </a:solidFill>
            </a:endParaRPr>
          </a:p>
          <a:p>
            <a:r>
              <a:rPr lang="en-US" altLang="en-US" smtClean="0"/>
              <a:t>Noble gases are </a:t>
            </a:r>
            <a:r>
              <a:rPr lang="en-US" altLang="en-US" b="1" smtClean="0">
                <a:solidFill>
                  <a:srgbClr val="FF0000"/>
                </a:solidFill>
              </a:rPr>
              <a:t>NOT</a:t>
            </a:r>
            <a:r>
              <a:rPr lang="en-US" altLang="en-US" smtClean="0">
                <a:solidFill>
                  <a:srgbClr val="FF0000"/>
                </a:solidFill>
              </a:rPr>
              <a:t> </a:t>
            </a:r>
            <a:r>
              <a:rPr lang="en-US" altLang="en-US" smtClean="0"/>
              <a:t>diatomic.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smtClean="0"/>
              <a:t>DIATOMIC MOLECULES</a:t>
            </a:r>
          </a:p>
        </p:txBody>
      </p:sp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05000"/>
            <a:ext cx="6838950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057400"/>
            <a:ext cx="3581400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GROUP 17: HALOGEN FAMILY</a:t>
            </a:r>
          </a:p>
        </p:txBody>
      </p:sp>
      <p:pic>
        <p:nvPicPr>
          <p:cNvPr id="92163" name="Picture 4" descr="Periodic table -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752600"/>
            <a:ext cx="6294438" cy="4411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164" name="Rectangle 5"/>
          <p:cNvSpPr>
            <a:spLocks noChangeArrowheads="1"/>
          </p:cNvSpPr>
          <p:nvPr/>
        </p:nvSpPr>
        <p:spPr bwMode="auto">
          <a:xfrm>
            <a:off x="6477000" y="2362200"/>
            <a:ext cx="5334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HALOGEN FAMILY – group 17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52600"/>
            <a:ext cx="8229600" cy="47577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600" smtClean="0"/>
              <a:t>Called Halogens - Swedish for “salt-forming”;</a:t>
            </a:r>
          </a:p>
          <a:p>
            <a:pPr>
              <a:lnSpc>
                <a:spcPct val="80000"/>
              </a:lnSpc>
            </a:pPr>
            <a:r>
              <a:rPr lang="en-US" altLang="en-US" sz="2600" b="1" smtClean="0">
                <a:solidFill>
                  <a:srgbClr val="FF0000"/>
                </a:solidFill>
              </a:rPr>
              <a:t>seven</a:t>
            </a:r>
            <a:r>
              <a:rPr lang="en-US" altLang="en-US" sz="2600" smtClean="0"/>
              <a:t> valence electrons</a:t>
            </a:r>
          </a:p>
          <a:p>
            <a:pPr>
              <a:lnSpc>
                <a:spcPct val="80000"/>
              </a:lnSpc>
            </a:pPr>
            <a:r>
              <a:rPr lang="en-US" altLang="en-US" sz="2600" smtClean="0"/>
              <a:t>high electron affinity, </a:t>
            </a:r>
          </a:p>
          <a:p>
            <a:pPr>
              <a:lnSpc>
                <a:spcPct val="80000"/>
              </a:lnSpc>
            </a:pPr>
            <a:r>
              <a:rPr lang="en-US" altLang="en-US" sz="2600" b="1" smtClean="0">
                <a:solidFill>
                  <a:srgbClr val="FF0000"/>
                </a:solidFill>
              </a:rPr>
              <a:t>FLUORINE</a:t>
            </a:r>
            <a:r>
              <a:rPr lang="en-US" altLang="en-US" sz="2600" smtClean="0"/>
              <a:t>  -  most reactive nonmetal (element) due to its size; most electronegative element; reacts with all elements but neon, helium, and argon.</a:t>
            </a:r>
          </a:p>
          <a:p>
            <a:pPr>
              <a:lnSpc>
                <a:spcPct val="80000"/>
              </a:lnSpc>
            </a:pPr>
            <a:r>
              <a:rPr lang="en-US" altLang="en-US" sz="2600" b="1" smtClean="0">
                <a:solidFill>
                  <a:srgbClr val="FF0000"/>
                </a:solidFill>
              </a:rPr>
              <a:t>CHLORINE</a:t>
            </a:r>
            <a:r>
              <a:rPr lang="en-US" altLang="en-US" sz="2600" smtClean="0"/>
              <a:t>  –  deadly gas; compounds act as bleaching agents and disinfectants</a:t>
            </a:r>
          </a:p>
          <a:p>
            <a:pPr>
              <a:lnSpc>
                <a:spcPct val="80000"/>
              </a:lnSpc>
            </a:pPr>
            <a:r>
              <a:rPr lang="en-US" altLang="en-US" sz="2600" b="1" smtClean="0">
                <a:solidFill>
                  <a:srgbClr val="FF0000"/>
                </a:solidFill>
              </a:rPr>
              <a:t>IODINE</a:t>
            </a:r>
            <a:r>
              <a:rPr lang="en-US" altLang="en-US" sz="2600" smtClean="0"/>
              <a:t>  –  used to disinfect water and wounds (tincture of iodine)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GROUP 18: </a:t>
            </a:r>
            <a:br>
              <a:rPr lang="en-US" altLang="en-US" b="1" smtClean="0"/>
            </a:br>
            <a:r>
              <a:rPr lang="en-US" altLang="en-US" b="1" smtClean="0"/>
              <a:t>NOBLE GAS FAMILY</a:t>
            </a:r>
          </a:p>
        </p:txBody>
      </p:sp>
      <p:pic>
        <p:nvPicPr>
          <p:cNvPr id="94211" name="Picture 4" descr="Periodic table -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752600"/>
            <a:ext cx="6294438" cy="4411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4212" name="Rectangle 5"/>
          <p:cNvSpPr>
            <a:spLocks noChangeArrowheads="1"/>
          </p:cNvSpPr>
          <p:nvPr/>
        </p:nvSpPr>
        <p:spPr bwMode="auto">
          <a:xfrm>
            <a:off x="6781800" y="2209800"/>
            <a:ext cx="5334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NOBLE GAS FAMILY – group 18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smtClean="0">
                <a:solidFill>
                  <a:srgbClr val="FF0000"/>
                </a:solidFill>
              </a:rPr>
              <a:t>Nonreactive</a:t>
            </a:r>
            <a:r>
              <a:rPr lang="en-US" altLang="en-US" smtClean="0"/>
              <a:t> gases that tend not to combine with other elements.</a:t>
            </a:r>
          </a:p>
          <a:p>
            <a:r>
              <a:rPr lang="en-US" altLang="en-US" smtClean="0"/>
              <a:t>They are called the Noble gases, presumably because the nobility of early times were above interacting with the common people.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NOBLE GAS FAMILY – group 18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eight valence electrons (except Helium which has two)</a:t>
            </a:r>
          </a:p>
          <a:p>
            <a:r>
              <a:rPr lang="en-US" altLang="en-US" smtClean="0"/>
              <a:t>has stable outer electron configurations and all electron energy levels are full;</a:t>
            </a:r>
          </a:p>
          <a:p>
            <a:r>
              <a:rPr lang="en-US" altLang="en-US" smtClean="0"/>
              <a:t>low electron affinity</a:t>
            </a:r>
          </a:p>
          <a:p>
            <a:r>
              <a:rPr lang="en-US" altLang="en-US" b="1" smtClean="0"/>
              <a:t>HELIUM </a:t>
            </a:r>
            <a:r>
              <a:rPr lang="en-US" altLang="en-US" smtClean="0"/>
              <a:t> –  used in scuba diving; balloons</a:t>
            </a:r>
          </a:p>
          <a:p>
            <a:r>
              <a:rPr lang="en-US" altLang="en-US" b="1" smtClean="0"/>
              <a:t>NEON, ARGON</a:t>
            </a:r>
            <a:r>
              <a:rPr lang="en-US" altLang="en-US" smtClean="0"/>
              <a:t>  –  lighting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INNER TRANSITION ELEMENTS – no group number</a:t>
            </a:r>
          </a:p>
        </p:txBody>
      </p:sp>
      <p:pic>
        <p:nvPicPr>
          <p:cNvPr id="97283" name="Picture 4" descr="Periodic table -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3988" y="1719263"/>
            <a:ext cx="6294437" cy="44116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7284" name="Rectangle 5"/>
          <p:cNvSpPr>
            <a:spLocks noChangeArrowheads="1"/>
          </p:cNvSpPr>
          <p:nvPr/>
        </p:nvSpPr>
        <p:spPr bwMode="auto">
          <a:xfrm>
            <a:off x="3581400" y="5105400"/>
            <a:ext cx="4191000" cy="990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INNER TRANSITION ELEMENTS – no group number</a:t>
            </a:r>
          </a:p>
        </p:txBody>
      </p:sp>
      <p:pic>
        <p:nvPicPr>
          <p:cNvPr id="98307" name="Picture 5" descr="pte-lo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33800"/>
            <a:ext cx="83058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INNER TRANSITION ELEMENTS – no group number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827213"/>
            <a:ext cx="7696200" cy="4114800"/>
          </a:xfrm>
        </p:spPr>
        <p:txBody>
          <a:bodyPr/>
          <a:lstStyle/>
          <a:p>
            <a:r>
              <a:rPr lang="en-US" altLang="en-US" sz="2400" smtClean="0"/>
              <a:t>In the sixth and seventh periods, there are a subset of 28 metallic elements that are quite unlike any of the other transition elements.</a:t>
            </a:r>
          </a:p>
          <a:p>
            <a:r>
              <a:rPr lang="en-US" altLang="en-US" sz="2400" smtClean="0"/>
              <a:t>Inserting the inner transition elements into the main body of the periodic table results in a long and cumbersome table, so these elements are pulled out below the table so it can fit nicely on a 8.5” x 11” piece of paper.</a:t>
            </a:r>
          </a:p>
          <a:p>
            <a:r>
              <a:rPr lang="en-US" altLang="en-US" sz="2400" smtClean="0"/>
              <a:t>These two rows have </a:t>
            </a:r>
            <a:r>
              <a:rPr lang="en-US" altLang="en-US" sz="2400" b="1" smtClean="0">
                <a:solidFill>
                  <a:srgbClr val="FF0000"/>
                </a:solidFill>
              </a:rPr>
              <a:t>no</a:t>
            </a:r>
            <a:r>
              <a:rPr lang="en-US" altLang="en-US" sz="2400" smtClean="0"/>
              <a:t> group number.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INNER TRANSITION ELEMENTS – no group number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The elements in each subset have properties that are so similar to one another that each subset can be viewed as a group.</a:t>
            </a:r>
          </a:p>
          <a:p>
            <a:r>
              <a:rPr lang="en-US" altLang="en-US" smtClean="0"/>
              <a:t>Include the Lanthanides and the Actinides, names after the first element in each group.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INNER TRANSITION ELEMENTS – no group number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827213"/>
            <a:ext cx="7848600" cy="4114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="1" u="sng" smtClean="0"/>
              <a:t>LANTHANIDES</a:t>
            </a:r>
            <a:r>
              <a:rPr lang="en-US" altLang="en-US" b="1" smtClean="0"/>
              <a:t>:  </a:t>
            </a: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b="1" smtClean="0">
                <a:solidFill>
                  <a:srgbClr val="FF0000"/>
                </a:solidFill>
              </a:rPr>
              <a:t>silvery</a:t>
            </a:r>
            <a:r>
              <a:rPr lang="en-US" altLang="en-US" smtClean="0">
                <a:solidFill>
                  <a:srgbClr val="FF0000"/>
                </a:solidFill>
              </a:rPr>
              <a:t> </a:t>
            </a:r>
            <a:r>
              <a:rPr lang="en-US" altLang="en-US" smtClean="0"/>
              <a:t>metals with </a:t>
            </a:r>
            <a:r>
              <a:rPr lang="en-US" altLang="en-US" b="1" smtClean="0">
                <a:solidFill>
                  <a:srgbClr val="FF0000"/>
                </a:solidFill>
              </a:rPr>
              <a:t>high</a:t>
            </a:r>
            <a:r>
              <a:rPr lang="en-US" altLang="en-US" smtClean="0">
                <a:solidFill>
                  <a:srgbClr val="FF0000"/>
                </a:solidFill>
              </a:rPr>
              <a:t> </a:t>
            </a:r>
            <a:r>
              <a:rPr lang="en-US" altLang="en-US" smtClean="0"/>
              <a:t>melting points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high </a:t>
            </a:r>
            <a:r>
              <a:rPr lang="en-US" altLang="en-US" b="1" smtClean="0">
                <a:solidFill>
                  <a:srgbClr val="FF0000"/>
                </a:solidFill>
              </a:rPr>
              <a:t>luster</a:t>
            </a:r>
            <a:r>
              <a:rPr lang="en-US" altLang="en-US" smtClean="0">
                <a:solidFill>
                  <a:srgbClr val="FF0000"/>
                </a:solidFill>
              </a:rPr>
              <a:t> </a:t>
            </a:r>
            <a:r>
              <a:rPr lang="en-US" altLang="en-US" smtClean="0"/>
              <a:t>and conductivity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Tend to be mixed together in the same geologic zones and are </a:t>
            </a:r>
            <a:r>
              <a:rPr lang="en-US" altLang="en-US" b="1" smtClean="0">
                <a:solidFill>
                  <a:srgbClr val="FF0000"/>
                </a:solidFill>
              </a:rPr>
              <a:t>hard</a:t>
            </a:r>
            <a:r>
              <a:rPr lang="en-US" altLang="en-US" smtClean="0">
                <a:solidFill>
                  <a:srgbClr val="FF0000"/>
                </a:solidFill>
              </a:rPr>
              <a:t> </a:t>
            </a:r>
            <a:r>
              <a:rPr lang="en-US" altLang="en-US" smtClean="0"/>
              <a:t>to separate since they are so similar;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used in making high quality glass, television screens, lasers, tinted sunglasses, LEDs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INNER TRANSITION ELEMENTS – no group number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827213"/>
            <a:ext cx="7772400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b="1" u="sng" smtClean="0"/>
              <a:t>ACTINIDES</a:t>
            </a:r>
            <a:r>
              <a:rPr lang="en-US" altLang="en-US" b="1" smtClean="0"/>
              <a:t>:</a:t>
            </a:r>
            <a:endParaRPr lang="en-US" altLang="en-US" smtClean="0"/>
          </a:p>
          <a:p>
            <a:r>
              <a:rPr lang="en-US" altLang="en-US" sz="2600" smtClean="0"/>
              <a:t>Have </a:t>
            </a:r>
            <a:r>
              <a:rPr lang="en-US" altLang="en-US" sz="2600" b="1" smtClean="0">
                <a:solidFill>
                  <a:srgbClr val="FF0000"/>
                </a:solidFill>
              </a:rPr>
              <a:t>similar</a:t>
            </a:r>
            <a:r>
              <a:rPr lang="en-US" altLang="en-US" sz="2600" smtClean="0">
                <a:solidFill>
                  <a:srgbClr val="FF0000"/>
                </a:solidFill>
              </a:rPr>
              <a:t> </a:t>
            </a:r>
            <a:r>
              <a:rPr lang="en-US" altLang="en-US" sz="2600" smtClean="0"/>
              <a:t>properties and are not easily purified.  This is a problem for the nuclear industry as it requires purified samples of </a:t>
            </a:r>
            <a:r>
              <a:rPr lang="en-US" altLang="en-US" sz="2600" b="1" smtClean="0">
                <a:solidFill>
                  <a:srgbClr val="FF0000"/>
                </a:solidFill>
              </a:rPr>
              <a:t>uranium</a:t>
            </a:r>
            <a:r>
              <a:rPr lang="en-US" altLang="en-US" sz="2600" smtClean="0">
                <a:solidFill>
                  <a:srgbClr val="FF0000"/>
                </a:solidFill>
              </a:rPr>
              <a:t> </a:t>
            </a:r>
            <a:r>
              <a:rPr lang="en-US" altLang="en-US" sz="2600" smtClean="0"/>
              <a:t>and </a:t>
            </a:r>
            <a:r>
              <a:rPr lang="en-US" altLang="en-US" sz="2600" b="1" smtClean="0">
                <a:solidFill>
                  <a:srgbClr val="FF0000"/>
                </a:solidFill>
              </a:rPr>
              <a:t>plutonium</a:t>
            </a:r>
            <a:r>
              <a:rPr lang="en-US" altLang="en-US" sz="2600" smtClean="0"/>
              <a:t>.</a:t>
            </a:r>
          </a:p>
          <a:p>
            <a:r>
              <a:rPr lang="en-US" altLang="en-US" sz="2600" smtClean="0"/>
              <a:t>all are </a:t>
            </a:r>
            <a:r>
              <a:rPr lang="en-US" altLang="en-US" sz="2600" b="1" smtClean="0">
                <a:solidFill>
                  <a:srgbClr val="FF0000"/>
                </a:solidFill>
              </a:rPr>
              <a:t>radioactive  </a:t>
            </a:r>
          </a:p>
          <a:p>
            <a:r>
              <a:rPr lang="en-US" altLang="en-US" sz="2600" smtClean="0"/>
              <a:t>93-103 are </a:t>
            </a:r>
            <a:r>
              <a:rPr lang="en-US" altLang="en-US" sz="2600" b="1" smtClean="0">
                <a:solidFill>
                  <a:srgbClr val="FF0000"/>
                </a:solidFill>
              </a:rPr>
              <a:t>synthetic</a:t>
            </a:r>
            <a:r>
              <a:rPr lang="en-US" altLang="en-US" sz="2600" smtClean="0">
                <a:solidFill>
                  <a:srgbClr val="FF0000"/>
                </a:solidFill>
              </a:rPr>
              <a:t> </a:t>
            </a:r>
            <a:r>
              <a:rPr lang="en-US" altLang="en-US" sz="2600" smtClean="0"/>
              <a:t>(transuranium elements)</a:t>
            </a:r>
          </a:p>
          <a:p>
            <a:r>
              <a:rPr lang="en-US" altLang="en-US" sz="2600" smtClean="0"/>
              <a:t>Most common are </a:t>
            </a:r>
            <a:r>
              <a:rPr lang="en-US" altLang="en-US" sz="2600" b="1" smtClean="0"/>
              <a:t>URANIUM</a:t>
            </a:r>
            <a:r>
              <a:rPr lang="en-US" altLang="en-US" sz="2600" smtClean="0"/>
              <a:t> and </a:t>
            </a:r>
            <a:r>
              <a:rPr lang="en-US" altLang="en-US" sz="2600" b="1" smtClean="0"/>
              <a:t>PLUTONIUM</a:t>
            </a:r>
            <a:r>
              <a:rPr lang="en-US" altLang="en-US" sz="2600" smtClean="0"/>
              <a:t> - used as </a:t>
            </a:r>
            <a:r>
              <a:rPr lang="en-US" altLang="en-US" sz="2600" b="1" smtClean="0">
                <a:solidFill>
                  <a:srgbClr val="FF0000"/>
                </a:solidFill>
              </a:rPr>
              <a:t>nuclear</a:t>
            </a:r>
            <a:r>
              <a:rPr lang="en-US" altLang="en-US" sz="2600" smtClean="0">
                <a:solidFill>
                  <a:srgbClr val="FF0000"/>
                </a:solidFill>
              </a:rPr>
              <a:t> </a:t>
            </a:r>
            <a:r>
              <a:rPr lang="en-US" altLang="en-US" sz="2600" smtClean="0"/>
              <a:t>fuel.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1542</TotalTime>
  <Words>1117</Words>
  <Application>Microsoft Office PowerPoint</Application>
  <PresentationFormat>On-screen Show (4:3)</PresentationFormat>
  <Paragraphs>121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Eclipse</vt:lpstr>
      <vt:lpstr>THE ELEMENT FAMILIES</vt:lpstr>
      <vt:lpstr>HYDROGEN – a special case</vt:lpstr>
      <vt:lpstr>ALKALI METALS – group 1</vt:lpstr>
      <vt:lpstr>GROUP 1: ALKALI METALS</vt:lpstr>
      <vt:lpstr>ALKALI METALS – group one</vt:lpstr>
      <vt:lpstr>GROUP TWO: ALKALINE EARTH METALS</vt:lpstr>
      <vt:lpstr>ALKALINE EARTH METALS – group two</vt:lpstr>
      <vt:lpstr>ALKALINE EARTH METALS – group two</vt:lpstr>
      <vt:lpstr>GROUPS 3-12: TRANSITION ELEMENTS</vt:lpstr>
      <vt:lpstr>TRANSITION ELEMENTS – groups 3-12</vt:lpstr>
      <vt:lpstr>TRANSITION ELEMENTS – groups 3-12</vt:lpstr>
      <vt:lpstr>GROUP 13: Boron Family</vt:lpstr>
      <vt:lpstr>Boron Family – group 13</vt:lpstr>
      <vt:lpstr>GROUP 14: CARBON FAMILY</vt:lpstr>
      <vt:lpstr>CARBON FAMILY – group 14</vt:lpstr>
      <vt:lpstr>GROUP 15: NITROGEN FAMILY also called Pnictogen Family</vt:lpstr>
      <vt:lpstr>NITROGEN FAMILY – group 15</vt:lpstr>
      <vt:lpstr>GROUP 16: OXYGEN FAMILY also called Chalcogens</vt:lpstr>
      <vt:lpstr>OXYGEN FAMILY – group 16</vt:lpstr>
      <vt:lpstr>ALLOTROPES</vt:lpstr>
      <vt:lpstr>DIATOMIC MOECULES</vt:lpstr>
      <vt:lpstr>DIATOMIC MOLECULES</vt:lpstr>
      <vt:lpstr>GROUP 17: HALOGEN FAMILY</vt:lpstr>
      <vt:lpstr>HALOGEN FAMILY – group 17</vt:lpstr>
      <vt:lpstr>GROUP 18:  NOBLE GAS FAMILY</vt:lpstr>
      <vt:lpstr>NOBLE GAS FAMILY – group 18</vt:lpstr>
      <vt:lpstr>NOBLE GAS FAMILY – group 18</vt:lpstr>
      <vt:lpstr>INNER TRANSITION ELEMENTS – no group number</vt:lpstr>
      <vt:lpstr>INNER TRANSITION ELEMENTS – no group number</vt:lpstr>
      <vt:lpstr>INNER TRANSITION ELEMENTS – no group number</vt:lpstr>
      <vt:lpstr>INNER TRANSITION ELEMENTS – no group number</vt:lpstr>
      <vt:lpstr>INNER TRANSITION ELEMENTS – no group number</vt:lpstr>
      <vt:lpstr>INNER TRANSITION ELEMENTS – no group number</vt:lpstr>
    </vt:vector>
  </TitlesOfParts>
  <Company>DCSS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Periodic Table</dc:title>
  <dc:creator>DCSS</dc:creator>
  <cp:lastModifiedBy>JCBOE</cp:lastModifiedBy>
  <cp:revision>51</cp:revision>
  <cp:lastPrinted>2011-09-28T15:06:20Z</cp:lastPrinted>
  <dcterms:created xsi:type="dcterms:W3CDTF">2010-09-21T20:25:43Z</dcterms:created>
  <dcterms:modified xsi:type="dcterms:W3CDTF">2016-01-15T14:30:00Z</dcterms:modified>
</cp:coreProperties>
</file>