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handoutMasterIdLst>
    <p:handoutMasterId r:id="rId14"/>
  </p:handoutMasterIdLst>
  <p:sldIdLst>
    <p:sldId id="270" r:id="rId2"/>
    <p:sldId id="271" r:id="rId3"/>
    <p:sldId id="321" r:id="rId4"/>
    <p:sldId id="272" r:id="rId5"/>
    <p:sldId id="273" r:id="rId6"/>
    <p:sldId id="322" r:id="rId7"/>
    <p:sldId id="274" r:id="rId8"/>
    <p:sldId id="275" r:id="rId9"/>
    <p:sldId id="276" r:id="rId10"/>
    <p:sldId id="277" r:id="rId11"/>
    <p:sldId id="323" r:id="rId12"/>
    <p:sldId id="390"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515" autoAdjust="0"/>
    <p:restoredTop sz="94660"/>
  </p:normalViewPr>
  <p:slideViewPr>
    <p:cSldViewPr>
      <p:cViewPr varScale="1">
        <p:scale>
          <a:sx n="70" d="100"/>
          <a:sy n="70" d="100"/>
        </p:scale>
        <p:origin x="-1938"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4035"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4036"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4037"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smtClean="0">
                <a:latin typeface="Arial" charset="0"/>
              </a:defRPr>
            </a:lvl1pPr>
          </a:lstStyle>
          <a:p>
            <a:pPr>
              <a:defRPr/>
            </a:pPr>
            <a:fld id="{54010B79-0085-446C-B236-50147E5D8C42}" type="slidenum">
              <a:rPr lang="en-US" altLang="en-US"/>
              <a:pPr>
                <a:defRPr/>
              </a:pPr>
              <a:t>‹#›</a:t>
            </a:fld>
            <a:endParaRPr lang="en-US" altLang="en-US"/>
          </a:p>
        </p:txBody>
      </p:sp>
    </p:spTree>
    <p:extLst>
      <p:ext uri="{BB962C8B-B14F-4D97-AF65-F5344CB8AC3E}">
        <p14:creationId xmlns:p14="http://schemas.microsoft.com/office/powerpoint/2010/main" val="241772279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AutoShape 4"/>
            <p:cNvSpPr>
              <a:spLocks noChangeArrowheads="1"/>
            </p:cNvSpPr>
            <p:nvPr/>
          </p:nvSpPr>
          <p:spPr bwMode="auto">
            <a:xfrm>
              <a:off x="-1584" y="864"/>
              <a:ext cx="2304" cy="2304"/>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 name="AutoShape 5"/>
            <p:cNvSpPr>
              <a:spLocks noChangeArrowheads="1"/>
            </p:cNvSpPr>
            <p:nvPr/>
          </p:nvSpPr>
          <p:spPr bwMode="auto">
            <a:xfrm>
              <a:off x="-2030" y="192"/>
              <a:ext cx="2544" cy="2544"/>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13318" name="Rectangle 6"/>
          <p:cNvSpPr>
            <a:spLocks noGrp="1" noChangeArrowheads="1"/>
          </p:cNvSpPr>
          <p:nvPr>
            <p:ph type="ctrTitle"/>
          </p:nvPr>
        </p:nvSpPr>
        <p:spPr>
          <a:xfrm>
            <a:off x="1443038" y="985838"/>
            <a:ext cx="7239000" cy="1444625"/>
          </a:xfrm>
        </p:spPr>
        <p:txBody>
          <a:bodyPr/>
          <a:lstStyle>
            <a:lvl1pPr>
              <a:defRPr sz="4000"/>
            </a:lvl1pPr>
          </a:lstStyle>
          <a:p>
            <a:pPr lvl="0"/>
            <a:r>
              <a:rPr lang="en-US" noProof="0" smtClean="0"/>
              <a:t>Click to edit Master title style</a:t>
            </a:r>
          </a:p>
        </p:txBody>
      </p:sp>
      <p:sp>
        <p:nvSpPr>
          <p:cNvPr id="13319"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pPr lvl="0"/>
            <a:r>
              <a:rPr lang="en-US" noProof="0" smtClean="0"/>
              <a:t>Click to edit Master subtitle style</a:t>
            </a:r>
          </a:p>
        </p:txBody>
      </p:sp>
      <p:sp>
        <p:nvSpPr>
          <p:cNvPr id="8" name="Rectangle 8"/>
          <p:cNvSpPr>
            <a:spLocks noGrp="1" noChangeArrowheads="1"/>
          </p:cNvSpPr>
          <p:nvPr>
            <p:ph type="dt" sz="half" idx="10"/>
          </p:nvPr>
        </p:nvSpPr>
        <p:spPr/>
        <p:txBody>
          <a:bodyPr/>
          <a:lstStyle>
            <a:lvl1pPr>
              <a:defRPr/>
            </a:lvl1pPr>
          </a:lstStyle>
          <a:p>
            <a:pPr>
              <a:defRPr/>
            </a:pPr>
            <a:endParaRPr lang="en-US"/>
          </a:p>
        </p:txBody>
      </p:sp>
      <p:sp>
        <p:nvSpPr>
          <p:cNvPr id="9" name="Rectangle 9"/>
          <p:cNvSpPr>
            <a:spLocks noGrp="1" noChangeArrowheads="1"/>
          </p:cNvSpPr>
          <p:nvPr>
            <p:ph type="ftr" sz="quarter" idx="11"/>
          </p:nvPr>
        </p:nvSpPr>
        <p:spPr/>
        <p:txBody>
          <a:bodyPr/>
          <a:lstStyle>
            <a:lvl1pPr>
              <a:defRPr/>
            </a:lvl1pPr>
          </a:lstStyle>
          <a:p>
            <a:pPr>
              <a:defRPr/>
            </a:pPr>
            <a:endParaRPr lang="en-US"/>
          </a:p>
        </p:txBody>
      </p:sp>
      <p:sp>
        <p:nvSpPr>
          <p:cNvPr id="10" name="Rectangle 10"/>
          <p:cNvSpPr>
            <a:spLocks noGrp="1" noChangeArrowheads="1"/>
          </p:cNvSpPr>
          <p:nvPr>
            <p:ph type="sldNum" sz="quarter" idx="12"/>
          </p:nvPr>
        </p:nvSpPr>
        <p:spPr/>
        <p:txBody>
          <a:bodyPr/>
          <a:lstStyle>
            <a:lvl1pPr>
              <a:defRPr smtClean="0"/>
            </a:lvl1pPr>
          </a:lstStyle>
          <a:p>
            <a:pPr>
              <a:defRPr/>
            </a:pPr>
            <a:fld id="{A6A2596B-CD80-4796-8F25-C5CD0A090F0F}" type="slidenum">
              <a:rPr lang="en-US" altLang="en-US"/>
              <a:pPr>
                <a:defRPr/>
              </a:pPr>
              <a:t>‹#›</a:t>
            </a:fld>
            <a:endParaRPr lang="en-US" altLang="en-US"/>
          </a:p>
        </p:txBody>
      </p:sp>
    </p:spTree>
    <p:extLst>
      <p:ext uri="{BB962C8B-B14F-4D97-AF65-F5344CB8AC3E}">
        <p14:creationId xmlns:p14="http://schemas.microsoft.com/office/powerpoint/2010/main" val="389291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6B37D9D8-A1F3-42A2-B5E3-F11ACF4183A5}" type="slidenum">
              <a:rPr lang="en-US" altLang="en-US"/>
              <a:pPr>
                <a:defRPr/>
              </a:pPr>
              <a:t>‹#›</a:t>
            </a:fld>
            <a:endParaRPr lang="en-US" altLang="en-US"/>
          </a:p>
        </p:txBody>
      </p:sp>
    </p:spTree>
    <p:extLst>
      <p:ext uri="{BB962C8B-B14F-4D97-AF65-F5344CB8AC3E}">
        <p14:creationId xmlns:p14="http://schemas.microsoft.com/office/powerpoint/2010/main" val="952648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90623EC9-6EDA-4884-A2AC-B2357038B97A}" type="slidenum">
              <a:rPr lang="en-US" altLang="en-US"/>
              <a:pPr>
                <a:defRPr/>
              </a:pPr>
              <a:t>‹#›</a:t>
            </a:fld>
            <a:endParaRPr lang="en-US" altLang="en-US"/>
          </a:p>
        </p:txBody>
      </p:sp>
    </p:spTree>
    <p:extLst>
      <p:ext uri="{BB962C8B-B14F-4D97-AF65-F5344CB8AC3E}">
        <p14:creationId xmlns:p14="http://schemas.microsoft.com/office/powerpoint/2010/main" val="3733112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3D4B6678-A23E-46F9-A629-39146E3C0DDC}" type="slidenum">
              <a:rPr lang="en-US" altLang="en-US"/>
              <a:pPr>
                <a:defRPr/>
              </a:pPr>
              <a:t>‹#›</a:t>
            </a:fld>
            <a:endParaRPr lang="en-US" altLang="en-US"/>
          </a:p>
        </p:txBody>
      </p:sp>
    </p:spTree>
    <p:extLst>
      <p:ext uri="{BB962C8B-B14F-4D97-AF65-F5344CB8AC3E}">
        <p14:creationId xmlns:p14="http://schemas.microsoft.com/office/powerpoint/2010/main" val="2702905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7CFB4731-B698-4604-841A-71798CFE6020}" type="slidenum">
              <a:rPr lang="en-US" altLang="en-US"/>
              <a:pPr>
                <a:defRPr/>
              </a:pPr>
              <a:t>‹#›</a:t>
            </a:fld>
            <a:endParaRPr lang="en-US" altLang="en-US"/>
          </a:p>
        </p:txBody>
      </p:sp>
    </p:spTree>
    <p:extLst>
      <p:ext uri="{BB962C8B-B14F-4D97-AF65-F5344CB8AC3E}">
        <p14:creationId xmlns:p14="http://schemas.microsoft.com/office/powerpoint/2010/main" val="1759597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8925EB33-CA86-4A07-804A-188FF9849002}" type="slidenum">
              <a:rPr lang="en-US" altLang="en-US"/>
              <a:pPr>
                <a:defRPr/>
              </a:pPr>
              <a:t>‹#›</a:t>
            </a:fld>
            <a:endParaRPr lang="en-US" altLang="en-US"/>
          </a:p>
        </p:txBody>
      </p:sp>
    </p:spTree>
    <p:extLst>
      <p:ext uri="{BB962C8B-B14F-4D97-AF65-F5344CB8AC3E}">
        <p14:creationId xmlns:p14="http://schemas.microsoft.com/office/powerpoint/2010/main" val="395341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80293304-3D4E-4410-9DDF-AEDDEFF5F31D}" type="slidenum">
              <a:rPr lang="en-US" altLang="en-US"/>
              <a:pPr>
                <a:defRPr/>
              </a:pPr>
              <a:t>‹#›</a:t>
            </a:fld>
            <a:endParaRPr lang="en-US" altLang="en-US"/>
          </a:p>
        </p:txBody>
      </p:sp>
    </p:spTree>
    <p:extLst>
      <p:ext uri="{BB962C8B-B14F-4D97-AF65-F5344CB8AC3E}">
        <p14:creationId xmlns:p14="http://schemas.microsoft.com/office/powerpoint/2010/main" val="1456540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E34BA0F1-3845-4DFA-BBED-D6A428E30BB2}" type="slidenum">
              <a:rPr lang="en-US" altLang="en-US"/>
              <a:pPr>
                <a:defRPr/>
              </a:pPr>
              <a:t>‹#›</a:t>
            </a:fld>
            <a:endParaRPr lang="en-US" altLang="en-US"/>
          </a:p>
        </p:txBody>
      </p:sp>
    </p:spTree>
    <p:extLst>
      <p:ext uri="{BB962C8B-B14F-4D97-AF65-F5344CB8AC3E}">
        <p14:creationId xmlns:p14="http://schemas.microsoft.com/office/powerpoint/2010/main" val="3709482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1A88E107-2C20-4867-A28B-852520F9F1CF}" type="slidenum">
              <a:rPr lang="en-US" altLang="en-US"/>
              <a:pPr>
                <a:defRPr/>
              </a:pPr>
              <a:t>‹#›</a:t>
            </a:fld>
            <a:endParaRPr lang="en-US" altLang="en-US"/>
          </a:p>
        </p:txBody>
      </p:sp>
    </p:spTree>
    <p:extLst>
      <p:ext uri="{BB962C8B-B14F-4D97-AF65-F5344CB8AC3E}">
        <p14:creationId xmlns:p14="http://schemas.microsoft.com/office/powerpoint/2010/main" val="2772287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A03DDA8-6777-4DBD-887B-B70D6FAA2E3F}" type="slidenum">
              <a:rPr lang="en-US" altLang="en-US"/>
              <a:pPr>
                <a:defRPr/>
              </a:pPr>
              <a:t>‹#›</a:t>
            </a:fld>
            <a:endParaRPr lang="en-US" altLang="en-US"/>
          </a:p>
        </p:txBody>
      </p:sp>
    </p:spTree>
    <p:extLst>
      <p:ext uri="{BB962C8B-B14F-4D97-AF65-F5344CB8AC3E}">
        <p14:creationId xmlns:p14="http://schemas.microsoft.com/office/powerpoint/2010/main" val="3121890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6EFD8472-391B-48D1-920C-FEC68F6983A4}" type="slidenum">
              <a:rPr lang="en-US" altLang="en-US"/>
              <a:pPr>
                <a:defRPr/>
              </a:pPr>
              <a:t>‹#›</a:t>
            </a:fld>
            <a:endParaRPr lang="en-US" altLang="en-US"/>
          </a:p>
        </p:txBody>
      </p:sp>
    </p:spTree>
    <p:extLst>
      <p:ext uri="{BB962C8B-B14F-4D97-AF65-F5344CB8AC3E}">
        <p14:creationId xmlns:p14="http://schemas.microsoft.com/office/powerpoint/2010/main" val="2350089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032" name="AutoShape 3"/>
            <p:cNvSpPr>
              <a:spLocks noChangeArrowheads="1"/>
            </p:cNvSpPr>
            <p:nvPr/>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3" name="AutoShape 4"/>
            <p:cNvSpPr>
              <a:spLocks noChangeArrowheads="1"/>
            </p:cNvSpPr>
            <p:nvPr/>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4" name="Line 5"/>
            <p:cNvSpPr>
              <a:spLocks noChangeShapeType="1"/>
            </p:cNvSpPr>
            <p:nvPr/>
          </p:nvSpPr>
          <p:spPr bwMode="auto">
            <a:xfrm>
              <a:off x="864" y="960"/>
              <a:ext cx="460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27" name="Rectangle 6"/>
          <p:cNvSpPr>
            <a:spLocks noGrp="1" noChangeArrowheads="1"/>
          </p:cNvSpPr>
          <p:nvPr>
            <p:ph type="title"/>
          </p:nvPr>
        </p:nvSpPr>
        <p:spPr bwMode="auto">
          <a:xfrm>
            <a:off x="1370013" y="301625"/>
            <a:ext cx="73136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296" name="Rectangle 8"/>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2297" name="Rectangle 9"/>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p>
        </p:txBody>
      </p:sp>
      <p:sp>
        <p:nvSpPr>
          <p:cNvPr id="12298" name="Rectangle 10"/>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8DD0D818-E573-4259-831D-4BA9F9B3E6F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28"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z="4000" b="1" smtClean="0"/>
              <a:t>ANOTHER WAY TO LOOK AT THE TABLE</a:t>
            </a:r>
          </a:p>
        </p:txBody>
      </p:sp>
      <p:sp>
        <p:nvSpPr>
          <p:cNvPr id="45059" name="Rectangle 3"/>
          <p:cNvSpPr>
            <a:spLocks noGrp="1" noChangeArrowheads="1"/>
          </p:cNvSpPr>
          <p:nvPr>
            <p:ph type="body" idx="1"/>
          </p:nvPr>
        </p:nvSpPr>
        <p:spPr/>
        <p:txBody>
          <a:bodyPr/>
          <a:lstStyle/>
          <a:p>
            <a:pPr eaLnBrk="1" hangingPunct="1">
              <a:buFont typeface="Wingdings" pitchFamily="2" charset="2"/>
              <a:buNone/>
            </a:pPr>
            <a:r>
              <a:rPr lang="en-US" altLang="en-US" smtClean="0"/>
              <a:t>All elements can be divided into three groups:</a:t>
            </a:r>
          </a:p>
          <a:p>
            <a:pPr eaLnBrk="1" hangingPunct="1">
              <a:buFont typeface="Wingdings" pitchFamily="2" charset="2"/>
              <a:buNone/>
            </a:pPr>
            <a:r>
              <a:rPr lang="en-US" altLang="en-US" smtClean="0"/>
              <a:t>		METALS</a:t>
            </a:r>
          </a:p>
          <a:p>
            <a:pPr eaLnBrk="1" hangingPunct="1">
              <a:buFont typeface="Wingdings" pitchFamily="2" charset="2"/>
              <a:buNone/>
            </a:pPr>
            <a:r>
              <a:rPr lang="en-US" altLang="en-US" smtClean="0"/>
              <a:t>			NONMETALS</a:t>
            </a:r>
          </a:p>
          <a:p>
            <a:pPr eaLnBrk="1" hangingPunct="1">
              <a:buFont typeface="Wingdings" pitchFamily="2" charset="2"/>
              <a:buNone/>
            </a:pPr>
            <a:r>
              <a:rPr lang="en-US" altLang="en-US" smtClean="0"/>
              <a:t>				METALLOIDS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5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62000" y="301625"/>
            <a:ext cx="7921625" cy="1143000"/>
          </a:xfrm>
        </p:spPr>
        <p:txBody>
          <a:bodyPr/>
          <a:lstStyle/>
          <a:p>
            <a:pPr algn="ctr" eaLnBrk="1" hangingPunct="1"/>
            <a:r>
              <a:rPr lang="en-US" altLang="en-US" sz="4400" b="1" smtClean="0"/>
              <a:t>METALS</a:t>
            </a:r>
          </a:p>
        </p:txBody>
      </p:sp>
      <p:pic>
        <p:nvPicPr>
          <p:cNvPr id="4608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92288"/>
            <a:ext cx="8077200" cy="4475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301625"/>
            <a:ext cx="7997825" cy="1143000"/>
          </a:xfrm>
        </p:spPr>
        <p:txBody>
          <a:bodyPr/>
          <a:lstStyle/>
          <a:p>
            <a:pPr algn="ctr" eaLnBrk="1" hangingPunct="1"/>
            <a:r>
              <a:rPr lang="en-US" altLang="en-US" sz="4400" b="1" smtClean="0"/>
              <a:t>METALS</a:t>
            </a:r>
          </a:p>
        </p:txBody>
      </p:sp>
      <p:sp>
        <p:nvSpPr>
          <p:cNvPr id="47107" name="Rectangle 3"/>
          <p:cNvSpPr>
            <a:spLocks noGrp="1" noChangeArrowheads="1"/>
          </p:cNvSpPr>
          <p:nvPr>
            <p:ph type="body" idx="1"/>
          </p:nvPr>
        </p:nvSpPr>
        <p:spPr>
          <a:xfrm>
            <a:off x="990600" y="1827213"/>
            <a:ext cx="8153400" cy="4649787"/>
          </a:xfrm>
        </p:spPr>
        <p:txBody>
          <a:bodyPr/>
          <a:lstStyle/>
          <a:p>
            <a:pPr eaLnBrk="1" hangingPunct="1">
              <a:lnSpc>
                <a:spcPct val="80000"/>
              </a:lnSpc>
            </a:pPr>
            <a:r>
              <a:rPr lang="en-US" altLang="en-US" sz="2800" smtClean="0"/>
              <a:t>located on the </a:t>
            </a:r>
            <a:r>
              <a:rPr lang="en-US" altLang="en-US" sz="2800" b="1" smtClean="0">
                <a:solidFill>
                  <a:srgbClr val="FF0000"/>
                </a:solidFill>
              </a:rPr>
              <a:t>left</a:t>
            </a:r>
            <a:r>
              <a:rPr lang="en-US" altLang="en-US" sz="2800" smtClean="0"/>
              <a:t> side and </a:t>
            </a:r>
            <a:r>
              <a:rPr lang="en-US" altLang="en-US" sz="2800" b="1" smtClean="0">
                <a:solidFill>
                  <a:srgbClr val="FF0000"/>
                </a:solidFill>
              </a:rPr>
              <a:t>center.</a:t>
            </a:r>
          </a:p>
          <a:p>
            <a:pPr eaLnBrk="1" hangingPunct="1">
              <a:lnSpc>
                <a:spcPct val="80000"/>
              </a:lnSpc>
            </a:pPr>
            <a:r>
              <a:rPr lang="en-US" altLang="en-US" sz="2800" smtClean="0"/>
              <a:t>good conductors of </a:t>
            </a:r>
            <a:r>
              <a:rPr lang="en-US" altLang="en-US" sz="2800" b="1" smtClean="0">
                <a:solidFill>
                  <a:srgbClr val="FF0000"/>
                </a:solidFill>
              </a:rPr>
              <a:t>heat</a:t>
            </a:r>
            <a:r>
              <a:rPr lang="en-US" altLang="en-US" sz="2800" smtClean="0"/>
              <a:t> and </a:t>
            </a:r>
            <a:r>
              <a:rPr lang="en-US" altLang="en-US" sz="2800" b="1" smtClean="0">
                <a:solidFill>
                  <a:srgbClr val="FF0000"/>
                </a:solidFill>
              </a:rPr>
              <a:t>electricity.</a:t>
            </a:r>
          </a:p>
          <a:p>
            <a:pPr eaLnBrk="1" hangingPunct="1">
              <a:lnSpc>
                <a:spcPct val="80000"/>
              </a:lnSpc>
            </a:pPr>
            <a:r>
              <a:rPr lang="en-US" altLang="en-US" sz="2800" smtClean="0"/>
              <a:t>hard and shiny </a:t>
            </a:r>
            <a:r>
              <a:rPr lang="en-US" altLang="en-US" sz="2800" i="1" smtClean="0"/>
              <a:t>(not always silver)</a:t>
            </a:r>
            <a:endParaRPr lang="en-US" altLang="en-US" sz="2800" smtClean="0"/>
          </a:p>
          <a:p>
            <a:pPr eaLnBrk="1" hangingPunct="1">
              <a:lnSpc>
                <a:spcPct val="80000"/>
              </a:lnSpc>
            </a:pPr>
            <a:r>
              <a:rPr lang="en-US" altLang="en-US" sz="2800" smtClean="0"/>
              <a:t>can be pounded into different shapes - </a:t>
            </a:r>
            <a:r>
              <a:rPr lang="en-US" altLang="en-US" sz="2800" b="1" smtClean="0">
                <a:solidFill>
                  <a:srgbClr val="FF0000"/>
                </a:solidFill>
              </a:rPr>
              <a:t>malleable</a:t>
            </a:r>
          </a:p>
          <a:p>
            <a:pPr eaLnBrk="1" hangingPunct="1">
              <a:lnSpc>
                <a:spcPct val="80000"/>
              </a:lnSpc>
            </a:pPr>
            <a:r>
              <a:rPr lang="en-US" altLang="en-US" sz="2800" smtClean="0"/>
              <a:t>can be drawn into a wire - </a:t>
            </a:r>
            <a:r>
              <a:rPr lang="en-US" altLang="en-US" sz="2800" b="1" smtClean="0">
                <a:solidFill>
                  <a:srgbClr val="FF0000"/>
                </a:solidFill>
              </a:rPr>
              <a:t>ductile</a:t>
            </a:r>
          </a:p>
          <a:p>
            <a:pPr eaLnBrk="1" hangingPunct="1">
              <a:lnSpc>
                <a:spcPct val="80000"/>
              </a:lnSpc>
            </a:pPr>
            <a:r>
              <a:rPr lang="en-US" altLang="en-US" sz="2800" smtClean="0"/>
              <a:t>high </a:t>
            </a:r>
            <a:r>
              <a:rPr lang="en-US" altLang="en-US" sz="2800" b="1" smtClean="0">
                <a:solidFill>
                  <a:srgbClr val="FF0000"/>
                </a:solidFill>
              </a:rPr>
              <a:t>density</a:t>
            </a:r>
            <a:r>
              <a:rPr lang="en-US" altLang="en-US" sz="2800" smtClean="0"/>
              <a:t>, high </a:t>
            </a:r>
            <a:r>
              <a:rPr lang="en-US" altLang="en-US" sz="2800" b="1" smtClean="0">
                <a:solidFill>
                  <a:srgbClr val="FF0000"/>
                </a:solidFill>
              </a:rPr>
              <a:t>melting points</a:t>
            </a:r>
          </a:p>
          <a:p>
            <a:pPr eaLnBrk="1" hangingPunct="1">
              <a:lnSpc>
                <a:spcPct val="80000"/>
              </a:lnSpc>
            </a:pPr>
            <a:r>
              <a:rPr lang="en-US" altLang="en-US" sz="2800" smtClean="0"/>
              <a:t>react with </a:t>
            </a:r>
            <a:r>
              <a:rPr lang="en-US" altLang="en-US" sz="2800" b="1" smtClean="0">
                <a:solidFill>
                  <a:srgbClr val="FF0000"/>
                </a:solidFill>
              </a:rPr>
              <a:t>water</a:t>
            </a:r>
            <a:r>
              <a:rPr lang="en-US" altLang="en-US" sz="2800" smtClean="0"/>
              <a:t> and substances in the </a:t>
            </a:r>
            <a:r>
              <a:rPr lang="en-US" altLang="en-US" sz="2800" b="1" smtClean="0">
                <a:solidFill>
                  <a:srgbClr val="FF0000"/>
                </a:solidFill>
              </a:rPr>
              <a:t>atmosphere</a:t>
            </a:r>
          </a:p>
          <a:p>
            <a:pPr eaLnBrk="1" hangingPunct="1">
              <a:lnSpc>
                <a:spcPct val="80000"/>
              </a:lnSpc>
              <a:buFont typeface="Wingdings" pitchFamily="2" charset="2"/>
              <a:buNone/>
            </a:pPr>
            <a:r>
              <a:rPr lang="en-US" altLang="en-US" sz="2800" smtClean="0"/>
              <a:t>		(ex.  rusting, tarnishing)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 calcmode="lin" valueType="num">
                                      <p:cBhvr additive="base">
                                        <p:cTn id="7" dur="5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7107">
                                            <p:txEl>
                                              <p:pRg st="1" end="1"/>
                                            </p:txEl>
                                          </p:spTgt>
                                        </p:tgtEl>
                                        <p:attrNameLst>
                                          <p:attrName>style.visibility</p:attrName>
                                        </p:attrNameLst>
                                      </p:cBhvr>
                                      <p:to>
                                        <p:strVal val="visible"/>
                                      </p:to>
                                    </p:set>
                                    <p:anim calcmode="lin" valueType="num">
                                      <p:cBhvr additive="base">
                                        <p:cTn id="13"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7107">
                                            <p:txEl>
                                              <p:pRg st="2" end="2"/>
                                            </p:txEl>
                                          </p:spTgt>
                                        </p:tgtEl>
                                        <p:attrNameLst>
                                          <p:attrName>style.visibility</p:attrName>
                                        </p:attrNameLst>
                                      </p:cBhvr>
                                      <p:to>
                                        <p:strVal val="visible"/>
                                      </p:to>
                                    </p:set>
                                    <p:anim calcmode="lin" valueType="num">
                                      <p:cBhvr additive="base">
                                        <p:cTn id="19"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7107">
                                            <p:txEl>
                                              <p:pRg st="3" end="3"/>
                                            </p:txEl>
                                          </p:spTgt>
                                        </p:tgtEl>
                                        <p:attrNameLst>
                                          <p:attrName>style.visibility</p:attrName>
                                        </p:attrNameLst>
                                      </p:cBhvr>
                                      <p:to>
                                        <p:strVal val="visible"/>
                                      </p:to>
                                    </p:set>
                                    <p:anim calcmode="lin" valueType="num">
                                      <p:cBhvr additive="base">
                                        <p:cTn id="25" dur="5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1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7107">
                                            <p:txEl>
                                              <p:pRg st="4" end="4"/>
                                            </p:txEl>
                                          </p:spTgt>
                                        </p:tgtEl>
                                        <p:attrNameLst>
                                          <p:attrName>style.visibility</p:attrName>
                                        </p:attrNameLst>
                                      </p:cBhvr>
                                      <p:to>
                                        <p:strVal val="visible"/>
                                      </p:to>
                                    </p:set>
                                    <p:anim calcmode="lin" valueType="num">
                                      <p:cBhvr additive="base">
                                        <p:cTn id="31" dur="5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71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7107">
                                            <p:txEl>
                                              <p:pRg st="5" end="5"/>
                                            </p:txEl>
                                          </p:spTgt>
                                        </p:tgtEl>
                                        <p:attrNameLst>
                                          <p:attrName>style.visibility</p:attrName>
                                        </p:attrNameLst>
                                      </p:cBhvr>
                                      <p:to>
                                        <p:strVal val="visible"/>
                                      </p:to>
                                    </p:set>
                                    <p:anim calcmode="lin" valueType="num">
                                      <p:cBhvr additive="base">
                                        <p:cTn id="37" dur="500" fill="hold"/>
                                        <p:tgtEl>
                                          <p:spTgt spid="4710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71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47107">
                                            <p:txEl>
                                              <p:pRg st="6" end="6"/>
                                            </p:txEl>
                                          </p:spTgt>
                                        </p:tgtEl>
                                        <p:attrNameLst>
                                          <p:attrName>style.visibility</p:attrName>
                                        </p:attrNameLst>
                                      </p:cBhvr>
                                      <p:to>
                                        <p:strVal val="visible"/>
                                      </p:to>
                                    </p:set>
                                    <p:anim calcmode="lin" valueType="num">
                                      <p:cBhvr additive="base">
                                        <p:cTn id="43" dur="500" fill="hold"/>
                                        <p:tgtEl>
                                          <p:spTgt spid="4710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7107">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7107">
                                            <p:txEl>
                                              <p:pRg st="7" end="7"/>
                                            </p:txEl>
                                          </p:spTgt>
                                        </p:tgtEl>
                                        <p:attrNameLst>
                                          <p:attrName>style.visibility</p:attrName>
                                        </p:attrNameLst>
                                      </p:cBhvr>
                                      <p:to>
                                        <p:strVal val="visible"/>
                                      </p:to>
                                    </p:set>
                                    <p:anim calcmode="lin" valueType="num">
                                      <p:cBhvr additive="base">
                                        <p:cTn id="47" dur="500" fill="hold"/>
                                        <p:tgtEl>
                                          <p:spTgt spid="47107">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710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301625"/>
            <a:ext cx="7997825" cy="1143000"/>
          </a:xfrm>
        </p:spPr>
        <p:txBody>
          <a:bodyPr/>
          <a:lstStyle/>
          <a:p>
            <a:pPr algn="ctr" eaLnBrk="1" hangingPunct="1"/>
            <a:r>
              <a:rPr lang="en-US" altLang="en-US" sz="4400" b="1" smtClean="0"/>
              <a:t>METALS</a:t>
            </a:r>
          </a:p>
        </p:txBody>
      </p:sp>
      <p:sp>
        <p:nvSpPr>
          <p:cNvPr id="48131" name="Rectangle 3"/>
          <p:cNvSpPr>
            <a:spLocks noGrp="1" noChangeArrowheads="1"/>
          </p:cNvSpPr>
          <p:nvPr>
            <p:ph type="body" idx="1"/>
          </p:nvPr>
        </p:nvSpPr>
        <p:spPr>
          <a:xfrm>
            <a:off x="990600" y="1827213"/>
            <a:ext cx="7924800" cy="4649787"/>
          </a:xfrm>
        </p:spPr>
        <p:txBody>
          <a:bodyPr/>
          <a:lstStyle/>
          <a:p>
            <a:pPr eaLnBrk="1" hangingPunct="1">
              <a:lnSpc>
                <a:spcPct val="80000"/>
              </a:lnSpc>
            </a:pPr>
            <a:r>
              <a:rPr lang="en-US" altLang="en-US" sz="2800" smtClean="0"/>
              <a:t>has only a </a:t>
            </a:r>
            <a:r>
              <a:rPr lang="en-US" altLang="en-US" sz="2800" b="1" smtClean="0">
                <a:solidFill>
                  <a:srgbClr val="FF0000"/>
                </a:solidFill>
              </a:rPr>
              <a:t>few</a:t>
            </a:r>
            <a:r>
              <a:rPr lang="en-US" altLang="en-US" sz="2800" smtClean="0"/>
              <a:t> electrons in the outer level</a:t>
            </a:r>
            <a:endParaRPr lang="en-US" altLang="en-US" sz="2800" b="1" smtClean="0"/>
          </a:p>
          <a:p>
            <a:pPr eaLnBrk="1" hangingPunct="1">
              <a:lnSpc>
                <a:spcPct val="80000"/>
              </a:lnSpc>
            </a:pPr>
            <a:r>
              <a:rPr lang="en-US" altLang="en-US" sz="2800" b="1" smtClean="0">
                <a:solidFill>
                  <a:srgbClr val="FF0000"/>
                </a:solidFill>
              </a:rPr>
              <a:t>most</a:t>
            </a:r>
            <a:r>
              <a:rPr lang="en-US" altLang="en-US" sz="2800" smtClean="0"/>
              <a:t> elements are metals. </a:t>
            </a:r>
          </a:p>
          <a:p>
            <a:pPr eaLnBrk="1" hangingPunct="1">
              <a:lnSpc>
                <a:spcPct val="80000"/>
              </a:lnSpc>
              <a:buFont typeface="Wingdings" pitchFamily="2" charset="2"/>
              <a:buNone/>
            </a:pPr>
            <a:endParaRPr lang="en-US" altLang="en-US" sz="2800" b="1" smtClean="0"/>
          </a:p>
          <a:p>
            <a:r>
              <a:rPr lang="en-US" altLang="en-US" sz="2800" smtClean="0"/>
              <a:t>General rule:  </a:t>
            </a:r>
            <a:r>
              <a:rPr lang="en-US" altLang="en-US" sz="2800" b="1" smtClean="0">
                <a:solidFill>
                  <a:srgbClr val="FF0000"/>
                </a:solidFill>
              </a:rPr>
              <a:t>3 or fewer </a:t>
            </a:r>
            <a:r>
              <a:rPr lang="en-US" altLang="en-US" sz="2800" smtClean="0"/>
              <a:t>electrons in outer level are considered to be metals.</a:t>
            </a:r>
          </a:p>
          <a:p>
            <a:r>
              <a:rPr lang="en-US" altLang="en-US" sz="2800" smtClean="0"/>
              <a:t>Metals have a tendency to </a:t>
            </a:r>
            <a:r>
              <a:rPr lang="en-US" altLang="en-US" sz="2800" b="1" smtClean="0">
                <a:solidFill>
                  <a:srgbClr val="FF0000"/>
                </a:solidFill>
              </a:rPr>
              <a:t>lose</a:t>
            </a:r>
            <a:r>
              <a:rPr lang="en-US" altLang="en-US" sz="2800" smtClean="0"/>
              <a:t> electrons when forming compounds.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 calcmode="lin" valueType="num">
                                      <p:cBhvr additive="base">
                                        <p:cTn id="7" dur="500" fill="hold"/>
                                        <p:tgtEl>
                                          <p:spTgt spid="481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1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8131">
                                            <p:txEl>
                                              <p:pRg st="1" end="1"/>
                                            </p:txEl>
                                          </p:spTgt>
                                        </p:tgtEl>
                                        <p:attrNameLst>
                                          <p:attrName>style.visibility</p:attrName>
                                        </p:attrNameLst>
                                      </p:cBhvr>
                                      <p:to>
                                        <p:strVal val="visible"/>
                                      </p:to>
                                    </p:set>
                                    <p:anim calcmode="lin" valueType="num">
                                      <p:cBhvr additive="base">
                                        <p:cTn id="13" dur="500" fill="hold"/>
                                        <p:tgtEl>
                                          <p:spTgt spid="481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81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8131">
                                            <p:txEl>
                                              <p:pRg st="3" end="3"/>
                                            </p:txEl>
                                          </p:spTgt>
                                        </p:tgtEl>
                                        <p:attrNameLst>
                                          <p:attrName>style.visibility</p:attrName>
                                        </p:attrNameLst>
                                      </p:cBhvr>
                                      <p:to>
                                        <p:strVal val="visible"/>
                                      </p:to>
                                    </p:set>
                                    <p:anim calcmode="lin" valueType="num">
                                      <p:cBhvr additive="base">
                                        <p:cTn id="19" dur="500" fill="hold"/>
                                        <p:tgtEl>
                                          <p:spTgt spid="4813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81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8131">
                                            <p:txEl>
                                              <p:pRg st="4" end="4"/>
                                            </p:txEl>
                                          </p:spTgt>
                                        </p:tgtEl>
                                        <p:attrNameLst>
                                          <p:attrName>style.visibility</p:attrName>
                                        </p:attrNameLst>
                                      </p:cBhvr>
                                      <p:to>
                                        <p:strVal val="visible"/>
                                      </p:to>
                                    </p:set>
                                    <p:anim calcmode="lin" valueType="num">
                                      <p:cBhvr additive="base">
                                        <p:cTn id="25" dur="500" fill="hold"/>
                                        <p:tgtEl>
                                          <p:spTgt spid="4813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813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8975" y="301625"/>
            <a:ext cx="7994650" cy="1143000"/>
          </a:xfrm>
        </p:spPr>
        <p:txBody>
          <a:bodyPr/>
          <a:lstStyle/>
          <a:p>
            <a:pPr algn="ctr" eaLnBrk="1" hangingPunct="1"/>
            <a:r>
              <a:rPr lang="en-US" altLang="en-US" sz="4400" b="1" smtClean="0"/>
              <a:t>NONMETALS</a:t>
            </a:r>
          </a:p>
        </p:txBody>
      </p:sp>
      <p:pic>
        <p:nvPicPr>
          <p:cNvPr id="4915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975" y="1890713"/>
            <a:ext cx="7693025" cy="4586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990600" y="304800"/>
            <a:ext cx="7313613" cy="1143000"/>
          </a:xfrm>
        </p:spPr>
        <p:txBody>
          <a:bodyPr/>
          <a:lstStyle/>
          <a:p>
            <a:pPr algn="ctr" eaLnBrk="1" hangingPunct="1"/>
            <a:r>
              <a:rPr lang="en-US" altLang="en-US" sz="4400" b="1" smtClean="0"/>
              <a:t>NONMETALS</a:t>
            </a:r>
          </a:p>
        </p:txBody>
      </p:sp>
      <p:sp>
        <p:nvSpPr>
          <p:cNvPr id="50179" name="Rectangle 3"/>
          <p:cNvSpPr>
            <a:spLocks noGrp="1" noChangeArrowheads="1"/>
          </p:cNvSpPr>
          <p:nvPr>
            <p:ph type="body" idx="1"/>
          </p:nvPr>
        </p:nvSpPr>
        <p:spPr>
          <a:xfrm>
            <a:off x="1370013" y="1827213"/>
            <a:ext cx="7313612" cy="4344987"/>
          </a:xfrm>
        </p:spPr>
        <p:txBody>
          <a:bodyPr/>
          <a:lstStyle/>
          <a:p>
            <a:pPr eaLnBrk="1" hangingPunct="1">
              <a:lnSpc>
                <a:spcPct val="80000"/>
              </a:lnSpc>
            </a:pPr>
            <a:r>
              <a:rPr lang="en-US" altLang="en-US" sz="2800" smtClean="0"/>
              <a:t>located on the </a:t>
            </a:r>
            <a:r>
              <a:rPr lang="en-US" altLang="en-US" sz="2800" b="1" smtClean="0">
                <a:solidFill>
                  <a:srgbClr val="FF0000"/>
                </a:solidFill>
              </a:rPr>
              <a:t>right</a:t>
            </a:r>
            <a:r>
              <a:rPr lang="en-US" altLang="en-US" sz="2800" smtClean="0"/>
              <a:t> side (except hydrogen)</a:t>
            </a:r>
          </a:p>
          <a:p>
            <a:pPr eaLnBrk="1" hangingPunct="1">
              <a:lnSpc>
                <a:spcPct val="80000"/>
              </a:lnSpc>
            </a:pPr>
            <a:r>
              <a:rPr lang="en-US" altLang="en-US" sz="2800" b="1" smtClean="0">
                <a:solidFill>
                  <a:srgbClr val="FF0000"/>
                </a:solidFill>
              </a:rPr>
              <a:t>poor</a:t>
            </a:r>
            <a:r>
              <a:rPr lang="en-US" altLang="en-US" sz="2800" smtClean="0"/>
              <a:t> conductors of heat and electricity  (solids are insulators)</a:t>
            </a:r>
          </a:p>
          <a:p>
            <a:pPr eaLnBrk="1" hangingPunct="1">
              <a:lnSpc>
                <a:spcPct val="80000"/>
              </a:lnSpc>
            </a:pPr>
            <a:r>
              <a:rPr lang="en-US" altLang="en-US" sz="2800" b="1" smtClean="0">
                <a:solidFill>
                  <a:srgbClr val="FF0000"/>
                </a:solidFill>
              </a:rPr>
              <a:t>brittle</a:t>
            </a:r>
            <a:r>
              <a:rPr lang="en-US" altLang="en-US" sz="2800" smtClean="0"/>
              <a:t> solids or gases or liquids</a:t>
            </a:r>
          </a:p>
          <a:p>
            <a:pPr eaLnBrk="1" hangingPunct="1">
              <a:lnSpc>
                <a:spcPct val="80000"/>
              </a:lnSpc>
            </a:pPr>
            <a:r>
              <a:rPr lang="en-US" altLang="en-US" sz="2800" b="1" smtClean="0">
                <a:solidFill>
                  <a:srgbClr val="FF0000"/>
                </a:solidFill>
              </a:rPr>
              <a:t>dull</a:t>
            </a:r>
          </a:p>
          <a:p>
            <a:pPr eaLnBrk="1" hangingPunct="1">
              <a:lnSpc>
                <a:spcPct val="80000"/>
              </a:lnSpc>
            </a:pPr>
            <a:r>
              <a:rPr lang="en-US" altLang="en-US" sz="2800" smtClean="0"/>
              <a:t>shatter </a:t>
            </a:r>
            <a:r>
              <a:rPr lang="en-US" altLang="en-US" sz="2800" b="1" smtClean="0">
                <a:solidFill>
                  <a:srgbClr val="FF0000"/>
                </a:solidFill>
              </a:rPr>
              <a:t>easily</a:t>
            </a:r>
          </a:p>
          <a:p>
            <a:pPr eaLnBrk="1" hangingPunct="1">
              <a:lnSpc>
                <a:spcPct val="80000"/>
              </a:lnSpc>
            </a:pPr>
            <a:r>
              <a:rPr lang="en-US" altLang="en-US" sz="2800" smtClean="0"/>
              <a:t>lower </a:t>
            </a:r>
            <a:r>
              <a:rPr lang="en-US" altLang="en-US" sz="2800" b="1" smtClean="0">
                <a:solidFill>
                  <a:srgbClr val="FF0000"/>
                </a:solidFill>
              </a:rPr>
              <a:t>density</a:t>
            </a:r>
            <a:r>
              <a:rPr lang="en-US" altLang="en-US" sz="2800" smtClean="0"/>
              <a:t>, lower melt</a:t>
            </a:r>
            <a:r>
              <a:rPr lang="en-US" altLang="en-US" sz="2800" b="1" smtClean="0">
                <a:solidFill>
                  <a:srgbClr val="FF0000"/>
                </a:solidFill>
              </a:rPr>
              <a:t>ing points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fade">
                                      <p:cBhvr>
                                        <p:cTn id="7" dur="1000"/>
                                        <p:tgtEl>
                                          <p:spTgt spid="50179">
                                            <p:txEl>
                                              <p:pRg st="0" end="0"/>
                                            </p:txEl>
                                          </p:spTgt>
                                        </p:tgtEl>
                                      </p:cBhvr>
                                    </p:animEffect>
                                    <p:anim calcmode="lin" valueType="num">
                                      <p:cBhvr>
                                        <p:cTn id="8" dur="10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01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50179">
                                            <p:txEl>
                                              <p:pRg st="1" end="1"/>
                                            </p:txEl>
                                          </p:spTgt>
                                        </p:tgtEl>
                                        <p:attrNameLst>
                                          <p:attrName>style.visibility</p:attrName>
                                        </p:attrNameLst>
                                      </p:cBhvr>
                                      <p:to>
                                        <p:strVal val="visible"/>
                                      </p:to>
                                    </p:set>
                                    <p:animEffect transition="in" filter="fade">
                                      <p:cBhvr>
                                        <p:cTn id="14" dur="1000"/>
                                        <p:tgtEl>
                                          <p:spTgt spid="50179">
                                            <p:txEl>
                                              <p:pRg st="1" end="1"/>
                                            </p:txEl>
                                          </p:spTgt>
                                        </p:tgtEl>
                                      </p:cBhvr>
                                    </p:animEffect>
                                    <p:anim calcmode="lin" valueType="num">
                                      <p:cBhvr>
                                        <p:cTn id="15" dur="10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01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50179">
                                            <p:txEl>
                                              <p:pRg st="2" end="2"/>
                                            </p:txEl>
                                          </p:spTgt>
                                        </p:tgtEl>
                                        <p:attrNameLst>
                                          <p:attrName>style.visibility</p:attrName>
                                        </p:attrNameLst>
                                      </p:cBhvr>
                                      <p:to>
                                        <p:strVal val="visible"/>
                                      </p:to>
                                    </p:set>
                                    <p:animEffect transition="in" filter="fade">
                                      <p:cBhvr>
                                        <p:cTn id="21" dur="1000"/>
                                        <p:tgtEl>
                                          <p:spTgt spid="50179">
                                            <p:txEl>
                                              <p:pRg st="2" end="2"/>
                                            </p:txEl>
                                          </p:spTgt>
                                        </p:tgtEl>
                                      </p:cBhvr>
                                    </p:animEffect>
                                    <p:anim calcmode="lin" valueType="num">
                                      <p:cBhvr>
                                        <p:cTn id="22" dur="10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01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50179">
                                            <p:txEl>
                                              <p:pRg st="3" end="3"/>
                                            </p:txEl>
                                          </p:spTgt>
                                        </p:tgtEl>
                                        <p:attrNameLst>
                                          <p:attrName>style.visibility</p:attrName>
                                        </p:attrNameLst>
                                      </p:cBhvr>
                                      <p:to>
                                        <p:strVal val="visible"/>
                                      </p:to>
                                    </p:set>
                                    <p:animEffect transition="in" filter="fade">
                                      <p:cBhvr>
                                        <p:cTn id="28" dur="1000"/>
                                        <p:tgtEl>
                                          <p:spTgt spid="50179">
                                            <p:txEl>
                                              <p:pRg st="3" end="3"/>
                                            </p:txEl>
                                          </p:spTgt>
                                        </p:tgtEl>
                                      </p:cBhvr>
                                    </p:animEffect>
                                    <p:anim calcmode="lin" valueType="num">
                                      <p:cBhvr>
                                        <p:cTn id="29" dur="10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01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50179">
                                            <p:txEl>
                                              <p:pRg st="4" end="4"/>
                                            </p:txEl>
                                          </p:spTgt>
                                        </p:tgtEl>
                                        <p:attrNameLst>
                                          <p:attrName>style.visibility</p:attrName>
                                        </p:attrNameLst>
                                      </p:cBhvr>
                                      <p:to>
                                        <p:strVal val="visible"/>
                                      </p:to>
                                    </p:set>
                                    <p:animEffect transition="in" filter="fade">
                                      <p:cBhvr>
                                        <p:cTn id="35" dur="1000"/>
                                        <p:tgtEl>
                                          <p:spTgt spid="50179">
                                            <p:txEl>
                                              <p:pRg st="4" end="4"/>
                                            </p:txEl>
                                          </p:spTgt>
                                        </p:tgtEl>
                                      </p:cBhvr>
                                    </p:animEffect>
                                    <p:anim calcmode="lin" valueType="num">
                                      <p:cBhvr>
                                        <p:cTn id="36" dur="10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017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50179">
                                            <p:txEl>
                                              <p:pRg st="5" end="5"/>
                                            </p:txEl>
                                          </p:spTgt>
                                        </p:tgtEl>
                                        <p:attrNameLst>
                                          <p:attrName>style.visibility</p:attrName>
                                        </p:attrNameLst>
                                      </p:cBhvr>
                                      <p:to>
                                        <p:strVal val="visible"/>
                                      </p:to>
                                    </p:set>
                                    <p:animEffect transition="in" filter="fade">
                                      <p:cBhvr>
                                        <p:cTn id="42" dur="1000"/>
                                        <p:tgtEl>
                                          <p:spTgt spid="50179">
                                            <p:txEl>
                                              <p:pRg st="5" end="5"/>
                                            </p:txEl>
                                          </p:spTgt>
                                        </p:tgtEl>
                                      </p:cBhvr>
                                    </p:animEffect>
                                    <p:anim calcmode="lin" valueType="num">
                                      <p:cBhvr>
                                        <p:cTn id="43" dur="1000" fill="hold"/>
                                        <p:tgtEl>
                                          <p:spTgt spid="5017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017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990600" y="304800"/>
            <a:ext cx="7313613" cy="1143000"/>
          </a:xfrm>
        </p:spPr>
        <p:txBody>
          <a:bodyPr/>
          <a:lstStyle/>
          <a:p>
            <a:pPr algn="ctr" eaLnBrk="1" hangingPunct="1"/>
            <a:r>
              <a:rPr lang="en-US" altLang="en-US" sz="4400" b="1" smtClean="0"/>
              <a:t>NONMETALS</a:t>
            </a:r>
          </a:p>
        </p:txBody>
      </p:sp>
      <p:sp>
        <p:nvSpPr>
          <p:cNvPr id="51203" name="Rectangle 3"/>
          <p:cNvSpPr>
            <a:spLocks noGrp="1" noChangeArrowheads="1"/>
          </p:cNvSpPr>
          <p:nvPr>
            <p:ph type="body" idx="1"/>
          </p:nvPr>
        </p:nvSpPr>
        <p:spPr>
          <a:xfrm>
            <a:off x="1370013" y="1827213"/>
            <a:ext cx="7313612" cy="4344987"/>
          </a:xfrm>
        </p:spPr>
        <p:txBody>
          <a:bodyPr/>
          <a:lstStyle/>
          <a:p>
            <a:pPr eaLnBrk="1" hangingPunct="1">
              <a:lnSpc>
                <a:spcPct val="80000"/>
              </a:lnSpc>
            </a:pPr>
            <a:r>
              <a:rPr lang="en-US" altLang="en-US" sz="2800" smtClean="0"/>
              <a:t>not as easy to recognize as a group</a:t>
            </a:r>
          </a:p>
          <a:p>
            <a:pPr eaLnBrk="1" hangingPunct="1">
              <a:lnSpc>
                <a:spcPct val="80000"/>
              </a:lnSpc>
            </a:pPr>
            <a:r>
              <a:rPr lang="en-US" altLang="en-US" sz="2800" smtClean="0"/>
              <a:t>has more than </a:t>
            </a:r>
            <a:r>
              <a:rPr lang="en-US" altLang="en-US" sz="2800" b="1" smtClean="0">
                <a:solidFill>
                  <a:srgbClr val="FF0000"/>
                </a:solidFill>
              </a:rPr>
              <a:t>4 electrons </a:t>
            </a:r>
            <a:r>
              <a:rPr lang="en-US" altLang="en-US" sz="2800" smtClean="0"/>
              <a:t>in the outer level.  </a:t>
            </a:r>
          </a:p>
          <a:p>
            <a:pPr eaLnBrk="1" hangingPunct="1">
              <a:lnSpc>
                <a:spcPct val="80000"/>
              </a:lnSpc>
              <a:buFont typeface="Wingdings" pitchFamily="2" charset="2"/>
              <a:buNone/>
            </a:pPr>
            <a:endParaRPr lang="en-US" altLang="en-US" sz="2800" smtClean="0"/>
          </a:p>
          <a:p>
            <a:pPr eaLnBrk="1" hangingPunct="1">
              <a:lnSpc>
                <a:spcPct val="80000"/>
              </a:lnSpc>
              <a:buFont typeface="Courier New" pitchFamily="49" charset="0"/>
              <a:buChar char="o"/>
            </a:pPr>
            <a:r>
              <a:rPr lang="en-US" altLang="en-US" sz="2800" smtClean="0"/>
              <a:t>General rule:  </a:t>
            </a:r>
            <a:r>
              <a:rPr lang="en-US" altLang="en-US" sz="2800" b="1" smtClean="0">
                <a:solidFill>
                  <a:srgbClr val="FF0000"/>
                </a:solidFill>
              </a:rPr>
              <a:t>5 or more </a:t>
            </a:r>
            <a:r>
              <a:rPr lang="en-US" altLang="en-US" sz="2800" smtClean="0"/>
              <a:t>electrons in outer level are considered to be nonmetals.  </a:t>
            </a:r>
          </a:p>
          <a:p>
            <a:pPr eaLnBrk="1" hangingPunct="1">
              <a:lnSpc>
                <a:spcPct val="80000"/>
              </a:lnSpc>
              <a:buFont typeface="Courier New" pitchFamily="49" charset="0"/>
              <a:buChar char="o"/>
            </a:pPr>
            <a:r>
              <a:rPr lang="en-US" altLang="en-US" sz="2800" smtClean="0"/>
              <a:t>Nonmetals have a tendency to </a:t>
            </a:r>
            <a:r>
              <a:rPr lang="en-US" altLang="en-US" sz="2800" b="1" smtClean="0">
                <a:solidFill>
                  <a:srgbClr val="FF0000"/>
                </a:solidFill>
              </a:rPr>
              <a:t>gain</a:t>
            </a:r>
            <a:r>
              <a:rPr lang="en-US" altLang="en-US" sz="2800" smtClean="0"/>
              <a:t> electrons when forming compounds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1000"/>
                                        <p:tgtEl>
                                          <p:spTgt spid="51203">
                                            <p:txEl>
                                              <p:pRg st="0" end="0"/>
                                            </p:txEl>
                                          </p:spTgt>
                                        </p:tgtEl>
                                      </p:cBhvr>
                                    </p:animEffect>
                                    <p:anim calcmode="lin" valueType="num">
                                      <p:cBhvr>
                                        <p:cTn id="8"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51203">
                                            <p:txEl>
                                              <p:pRg st="1" end="1"/>
                                            </p:txEl>
                                          </p:spTgt>
                                        </p:tgtEl>
                                        <p:attrNameLst>
                                          <p:attrName>style.visibility</p:attrName>
                                        </p:attrNameLst>
                                      </p:cBhvr>
                                      <p:to>
                                        <p:strVal val="visible"/>
                                      </p:to>
                                    </p:set>
                                    <p:animEffect transition="in" filter="fade">
                                      <p:cBhvr>
                                        <p:cTn id="14" dur="1000"/>
                                        <p:tgtEl>
                                          <p:spTgt spid="51203">
                                            <p:txEl>
                                              <p:pRg st="1" end="1"/>
                                            </p:txEl>
                                          </p:spTgt>
                                        </p:tgtEl>
                                      </p:cBhvr>
                                    </p:animEffect>
                                    <p:anim calcmode="lin" valueType="num">
                                      <p:cBhvr>
                                        <p:cTn id="15" dur="10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12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51203">
                                            <p:txEl>
                                              <p:pRg st="3" end="3"/>
                                            </p:txEl>
                                          </p:spTgt>
                                        </p:tgtEl>
                                        <p:attrNameLst>
                                          <p:attrName>style.visibility</p:attrName>
                                        </p:attrNameLst>
                                      </p:cBhvr>
                                      <p:to>
                                        <p:strVal val="visible"/>
                                      </p:to>
                                    </p:set>
                                    <p:animEffect transition="in" filter="fade">
                                      <p:cBhvr>
                                        <p:cTn id="21" dur="1000"/>
                                        <p:tgtEl>
                                          <p:spTgt spid="51203">
                                            <p:txEl>
                                              <p:pRg st="3" end="3"/>
                                            </p:txEl>
                                          </p:spTgt>
                                        </p:tgtEl>
                                      </p:cBhvr>
                                    </p:animEffect>
                                    <p:anim calcmode="lin" valueType="num">
                                      <p:cBhvr>
                                        <p:cTn id="22" dur="1000" fill="hold"/>
                                        <p:tgtEl>
                                          <p:spTgt spid="5120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12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51203">
                                            <p:txEl>
                                              <p:pRg st="4" end="4"/>
                                            </p:txEl>
                                          </p:spTgt>
                                        </p:tgtEl>
                                        <p:attrNameLst>
                                          <p:attrName>style.visibility</p:attrName>
                                        </p:attrNameLst>
                                      </p:cBhvr>
                                      <p:to>
                                        <p:strVal val="visible"/>
                                      </p:to>
                                    </p:set>
                                    <p:animEffect transition="in" filter="fade">
                                      <p:cBhvr>
                                        <p:cTn id="28" dur="1000"/>
                                        <p:tgtEl>
                                          <p:spTgt spid="51203">
                                            <p:txEl>
                                              <p:pRg st="4" end="4"/>
                                            </p:txEl>
                                          </p:spTgt>
                                        </p:tgtEl>
                                      </p:cBhvr>
                                    </p:animEffect>
                                    <p:anim calcmode="lin" valueType="num">
                                      <p:cBhvr>
                                        <p:cTn id="29" dur="1000" fill="hold"/>
                                        <p:tgtEl>
                                          <p:spTgt spid="5120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120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90600" y="304800"/>
            <a:ext cx="7685088" cy="1143000"/>
          </a:xfrm>
        </p:spPr>
        <p:txBody>
          <a:bodyPr/>
          <a:lstStyle/>
          <a:p>
            <a:pPr algn="ctr" eaLnBrk="1" hangingPunct="1"/>
            <a:r>
              <a:rPr lang="en-US" altLang="en-US" sz="4400" b="1" smtClean="0"/>
              <a:t>METALLOIDS</a:t>
            </a:r>
          </a:p>
        </p:txBody>
      </p:sp>
      <p:pic>
        <p:nvPicPr>
          <p:cNvPr id="522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828800"/>
            <a:ext cx="7810500" cy="4672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lgn="ctr" eaLnBrk="1" hangingPunct="1"/>
            <a:r>
              <a:rPr lang="en-US" altLang="en-US" sz="4400" b="1" smtClean="0"/>
              <a:t>METALLOIDS</a:t>
            </a:r>
          </a:p>
        </p:txBody>
      </p:sp>
      <p:sp>
        <p:nvSpPr>
          <p:cNvPr id="53251" name="Rectangle 3"/>
          <p:cNvSpPr>
            <a:spLocks noGrp="1" noChangeArrowheads="1"/>
          </p:cNvSpPr>
          <p:nvPr>
            <p:ph type="body" idx="1"/>
          </p:nvPr>
        </p:nvSpPr>
        <p:spPr/>
        <p:txBody>
          <a:bodyPr/>
          <a:lstStyle/>
          <a:p>
            <a:pPr eaLnBrk="1" hangingPunct="1">
              <a:lnSpc>
                <a:spcPct val="90000"/>
              </a:lnSpc>
            </a:pPr>
            <a:r>
              <a:rPr lang="en-US" altLang="en-US" smtClean="0"/>
              <a:t>Sometimes called</a:t>
            </a:r>
            <a:r>
              <a:rPr lang="en-US" altLang="en-US" b="1" smtClean="0">
                <a:solidFill>
                  <a:srgbClr val="FF0000"/>
                </a:solidFill>
              </a:rPr>
              <a:t> semi-metals</a:t>
            </a:r>
            <a:r>
              <a:rPr lang="en-US" altLang="en-US" smtClean="0"/>
              <a:t>.</a:t>
            </a:r>
          </a:p>
          <a:p>
            <a:pPr eaLnBrk="1" hangingPunct="1">
              <a:lnSpc>
                <a:spcPct val="90000"/>
              </a:lnSpc>
            </a:pPr>
            <a:r>
              <a:rPr lang="en-US" altLang="en-US" smtClean="0"/>
              <a:t>have properties of metals and nonmetals</a:t>
            </a:r>
          </a:p>
          <a:p>
            <a:pPr eaLnBrk="1" hangingPunct="1">
              <a:lnSpc>
                <a:spcPct val="90000"/>
              </a:lnSpc>
            </a:pPr>
            <a:r>
              <a:rPr lang="en-US" altLang="en-US" b="1" smtClean="0">
                <a:solidFill>
                  <a:srgbClr val="FF0000"/>
                </a:solidFill>
              </a:rPr>
              <a:t>“metal-like”</a:t>
            </a:r>
          </a:p>
          <a:p>
            <a:pPr eaLnBrk="1" hangingPunct="1">
              <a:lnSpc>
                <a:spcPct val="90000"/>
              </a:lnSpc>
            </a:pPr>
            <a:r>
              <a:rPr lang="en-US" altLang="en-US" smtClean="0"/>
              <a:t>located on either side of the </a:t>
            </a:r>
            <a:r>
              <a:rPr lang="en-US" altLang="en-US" b="1" smtClean="0">
                <a:solidFill>
                  <a:srgbClr val="FF0000"/>
                </a:solidFill>
              </a:rPr>
              <a:t>staircase</a:t>
            </a:r>
          </a:p>
          <a:p>
            <a:pPr eaLnBrk="1" hangingPunct="1">
              <a:lnSpc>
                <a:spcPct val="90000"/>
              </a:lnSpc>
            </a:pPr>
            <a:r>
              <a:rPr lang="en-US" altLang="en-US" smtClean="0"/>
              <a:t>all are </a:t>
            </a:r>
            <a:r>
              <a:rPr lang="en-US" altLang="en-US" b="1" smtClean="0">
                <a:solidFill>
                  <a:srgbClr val="FF0000"/>
                </a:solidFill>
              </a:rPr>
              <a:t>shiny</a:t>
            </a:r>
            <a:r>
              <a:rPr lang="en-US" altLang="en-US" smtClean="0"/>
              <a:t>,</a:t>
            </a:r>
            <a:r>
              <a:rPr lang="en-US" altLang="en-US" b="1" smtClean="0">
                <a:solidFill>
                  <a:srgbClr val="FF0000"/>
                </a:solidFill>
              </a:rPr>
              <a:t> white-gray </a:t>
            </a:r>
            <a:r>
              <a:rPr lang="en-US" altLang="en-US" smtClean="0"/>
              <a:t>in color</a:t>
            </a:r>
          </a:p>
          <a:p>
            <a:pPr eaLnBrk="1" hangingPunct="1">
              <a:lnSpc>
                <a:spcPct val="90000"/>
              </a:lnSpc>
            </a:pPr>
            <a:r>
              <a:rPr lang="en-US" altLang="en-US" smtClean="0"/>
              <a:t>all are </a:t>
            </a:r>
            <a:r>
              <a:rPr lang="en-US" altLang="en-US" b="1" smtClean="0">
                <a:solidFill>
                  <a:srgbClr val="FF0000"/>
                </a:solidFill>
              </a:rPr>
              <a:t>solids</a:t>
            </a:r>
          </a:p>
          <a:p>
            <a:pPr eaLnBrk="1" hangingPunct="1">
              <a:lnSpc>
                <a:spcPct val="90000"/>
              </a:lnSpc>
            </a:pPr>
            <a:r>
              <a:rPr lang="en-US" altLang="en-US" b="1" smtClean="0">
                <a:solidFill>
                  <a:srgbClr val="FF0000"/>
                </a:solidFill>
              </a:rPr>
              <a:t>okay</a:t>
            </a:r>
            <a:r>
              <a:rPr lang="en-US" altLang="en-US" smtClean="0"/>
              <a:t> conductors (as in semi-conductors), </a:t>
            </a:r>
            <a:r>
              <a:rPr lang="en-US" altLang="en-US" b="1" smtClean="0">
                <a:solidFill>
                  <a:srgbClr val="FF0000"/>
                </a:solidFill>
              </a:rPr>
              <a:t>ductile</a:t>
            </a:r>
            <a:r>
              <a:rPr lang="en-US" altLang="en-US" smtClean="0"/>
              <a:t>, </a:t>
            </a:r>
            <a:r>
              <a:rPr lang="en-US" altLang="en-US" b="1" smtClean="0">
                <a:solidFill>
                  <a:srgbClr val="FF0000"/>
                </a:solidFill>
              </a:rPr>
              <a:t>malleable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barn(inVertical)">
                                      <p:cBhvr>
                                        <p:cTn id="7" dur="500"/>
                                        <p:tgtEl>
                                          <p:spTgt spid="53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barn(inVertical)">
                                      <p:cBhvr>
                                        <p:cTn id="12" dur="500"/>
                                        <p:tgtEl>
                                          <p:spTgt spid="532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ntr" presetSubtype="0" fill="hold"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fade">
                                      <p:cBhvr>
                                        <p:cTn id="17" dur="1000"/>
                                        <p:tgtEl>
                                          <p:spTgt spid="53251">
                                            <p:txEl>
                                              <p:pRg st="2" end="2"/>
                                            </p:txEl>
                                          </p:spTgt>
                                        </p:tgtEl>
                                      </p:cBhvr>
                                    </p:animEffect>
                                    <p:anim calcmode="lin" valueType="num">
                                      <p:cBhvr>
                                        <p:cTn id="18" dur="1000" fill="hold"/>
                                        <p:tgtEl>
                                          <p:spTgt spid="5325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32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1" fill="hold" nodeType="clickEffect">
                                  <p:stCondLst>
                                    <p:cond delay="0"/>
                                  </p:stCondLst>
                                  <p:childTnLst>
                                    <p:set>
                                      <p:cBhvr>
                                        <p:cTn id="23" dur="1" fill="hold">
                                          <p:stCondLst>
                                            <p:cond delay="0"/>
                                          </p:stCondLst>
                                        </p:cTn>
                                        <p:tgtEl>
                                          <p:spTgt spid="53251">
                                            <p:txEl>
                                              <p:pRg st="3" end="3"/>
                                            </p:txEl>
                                          </p:spTgt>
                                        </p:tgtEl>
                                        <p:attrNameLst>
                                          <p:attrName>style.visibility</p:attrName>
                                        </p:attrNameLst>
                                      </p:cBhvr>
                                      <p:to>
                                        <p:strVal val="visible"/>
                                      </p:to>
                                    </p:set>
                                    <p:animEffect transition="in" filter="barn(inVertical)">
                                      <p:cBhvr>
                                        <p:cTn id="24" dur="500"/>
                                        <p:tgtEl>
                                          <p:spTgt spid="53251">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21" fill="hold" nodeType="clickEffect">
                                  <p:stCondLst>
                                    <p:cond delay="0"/>
                                  </p:stCondLst>
                                  <p:childTnLst>
                                    <p:set>
                                      <p:cBhvr>
                                        <p:cTn id="28" dur="1" fill="hold">
                                          <p:stCondLst>
                                            <p:cond delay="0"/>
                                          </p:stCondLst>
                                        </p:cTn>
                                        <p:tgtEl>
                                          <p:spTgt spid="53251">
                                            <p:txEl>
                                              <p:pRg st="4" end="4"/>
                                            </p:txEl>
                                          </p:spTgt>
                                        </p:tgtEl>
                                        <p:attrNameLst>
                                          <p:attrName>style.visibility</p:attrName>
                                        </p:attrNameLst>
                                      </p:cBhvr>
                                      <p:to>
                                        <p:strVal val="visible"/>
                                      </p:to>
                                    </p:set>
                                    <p:animEffect transition="in" filter="barn(inVertical)">
                                      <p:cBhvr>
                                        <p:cTn id="29" dur="500"/>
                                        <p:tgtEl>
                                          <p:spTgt spid="53251">
                                            <p:txEl>
                                              <p:pRg st="4" end="4"/>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6" presetClass="entr" presetSubtype="21" fill="hold" nodeType="clickEffect">
                                  <p:stCondLst>
                                    <p:cond delay="0"/>
                                  </p:stCondLst>
                                  <p:childTnLst>
                                    <p:set>
                                      <p:cBhvr>
                                        <p:cTn id="33" dur="1" fill="hold">
                                          <p:stCondLst>
                                            <p:cond delay="0"/>
                                          </p:stCondLst>
                                        </p:cTn>
                                        <p:tgtEl>
                                          <p:spTgt spid="53251">
                                            <p:txEl>
                                              <p:pRg st="5" end="5"/>
                                            </p:txEl>
                                          </p:spTgt>
                                        </p:tgtEl>
                                        <p:attrNameLst>
                                          <p:attrName>style.visibility</p:attrName>
                                        </p:attrNameLst>
                                      </p:cBhvr>
                                      <p:to>
                                        <p:strVal val="visible"/>
                                      </p:to>
                                    </p:set>
                                    <p:animEffect transition="in" filter="barn(inVertical)">
                                      <p:cBhvr>
                                        <p:cTn id="34" dur="500"/>
                                        <p:tgtEl>
                                          <p:spTgt spid="53251">
                                            <p:txEl>
                                              <p:pRg st="5" end="5"/>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6" presetClass="entr" presetSubtype="21" fill="hold" nodeType="clickEffect">
                                  <p:stCondLst>
                                    <p:cond delay="0"/>
                                  </p:stCondLst>
                                  <p:childTnLst>
                                    <p:set>
                                      <p:cBhvr>
                                        <p:cTn id="38" dur="1" fill="hold">
                                          <p:stCondLst>
                                            <p:cond delay="0"/>
                                          </p:stCondLst>
                                        </p:cTn>
                                        <p:tgtEl>
                                          <p:spTgt spid="53251">
                                            <p:txEl>
                                              <p:pRg st="6" end="6"/>
                                            </p:txEl>
                                          </p:spTgt>
                                        </p:tgtEl>
                                        <p:attrNameLst>
                                          <p:attrName>style.visibility</p:attrName>
                                        </p:attrNameLst>
                                      </p:cBhvr>
                                      <p:to>
                                        <p:strVal val="visible"/>
                                      </p:to>
                                    </p:set>
                                    <p:animEffect transition="in" filter="barn(inVertical)">
                                      <p:cBhvr>
                                        <p:cTn id="39" dur="500"/>
                                        <p:tgtEl>
                                          <p:spTgt spid="532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lgn="ctr" eaLnBrk="1" hangingPunct="1"/>
            <a:r>
              <a:rPr lang="en-US" altLang="en-US" sz="4400" b="1" smtClean="0"/>
              <a:t>METALLOIDS</a:t>
            </a:r>
          </a:p>
        </p:txBody>
      </p:sp>
      <p:sp>
        <p:nvSpPr>
          <p:cNvPr id="54275" name="Rectangle 3"/>
          <p:cNvSpPr>
            <a:spLocks noGrp="1" noChangeArrowheads="1"/>
          </p:cNvSpPr>
          <p:nvPr>
            <p:ph type="body" idx="1"/>
          </p:nvPr>
        </p:nvSpPr>
        <p:spPr/>
        <p:txBody>
          <a:bodyPr/>
          <a:lstStyle/>
          <a:p>
            <a:pPr eaLnBrk="1" hangingPunct="1">
              <a:buFont typeface="Wingdings" pitchFamily="2" charset="2"/>
              <a:buNone/>
            </a:pPr>
            <a:r>
              <a:rPr lang="en-US" altLang="en-US" smtClean="0"/>
              <a:t>There are seven:</a:t>
            </a:r>
          </a:p>
          <a:p>
            <a:pPr eaLnBrk="1" hangingPunct="1">
              <a:buFont typeface="Wingdings" pitchFamily="2" charset="2"/>
              <a:buNone/>
            </a:pPr>
            <a:r>
              <a:rPr lang="en-US" altLang="en-US" smtClean="0"/>
              <a:t>	</a:t>
            </a:r>
            <a:r>
              <a:rPr lang="en-US" altLang="en-US" b="1" smtClean="0">
                <a:solidFill>
                  <a:srgbClr val="FF0000"/>
                </a:solidFill>
              </a:rPr>
              <a:t>Boron, Silicon, Germanium, Arsenic, Antimony, Tellurium, Astatine</a:t>
            </a:r>
          </a:p>
          <a:p>
            <a:pPr eaLnBrk="1" hangingPunct="1">
              <a:buFont typeface="Wingdings" pitchFamily="2" charset="2"/>
              <a:buNone/>
            </a:pPr>
            <a:endParaRPr lang="en-US" altLang="en-US" smtClean="0"/>
          </a:p>
          <a:p>
            <a:pPr algn="ctr" eaLnBrk="1" hangingPunct="1">
              <a:buFont typeface="Wingdings" pitchFamily="2" charset="2"/>
              <a:buNone/>
            </a:pPr>
            <a:r>
              <a:rPr lang="en-US" altLang="en-US" b="1" smtClean="0">
                <a:solidFill>
                  <a:srgbClr val="FF0000"/>
                </a:solidFill>
              </a:rPr>
              <a:t>Aluminum</a:t>
            </a:r>
            <a:r>
              <a:rPr lang="en-US" altLang="en-US" smtClean="0"/>
              <a:t> is NOT a metalloid.</a:t>
            </a:r>
          </a:p>
          <a:p>
            <a:pPr algn="ctr" eaLnBrk="1" hangingPunct="1">
              <a:buFont typeface="Wingdings" pitchFamily="2" charset="2"/>
              <a:buNone/>
            </a:pPr>
            <a:r>
              <a:rPr lang="en-US" altLang="en-US" b="1" smtClean="0">
                <a:solidFill>
                  <a:srgbClr val="FF0000"/>
                </a:solidFill>
              </a:rPr>
              <a:t>Polonium</a:t>
            </a:r>
            <a:r>
              <a:rPr lang="en-US" altLang="en-US" smtClean="0"/>
              <a:t> is sometimes classified as a metalloid.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54275">
                                            <p:txEl>
                                              <p:pRg st="3" end="3"/>
                                            </p:txEl>
                                          </p:spTgt>
                                        </p:tgtEl>
                                        <p:attrNameLst>
                                          <p:attrName>style.visibility</p:attrName>
                                        </p:attrNameLst>
                                      </p:cBhvr>
                                      <p:to>
                                        <p:strVal val="visible"/>
                                      </p:to>
                                    </p:set>
                                    <p:animEffect transition="in" filter="fade">
                                      <p:cBhvr>
                                        <p:cTn id="11" dur="500"/>
                                        <p:tgtEl>
                                          <p:spTgt spid="54275">
                                            <p:txEl>
                                              <p:pRg st="3" end="3"/>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54275">
                                            <p:txEl>
                                              <p:pRg st="4" end="4"/>
                                            </p:txEl>
                                          </p:spTgt>
                                        </p:tgtEl>
                                        <p:attrNameLst>
                                          <p:attrName>style.visibility</p:attrName>
                                        </p:attrNameLst>
                                      </p:cBhvr>
                                      <p:to>
                                        <p:strVal val="visible"/>
                                      </p:to>
                                    </p:set>
                                    <p:animEffect transition="in" filter="fade">
                                      <p:cBhvr>
                                        <p:cTn id="16" dur="500"/>
                                        <p:tgtEl>
                                          <p:spTgt spid="542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990600" y="304800"/>
            <a:ext cx="7685088" cy="1143000"/>
          </a:xfrm>
        </p:spPr>
        <p:txBody>
          <a:bodyPr/>
          <a:lstStyle/>
          <a:p>
            <a:pPr algn="ctr" eaLnBrk="1" hangingPunct="1"/>
            <a:r>
              <a:rPr lang="en-US" altLang="en-US" sz="4400" b="1" smtClean="0"/>
              <a:t>METALLOIDS</a:t>
            </a:r>
          </a:p>
        </p:txBody>
      </p:sp>
      <p:pic>
        <p:nvPicPr>
          <p:cNvPr id="5529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828800"/>
            <a:ext cx="7810500" cy="4672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1066800" y="301625"/>
            <a:ext cx="7313613" cy="1143000"/>
          </a:xfrm>
        </p:spPr>
        <p:txBody>
          <a:bodyPr/>
          <a:lstStyle/>
          <a:p>
            <a:r>
              <a:rPr lang="en-US" altLang="en-US" sz="4400" b="1" smtClean="0"/>
              <a:t>UNKNOWN METALS LAB</a:t>
            </a:r>
          </a:p>
        </p:txBody>
      </p:sp>
      <p:sp>
        <p:nvSpPr>
          <p:cNvPr id="3" name="Content Placeholder 2"/>
          <p:cNvSpPr>
            <a:spLocks noGrp="1"/>
          </p:cNvSpPr>
          <p:nvPr>
            <p:ph idx="1"/>
          </p:nvPr>
        </p:nvSpPr>
        <p:spPr>
          <a:xfrm>
            <a:off x="1066800" y="1827213"/>
            <a:ext cx="7696200" cy="4114800"/>
          </a:xfrm>
        </p:spPr>
        <p:txBody>
          <a:bodyPr/>
          <a:lstStyle/>
          <a:p>
            <a:pPr marL="0" indent="0">
              <a:buFont typeface="Wingdings" pitchFamily="2" charset="2"/>
              <a:buNone/>
              <a:defRPr/>
            </a:pPr>
            <a:r>
              <a:rPr lang="en-US" b="1" dirty="0"/>
              <a:t>Introduction:</a:t>
            </a:r>
            <a:r>
              <a:rPr lang="en-US" dirty="0"/>
              <a:t>  Most of the elements on the periodic table are metals and solids.  These elements have observable properties that make it possible to identify an unknown element.  Density is one of the properties that can be used to identify an unknown metal.  As you know, density is the ratio of mass to volume.  In equation form: Density = Mass ÷ Volume.</a:t>
            </a:r>
          </a:p>
          <a:p>
            <a:pPr>
              <a:defRPr/>
            </a:pPr>
            <a:endParaRPr lang="en-US" dirty="0"/>
          </a:p>
        </p:txBody>
      </p:sp>
    </p:spTree>
  </p:cSld>
  <p:clrMapOvr>
    <a:masterClrMapping/>
  </p:clrMapOvr>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1542</TotalTime>
  <Words>315</Words>
  <Application>Microsoft Office PowerPoint</Application>
  <PresentationFormat>On-screen Show (4:3)</PresentationFormat>
  <Paragraphs>53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Eclipse</vt:lpstr>
      <vt:lpstr>ANOTHER WAY TO LOOK AT THE TABLE</vt:lpstr>
      <vt:lpstr>METALS</vt:lpstr>
      <vt:lpstr>METALS</vt:lpstr>
      <vt:lpstr>METALS</vt:lpstr>
      <vt:lpstr>NONMETALS</vt:lpstr>
      <vt:lpstr>NONMETALS</vt:lpstr>
      <vt:lpstr>NONMETALS</vt:lpstr>
      <vt:lpstr>METALLOIDS</vt:lpstr>
      <vt:lpstr>METALLOIDS</vt:lpstr>
      <vt:lpstr>METALLOIDS</vt:lpstr>
      <vt:lpstr>METALLOIDS</vt:lpstr>
      <vt:lpstr>UNKNOWN METALS LAB</vt:lpstr>
    </vt:vector>
  </TitlesOfParts>
  <Company>DCSS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Periodic Table</dc:title>
  <dc:creator>DCSS</dc:creator>
  <cp:lastModifiedBy>JCBOE</cp:lastModifiedBy>
  <cp:revision>51</cp:revision>
  <cp:lastPrinted>2011-09-28T15:06:20Z</cp:lastPrinted>
  <dcterms:created xsi:type="dcterms:W3CDTF">2010-09-21T20:25:43Z</dcterms:created>
  <dcterms:modified xsi:type="dcterms:W3CDTF">2016-01-15T14:29:31Z</dcterms:modified>
</cp:coreProperties>
</file>