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15"/>
  </p:handoutMasterIdLst>
  <p:sldIdLst>
    <p:sldId id="329" r:id="rId2"/>
    <p:sldId id="330" r:id="rId3"/>
    <p:sldId id="331" r:id="rId4"/>
    <p:sldId id="332" r:id="rId5"/>
    <p:sldId id="343" r:id="rId6"/>
    <p:sldId id="334" r:id="rId7"/>
    <p:sldId id="337" r:id="rId8"/>
    <p:sldId id="338" r:id="rId9"/>
    <p:sldId id="345" r:id="rId10"/>
    <p:sldId id="349" r:id="rId11"/>
    <p:sldId id="350" r:id="rId12"/>
    <p:sldId id="351" r:id="rId13"/>
    <p:sldId id="409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515" autoAdjust="0"/>
    <p:restoredTop sz="94660"/>
  </p:normalViewPr>
  <p:slideViewPr>
    <p:cSldViewPr>
      <p:cViewPr varScale="1">
        <p:scale>
          <a:sx n="70" d="100"/>
          <a:sy n="70" d="100"/>
        </p:scale>
        <p:origin x="-19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4010B79-0085-446C-B236-50147E5D8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722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A2596B-CD80-4796-8F25-C5CD0A090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91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D9D8-A1F3-42A2-B5E3-F11ACF4183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64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23EC9-6EDA-4884-A2AC-B2357038B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1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B6678-A23E-46F9-A629-39146E3C0D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9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B4731-B698-4604-841A-71798CFE6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59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5EB33-CA86-4A07-804A-188FF98490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41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93304-3D4E-4410-9DDF-AEDDEFF5F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4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A0F1-3845-4DFA-BBED-D6A428E30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48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8E107-2C20-4867-A28B-852520F9F1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28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3DDA8-6777-4DBD-887B-B70D6FAA2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89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D8472-391B-48D1-920C-FEC68F698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08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DD0D818-E573-4259-831D-4BA9F9B3E6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b="1" smtClean="0"/>
              <a:t>PERIODIC TRENDS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OR </a:t>
            </a:r>
          </a:p>
          <a:p>
            <a:pPr eaLnBrk="1" hangingPunct="1"/>
            <a:r>
              <a:rPr lang="en-US" altLang="en-US" smtClean="0"/>
              <a:t>Why we call it the </a:t>
            </a:r>
            <a:r>
              <a:rPr lang="en-US" altLang="en-US" b="1" smtClean="0">
                <a:solidFill>
                  <a:schemeClr val="accent2"/>
                </a:solidFill>
              </a:rPr>
              <a:t>PERIODIC </a:t>
            </a:r>
            <a:r>
              <a:rPr lang="en-US" altLang="en-US" smtClean="0"/>
              <a:t>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smtClean="0"/>
              <a:t>PERIODIC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7348538" cy="41910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b="1" dirty="0" smtClean="0"/>
              <a:t>REMEMBER:</a:t>
            </a:r>
            <a:endParaRPr lang="en-US" b="1" dirty="0"/>
          </a:p>
          <a:p>
            <a:pPr>
              <a:defRPr/>
            </a:pPr>
            <a:r>
              <a:rPr lang="en-US" dirty="0"/>
              <a:t>It is periodic because there are patterns that repeat each row or period.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280275" cy="914400"/>
          </a:xfrm>
        </p:spPr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chemeClr val="hlink"/>
                </a:solidFill>
              </a:rPr>
              <a:t>PERIODIC TRENDS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621587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smtClean="0"/>
              <a:t>Elements have properties because of their </a:t>
            </a:r>
            <a:r>
              <a:rPr lang="en-US" altLang="en-US" sz="2600" b="1" smtClean="0">
                <a:solidFill>
                  <a:srgbClr val="FF0000"/>
                </a:solidFill>
              </a:rPr>
              <a:t>atomic number </a:t>
            </a:r>
            <a:r>
              <a:rPr lang="en-US" altLang="en-US" sz="2600" smtClean="0"/>
              <a:t>which tells the number of </a:t>
            </a:r>
            <a:r>
              <a:rPr lang="en-US" altLang="en-US" sz="2600" b="1" smtClean="0">
                <a:solidFill>
                  <a:srgbClr val="FF0000"/>
                </a:solidFill>
              </a:rPr>
              <a:t>electrons</a:t>
            </a:r>
            <a:r>
              <a:rPr lang="en-US" altLang="en-US" sz="2600" smtClean="0">
                <a:solidFill>
                  <a:srgbClr val="FF0000"/>
                </a:solidFill>
              </a:rPr>
              <a:t> </a:t>
            </a:r>
            <a:r>
              <a:rPr lang="en-US" altLang="en-US" sz="2600" smtClean="0"/>
              <a:t>and thus the </a:t>
            </a:r>
            <a:r>
              <a:rPr lang="en-US" altLang="en-US" sz="2600" b="1" smtClean="0">
                <a:solidFill>
                  <a:srgbClr val="FF0000"/>
                </a:solidFill>
              </a:rPr>
              <a:t>valence electrons.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smtClean="0"/>
              <a:t>Same column = similar valence electrons</a:t>
            </a:r>
            <a:endParaRPr lang="en-US" altLang="en-US" sz="2600" b="1" u="sng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600" b="1" u="sng" smtClean="0"/>
              <a:t>Properties that are periodic:</a:t>
            </a:r>
            <a:endParaRPr lang="en-US" altLang="en-US" sz="26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600" smtClean="0"/>
              <a:t>	metals/metalloids/nonmetals, boiling point, density, atomic radii, ionic radii, oxidation numbers, ionization energies, electron affinities, electronegativity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066800"/>
          </a:xfrm>
        </p:spPr>
        <p:txBody>
          <a:bodyPr/>
          <a:lstStyle/>
          <a:p>
            <a:pPr algn="ctr" eaLnBrk="1" hangingPunct="1"/>
            <a:r>
              <a:rPr lang="en-US" altLang="en-US" sz="3400" b="1" smtClean="0">
                <a:solidFill>
                  <a:schemeClr val="hlink"/>
                </a:solidFill>
              </a:rPr>
              <a:t>Boiling Point of the Elements</a:t>
            </a:r>
          </a:p>
        </p:txBody>
      </p:sp>
      <p:pic>
        <p:nvPicPr>
          <p:cNvPr id="110595" name="Picture 5" descr="Boiling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6858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204075" cy="8382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IONIZATION ENERGY</a:t>
            </a:r>
          </a:p>
        </p:txBody>
      </p:sp>
      <p:pic>
        <p:nvPicPr>
          <p:cNvPr id="111619" name="Picture 5" descr="First_ionization_energ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038850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52550" y="381000"/>
            <a:ext cx="8001000" cy="990600"/>
          </a:xfrm>
        </p:spPr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chemeClr val="hlink"/>
                </a:solidFill>
              </a:rPr>
              <a:t>ALKALI METALS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Which element had the largest reaction?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>
              <a:sym typeface="Wingdings" pitchFamily="2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sym typeface="Wingdings" pitchFamily="2" charset="2"/>
              </a:rPr>
              <a:t>Any idea why?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4800"/>
            <a:ext cx="7205662" cy="9906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ATOMIC RADII (size)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As the electron energy levels increase down a group, the </a:t>
            </a:r>
            <a:r>
              <a:rPr lang="en-US" altLang="en-US" sz="2400" b="1" smtClean="0">
                <a:solidFill>
                  <a:srgbClr val="FF0000"/>
                </a:solidFill>
              </a:rPr>
              <a:t>period</a:t>
            </a:r>
            <a:r>
              <a:rPr lang="en-US" altLang="en-US" sz="2400" smtClean="0"/>
              <a:t> number increases , and so does the atomic radii.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As the atomic number increases across a period, the </a:t>
            </a:r>
            <a:r>
              <a:rPr lang="en-US" altLang="en-US" sz="2400" b="1" smtClean="0">
                <a:solidFill>
                  <a:srgbClr val="FF0000"/>
                </a:solidFill>
              </a:rPr>
              <a:t>positive charge </a:t>
            </a:r>
            <a:r>
              <a:rPr lang="en-US" altLang="en-US" sz="2400" smtClean="0"/>
              <a:t>also increases within the same energy level and so the electrons are more attracted to the nucleus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solidFill>
                  <a:schemeClr val="hlink"/>
                </a:solidFill>
              </a:rPr>
              <a:t>TREND:</a:t>
            </a:r>
            <a:r>
              <a:rPr lang="en-US" altLang="en-US" sz="2400" smtClean="0"/>
              <a:t>  </a:t>
            </a:r>
            <a:r>
              <a:rPr lang="en-US" altLang="en-US" sz="2400" b="1" smtClean="0">
                <a:solidFill>
                  <a:srgbClr val="FF0000"/>
                </a:solidFill>
              </a:rPr>
              <a:t>atomic radii increases down a group, atomic radii decreases across a period.</a:t>
            </a:r>
            <a:endParaRPr lang="en-US" altLang="en-US" sz="2400" b="1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08875" cy="8382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ATOMIC RADII</a:t>
            </a:r>
          </a:p>
        </p:txBody>
      </p:sp>
      <p:pic>
        <p:nvPicPr>
          <p:cNvPr id="114691" name="Picture 7" descr="VFI_Atomic_Radii_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391400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ELECTRON AFFINITY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altLang="en-US" sz="2400" dirty="0" smtClean="0"/>
              <a:t>The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attraction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en-US" sz="2400" dirty="0" smtClean="0"/>
              <a:t>of an atom for an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electron</a:t>
            </a:r>
            <a:r>
              <a:rPr lang="en-US" altLang="en-US" sz="2400" dirty="0" smtClean="0"/>
              <a:t>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altLang="en-US" sz="2400" dirty="0" smtClean="0"/>
              <a:t>If an element has a high electron affinity, it really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wants to gain </a:t>
            </a:r>
            <a:r>
              <a:rPr lang="en-US" altLang="en-US" sz="2400" dirty="0" smtClean="0"/>
              <a:t>an electron.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2400" b="1" dirty="0" smtClean="0">
                <a:solidFill>
                  <a:schemeClr val="hlink"/>
                </a:solidFill>
              </a:rPr>
              <a:t>TREND:</a:t>
            </a:r>
            <a:r>
              <a:rPr lang="en-US" altLang="en-US" sz="2400" dirty="0" smtClean="0"/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altLang="en-US" sz="2400" dirty="0" smtClean="0"/>
              <a:t>Metals have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LOW</a:t>
            </a:r>
            <a:r>
              <a:rPr lang="en-US" altLang="en-US" sz="2400" dirty="0" smtClean="0"/>
              <a:t> electron affinities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altLang="en-US" sz="2400" dirty="0" smtClean="0"/>
              <a:t>Nonmetals have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HIGH</a:t>
            </a:r>
            <a:r>
              <a:rPr lang="en-US" altLang="en-US" sz="2400" dirty="0" smtClean="0"/>
              <a:t> electron affinities (except the Noble Gases).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SUMMARY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7213"/>
            <a:ext cx="8153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b="1" dirty="0" smtClean="0"/>
              <a:t>Noble Gases: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2292350" indent="-2292350" eaLnBrk="1" hangingPunct="1">
              <a:buFont typeface="Wingdings" pitchFamily="2" charset="2"/>
              <a:buNone/>
              <a:tabLst>
                <a:tab pos="341313" algn="l"/>
              </a:tabLst>
              <a:defRPr/>
            </a:pPr>
            <a:r>
              <a:rPr lang="en-US" altLang="en-US" dirty="0" smtClean="0"/>
              <a:t>	-  </a:t>
            </a:r>
            <a:r>
              <a:rPr lang="en-US" altLang="en-US" b="1" dirty="0" smtClean="0">
                <a:solidFill>
                  <a:srgbClr val="FF0000"/>
                </a:solidFill>
              </a:rPr>
              <a:t>Eight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valence electrons (except </a:t>
            </a:r>
            <a:r>
              <a:rPr lang="en-US" altLang="en-US" b="1" dirty="0" smtClean="0">
                <a:solidFill>
                  <a:srgbClr val="FF0000"/>
                </a:solidFill>
              </a:rPr>
              <a:t>helium</a:t>
            </a:r>
            <a:r>
              <a:rPr lang="en-US" altLang="en-US" dirty="0" smtClean="0"/>
              <a:t>)	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	-  atomic radii 	</a:t>
            </a:r>
            <a:r>
              <a:rPr lang="en-US" altLang="en-US" b="1" dirty="0" smtClean="0">
                <a:solidFill>
                  <a:srgbClr val="FF0000"/>
                </a:solidFill>
              </a:rPr>
              <a:t>large</a:t>
            </a:r>
            <a:r>
              <a:rPr lang="en-US" altLang="en-US" dirty="0" smtClean="0"/>
              <a:t> for their row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	-  Electron Affinity 	</a:t>
            </a:r>
            <a:r>
              <a:rPr lang="en-US" altLang="en-US" b="1" dirty="0" smtClean="0">
                <a:solidFill>
                  <a:srgbClr val="FF0000"/>
                </a:solidFill>
              </a:rPr>
              <a:t>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4800"/>
            <a:ext cx="7205662" cy="9144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SUMMARY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b="1" smtClean="0"/>
              <a:t>Halogens: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	-  </a:t>
            </a:r>
            <a:r>
              <a:rPr lang="en-US" altLang="en-US" b="1" smtClean="0">
                <a:solidFill>
                  <a:srgbClr val="FF0000"/>
                </a:solidFill>
              </a:rPr>
              <a:t>Seven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valence electrons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	-  atomic radii	</a:t>
            </a:r>
            <a:r>
              <a:rPr lang="en-US" altLang="en-US" b="1" smtClean="0">
                <a:solidFill>
                  <a:srgbClr val="FF0000"/>
                </a:solidFill>
              </a:rPr>
              <a:t>lowest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for their row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	-  Electron Affinity 	</a:t>
            </a:r>
            <a:r>
              <a:rPr lang="en-US" altLang="en-US" b="1" smtClean="0">
                <a:solidFill>
                  <a:srgbClr val="FF0000"/>
                </a:solidFill>
              </a:rPr>
              <a:t>HIGH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144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SUMMARY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62158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b="1" dirty="0" smtClean="0"/>
              <a:t>Alkali Metals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	-  </a:t>
            </a:r>
            <a:r>
              <a:rPr lang="en-US" altLang="en-US" b="1" dirty="0" smtClean="0">
                <a:solidFill>
                  <a:srgbClr val="FF0000"/>
                </a:solidFill>
              </a:rPr>
              <a:t>one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valence electron	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	-  </a:t>
            </a:r>
            <a:r>
              <a:rPr lang="en-US" altLang="en-US" dirty="0"/>
              <a:t>A</a:t>
            </a:r>
            <a:r>
              <a:rPr lang="en-US" altLang="en-US" dirty="0" smtClean="0"/>
              <a:t>tomic radii	</a:t>
            </a:r>
            <a:r>
              <a:rPr lang="en-US" altLang="en-US" b="1" dirty="0" smtClean="0">
                <a:solidFill>
                  <a:srgbClr val="FF0000"/>
                </a:solidFill>
              </a:rPr>
              <a:t>largest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for their row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	-  Electron Affinity 	</a:t>
            </a:r>
            <a:r>
              <a:rPr lang="en-US" altLang="en-US" b="1" dirty="0" smtClean="0">
                <a:solidFill>
                  <a:srgbClr val="FF0000"/>
                </a:solidFill>
              </a:rPr>
              <a:t>LOW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144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hlink"/>
                </a:solidFill>
              </a:rPr>
              <a:t>SUMMARY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62158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b="1" dirty="0" smtClean="0"/>
              <a:t>Alkaline Earth metals: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3425825" indent="-3425825" eaLnBrk="1" hangingPunct="1">
              <a:buFont typeface="Wingdings" pitchFamily="2" charset="2"/>
              <a:buNone/>
              <a:tabLst>
                <a:tab pos="341313" algn="l"/>
              </a:tabLst>
              <a:defRPr/>
            </a:pPr>
            <a:r>
              <a:rPr lang="en-US" altLang="en-US" dirty="0" smtClean="0"/>
              <a:t>	-  </a:t>
            </a:r>
            <a:r>
              <a:rPr lang="en-US" altLang="en-US" b="1" dirty="0" smtClean="0">
                <a:solidFill>
                  <a:srgbClr val="FF0000"/>
                </a:solidFill>
              </a:rPr>
              <a:t>two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valence electrons	</a:t>
            </a:r>
          </a:p>
          <a:p>
            <a:pPr marL="3425825" indent="-3425825" eaLnBrk="1" hangingPunct="1">
              <a:buFont typeface="Wingdings" pitchFamily="2" charset="2"/>
              <a:buNone/>
              <a:tabLst>
                <a:tab pos="341313" algn="l"/>
              </a:tabLst>
              <a:defRPr/>
            </a:pPr>
            <a:r>
              <a:rPr lang="en-US" altLang="en-US" dirty="0" smtClean="0"/>
              <a:t>	-  </a:t>
            </a:r>
            <a:r>
              <a:rPr lang="en-US" altLang="en-US" dirty="0"/>
              <a:t>A</a:t>
            </a:r>
            <a:r>
              <a:rPr lang="en-US" altLang="en-US" dirty="0" smtClean="0"/>
              <a:t>tomic radii	</a:t>
            </a:r>
            <a:r>
              <a:rPr lang="en-US" altLang="en-US" b="1" dirty="0" smtClean="0">
                <a:solidFill>
                  <a:srgbClr val="FF0000"/>
                </a:solidFill>
              </a:rPr>
              <a:t>second largest </a:t>
            </a:r>
            <a:r>
              <a:rPr lang="en-US" altLang="en-US" dirty="0" smtClean="0"/>
              <a:t>for their row</a:t>
            </a:r>
          </a:p>
          <a:p>
            <a:pPr marL="3425825" indent="-3425825" eaLnBrk="1" hangingPunct="1">
              <a:buFont typeface="Wingdings" pitchFamily="2" charset="2"/>
              <a:buNone/>
              <a:tabLst>
                <a:tab pos="341313" algn="l"/>
              </a:tabLst>
              <a:defRPr/>
            </a:pPr>
            <a:r>
              <a:rPr lang="en-US" altLang="en-US" dirty="0" smtClean="0"/>
              <a:t>	-  Electron Affinity 	</a:t>
            </a:r>
            <a:r>
              <a:rPr lang="en-US" altLang="en-US" b="1" dirty="0" smtClean="0">
                <a:solidFill>
                  <a:srgbClr val="FF0000"/>
                </a:solidFill>
              </a:rPr>
              <a:t>LOW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1542</TotalTime>
  <Words>215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Eclipse</vt:lpstr>
      <vt:lpstr>PERIODIC TRENDS</vt:lpstr>
      <vt:lpstr>PERIODIC</vt:lpstr>
      <vt:lpstr>PERIODIC TRENDS</vt:lpstr>
      <vt:lpstr>Boiling Point of the Elements</vt:lpstr>
      <vt:lpstr>IONIZATION ENERGY</vt:lpstr>
      <vt:lpstr>ALKALI METALS</vt:lpstr>
      <vt:lpstr>ATOMIC RADII (size)</vt:lpstr>
      <vt:lpstr>ATOMIC RADII</vt:lpstr>
      <vt:lpstr>ELECTRON AFFINITY</vt:lpstr>
      <vt:lpstr>SUMMARY</vt:lpstr>
      <vt:lpstr>SUMMARY</vt:lpstr>
      <vt:lpstr>SUMMARY</vt:lpstr>
      <vt:lpstr>SUMMARY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</dc:title>
  <dc:creator>DCSS</dc:creator>
  <cp:lastModifiedBy>JCBOE</cp:lastModifiedBy>
  <cp:revision>51</cp:revision>
  <cp:lastPrinted>2011-09-28T15:06:20Z</cp:lastPrinted>
  <dcterms:created xsi:type="dcterms:W3CDTF">2010-09-21T20:25:43Z</dcterms:created>
  <dcterms:modified xsi:type="dcterms:W3CDTF">2016-01-15T14:30:25Z</dcterms:modified>
</cp:coreProperties>
</file>