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handoutMasterIdLst>
    <p:handoutMasterId r:id="rId8"/>
  </p:handoutMasterIdLst>
  <p:sldIdLst>
    <p:sldId id="304" r:id="rId2"/>
    <p:sldId id="290" r:id="rId3"/>
    <p:sldId id="267" r:id="rId4"/>
    <p:sldId id="311" r:id="rId5"/>
    <p:sldId id="313" r:id="rId6"/>
    <p:sldId id="312" r:id="rId7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515" autoAdjust="0"/>
    <p:restoredTop sz="94660"/>
  </p:normalViewPr>
  <p:slideViewPr>
    <p:cSldViewPr>
      <p:cViewPr varScale="1">
        <p:scale>
          <a:sx n="70" d="100"/>
          <a:sy n="70" d="100"/>
        </p:scale>
        <p:origin x="-19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54010B79-0085-446C-B236-50147E5D8C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77227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A2596B-CD80-4796-8F25-C5CD0A090F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291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D9D8-A1F3-42A2-B5E3-F11ACF4183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648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23EC9-6EDA-4884-A2AC-B2357038B9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3112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4B6678-A23E-46F9-A629-39146E3C0D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2905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B4731-B698-4604-841A-71798CFE60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9597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5EB33-CA86-4A07-804A-188FF98490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3416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93304-3D4E-4410-9DDF-AEDDEFF5F3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6540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BA0F1-3845-4DFA-BBED-D6A428E30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9482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8E107-2C20-4867-A28B-852520F9F1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2287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3DDA8-6777-4DBD-887B-B70D6FAA2E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1890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D8472-391B-48D1-920C-FEC68F6983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0089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DD0D818-E573-4259-831D-4BA9F9B3E6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 smtClean="0"/>
              <a:t>VALENCE ELECTRONS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1066800" y="1827213"/>
            <a:ext cx="7616825" cy="4114800"/>
          </a:xfrm>
        </p:spPr>
        <p:txBody>
          <a:bodyPr/>
          <a:lstStyle/>
          <a:p>
            <a:r>
              <a:rPr lang="en-US" altLang="en-US" smtClean="0"/>
              <a:t> The </a:t>
            </a:r>
            <a:r>
              <a:rPr lang="en-US" altLang="en-US" b="1" smtClean="0">
                <a:solidFill>
                  <a:srgbClr val="FF0000"/>
                </a:solidFill>
              </a:rPr>
              <a:t>valence electrons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smtClean="0"/>
              <a:t>are the electrons in the </a:t>
            </a:r>
            <a:r>
              <a:rPr lang="en-US" altLang="en-US" b="1" smtClean="0">
                <a:solidFill>
                  <a:srgbClr val="FF0000"/>
                </a:solidFill>
              </a:rPr>
              <a:t>outermost</a:t>
            </a:r>
            <a:r>
              <a:rPr lang="en-US" altLang="en-US" smtClean="0"/>
              <a:t> shell or energy level of an atom. </a:t>
            </a:r>
          </a:p>
          <a:p>
            <a:r>
              <a:rPr lang="en-US" altLang="en-US" smtClean="0"/>
              <a:t>The valence electrons are the ones involved in forming </a:t>
            </a:r>
            <a:r>
              <a:rPr lang="en-US" altLang="en-US" b="1" smtClean="0">
                <a:solidFill>
                  <a:srgbClr val="FF0000"/>
                </a:solidFill>
              </a:rPr>
              <a:t>bonds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smtClean="0"/>
              <a:t>to adjacent atoms. </a:t>
            </a:r>
          </a:p>
          <a:p>
            <a:r>
              <a:rPr lang="en-US" altLang="en-US" smtClean="0"/>
              <a:t>Therefore, the </a:t>
            </a:r>
            <a:r>
              <a:rPr lang="en-US" altLang="en-US" b="1" smtClean="0">
                <a:solidFill>
                  <a:srgbClr val="FF0000"/>
                </a:solidFill>
              </a:rPr>
              <a:t>number</a:t>
            </a:r>
            <a:r>
              <a:rPr lang="en-US" altLang="en-US" smtClean="0"/>
              <a:t> of valence electrons is important for determining the </a:t>
            </a:r>
            <a:r>
              <a:rPr lang="en-US" altLang="en-US" b="1" smtClean="0">
                <a:solidFill>
                  <a:srgbClr val="FF0000"/>
                </a:solidFill>
              </a:rPr>
              <a:t>number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smtClean="0"/>
              <a:t>of bonds an atom will form.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 smtClean="0"/>
              <a:t>VALENCE ELECTRONS</a:t>
            </a:r>
          </a:p>
        </p:txBody>
      </p:sp>
      <p:sp>
        <p:nvSpPr>
          <p:cNvPr id="3584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mtClean="0"/>
              <a:t>Group 1		</a:t>
            </a:r>
            <a:r>
              <a:rPr lang="en-US" altLang="en-US" b="1" smtClean="0">
                <a:solidFill>
                  <a:srgbClr val="FF0000"/>
                </a:solidFill>
              </a:rPr>
              <a:t>1</a:t>
            </a:r>
            <a:r>
              <a:rPr lang="en-US" altLang="en-US" smtClean="0"/>
              <a:t> valence electrons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mtClean="0"/>
              <a:t>Group 2		</a:t>
            </a:r>
            <a:r>
              <a:rPr lang="en-US" altLang="en-US" b="1" smtClean="0">
                <a:solidFill>
                  <a:srgbClr val="FF0000"/>
                </a:solidFill>
              </a:rPr>
              <a:t>2</a:t>
            </a:r>
            <a:r>
              <a:rPr lang="en-US" altLang="en-US" smtClean="0"/>
              <a:t> valence electrons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mtClean="0"/>
              <a:t>Group 13		</a:t>
            </a:r>
            <a:r>
              <a:rPr lang="en-US" altLang="en-US" b="1" smtClean="0">
                <a:solidFill>
                  <a:srgbClr val="FF0000"/>
                </a:solidFill>
              </a:rPr>
              <a:t>3</a:t>
            </a:r>
            <a:r>
              <a:rPr lang="en-US" altLang="en-US" smtClean="0"/>
              <a:t> valence electrons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mtClean="0"/>
              <a:t>Group 14		</a:t>
            </a:r>
            <a:r>
              <a:rPr lang="en-US" altLang="en-US" b="1" smtClean="0">
                <a:solidFill>
                  <a:srgbClr val="FF0000"/>
                </a:solidFill>
              </a:rPr>
              <a:t>4</a:t>
            </a:r>
            <a:r>
              <a:rPr lang="en-US" altLang="en-US" smtClean="0"/>
              <a:t> valence electrons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mtClean="0"/>
              <a:t>Group 15		</a:t>
            </a:r>
            <a:r>
              <a:rPr lang="en-US" altLang="en-US" b="1" smtClean="0">
                <a:solidFill>
                  <a:srgbClr val="FF0000"/>
                </a:solidFill>
              </a:rPr>
              <a:t>5</a:t>
            </a:r>
            <a:r>
              <a:rPr lang="en-US" altLang="en-US" smtClean="0"/>
              <a:t> valence electrons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mtClean="0"/>
              <a:t>Group 16		</a:t>
            </a:r>
            <a:r>
              <a:rPr lang="en-US" altLang="en-US" b="1" smtClean="0">
                <a:solidFill>
                  <a:srgbClr val="FF0000"/>
                </a:solidFill>
              </a:rPr>
              <a:t>6</a:t>
            </a:r>
            <a:r>
              <a:rPr lang="en-US" altLang="en-US" smtClean="0"/>
              <a:t> valence electrons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mtClean="0"/>
              <a:t>Group 17		</a:t>
            </a:r>
            <a:r>
              <a:rPr lang="en-US" altLang="en-US" b="1" smtClean="0">
                <a:solidFill>
                  <a:srgbClr val="FF0000"/>
                </a:solidFill>
              </a:rPr>
              <a:t>7</a:t>
            </a:r>
            <a:r>
              <a:rPr lang="en-US" altLang="en-US" smtClean="0"/>
              <a:t> valence electrons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mtClean="0"/>
              <a:t>Group 18		</a:t>
            </a:r>
            <a:r>
              <a:rPr lang="en-US" altLang="en-US" b="1" smtClean="0">
                <a:solidFill>
                  <a:srgbClr val="FF0000"/>
                </a:solidFill>
              </a:rPr>
              <a:t>8</a:t>
            </a:r>
            <a:r>
              <a:rPr lang="en-US" altLang="en-US" smtClean="0"/>
              <a:t> valence electrons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 smtClean="0"/>
              <a:t>VALENCE ELECTRONS</a:t>
            </a:r>
          </a:p>
        </p:txBody>
      </p:sp>
      <p:pic>
        <p:nvPicPr>
          <p:cNvPr id="36867" name="Picture 5" descr="ptable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746760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smtClean="0"/>
              <a:t>VALENCE AND ELECTRON DOT DIAGRAMS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Valence electrons = electrons in outermost energy level of a </a:t>
            </a:r>
            <a:r>
              <a:rPr lang="en-US" b="1" dirty="0" smtClean="0">
                <a:solidFill>
                  <a:srgbClr val="FF0000"/>
                </a:solidFill>
              </a:rPr>
              <a:t>Bohr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Diagram.</a:t>
            </a:r>
          </a:p>
          <a:p>
            <a:pPr>
              <a:defRPr/>
            </a:pPr>
            <a:r>
              <a:rPr lang="en-US" dirty="0"/>
              <a:t>E</a:t>
            </a:r>
            <a:r>
              <a:rPr lang="en-US" dirty="0" smtClean="0"/>
              <a:t>lectrons in outermost energy level of a Bohr Diagram = electrons in </a:t>
            </a:r>
            <a:r>
              <a:rPr lang="en-US" b="1" dirty="0" smtClean="0">
                <a:solidFill>
                  <a:srgbClr val="FF0000"/>
                </a:solidFill>
              </a:rPr>
              <a:t>electron dot diagram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b="1" dirty="0" smtClean="0"/>
              <a:t>SO</a:t>
            </a:r>
          </a:p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</a:rPr>
              <a:t>Valence electrons </a:t>
            </a:r>
            <a:r>
              <a:rPr lang="en-US" dirty="0" smtClean="0"/>
              <a:t>= electrons in electron dot diagram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779463"/>
            <a:ext cx="8864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Oval 4"/>
          <p:cNvSpPr>
            <a:spLocks noChangeArrowheads="1"/>
          </p:cNvSpPr>
          <p:nvPr/>
        </p:nvSpPr>
        <p:spPr bwMode="auto">
          <a:xfrm>
            <a:off x="127000" y="1752600"/>
            <a:ext cx="635000" cy="68580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8916" name="Oval 5"/>
          <p:cNvSpPr>
            <a:spLocks noChangeArrowheads="1"/>
          </p:cNvSpPr>
          <p:nvPr/>
        </p:nvSpPr>
        <p:spPr bwMode="auto">
          <a:xfrm>
            <a:off x="7848600" y="1706563"/>
            <a:ext cx="635000" cy="68580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8917" name="Oval 6"/>
          <p:cNvSpPr>
            <a:spLocks noChangeArrowheads="1"/>
          </p:cNvSpPr>
          <p:nvPr/>
        </p:nvSpPr>
        <p:spPr bwMode="auto">
          <a:xfrm>
            <a:off x="5943600" y="2209800"/>
            <a:ext cx="635000" cy="68580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smtClean="0"/>
              <a:t>VALENCE AND ELECTRON DOT DIAGRAMS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648200"/>
            <a:ext cx="53340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905000"/>
          <a:ext cx="7315200" cy="2743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3040">
                  <a:extLst>
                    <a:ext uri="{9D8B030D-6E8A-4147-A177-3AD203B41FA5}"/>
                  </a:extLst>
                </a:gridCol>
                <a:gridCol w="1463040">
                  <a:extLst>
                    <a:ext uri="{9D8B030D-6E8A-4147-A177-3AD203B41FA5}"/>
                  </a:extLst>
                </a:gridCol>
                <a:gridCol w="1463040">
                  <a:extLst>
                    <a:ext uri="{9D8B030D-6E8A-4147-A177-3AD203B41FA5}"/>
                  </a:extLst>
                </a:gridCol>
                <a:gridCol w="1463040">
                  <a:extLst>
                    <a:ext uri="{9D8B030D-6E8A-4147-A177-3AD203B41FA5}"/>
                  </a:extLst>
                </a:gridCol>
                <a:gridCol w="1463040">
                  <a:extLst>
                    <a:ext uri="{9D8B030D-6E8A-4147-A177-3AD203B41FA5}"/>
                  </a:extLst>
                </a:gridCol>
              </a:tblGrid>
              <a:tr h="4644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Element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Period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Group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Valence Electrons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Electron Dot Diagram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/>
                </a:extLst>
              </a:tr>
              <a:tr h="759572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smtClean="0">
                          <a:effectLst/>
                        </a:rPr>
                        <a:t>Lithium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/>
                </a:extLst>
              </a:tr>
              <a:tr h="759572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200" dirty="0" smtClean="0">
                          <a:effectLst/>
                        </a:rPr>
                        <a:t>Fluorine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/>
                </a:extLst>
              </a:tr>
              <a:tr h="759572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200" dirty="0" smtClean="0">
                          <a:effectLst/>
                        </a:rPr>
                        <a:t>Aluminum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1542</TotalTime>
  <Words>67</Words>
  <Application>Microsoft Office PowerPoint</Application>
  <PresentationFormat>On-screen Show (4:3)</PresentationFormat>
  <Paragraphs>40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Eclipse</vt:lpstr>
      <vt:lpstr>VALENCE ELECTRONS</vt:lpstr>
      <vt:lpstr>VALENCE ELECTRONS</vt:lpstr>
      <vt:lpstr>VALENCE ELECTRONS</vt:lpstr>
      <vt:lpstr>VALENCE AND ELECTRON DOT DIAGRAMS</vt:lpstr>
      <vt:lpstr>PowerPoint Presentation</vt:lpstr>
      <vt:lpstr>VALENCE AND ELECTRON DOT DIAGRAMS</vt:lpstr>
    </vt:vector>
  </TitlesOfParts>
  <Company>DCSS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Periodic Table</dc:title>
  <dc:creator>DCSS</dc:creator>
  <cp:lastModifiedBy>JCBOE</cp:lastModifiedBy>
  <cp:revision>51</cp:revision>
  <cp:lastPrinted>2011-09-28T15:06:20Z</cp:lastPrinted>
  <dcterms:created xsi:type="dcterms:W3CDTF">2010-09-21T20:25:43Z</dcterms:created>
  <dcterms:modified xsi:type="dcterms:W3CDTF">2016-01-15T14:28:53Z</dcterms:modified>
</cp:coreProperties>
</file>