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9" r:id="rId1"/>
  </p:sldMasterIdLst>
  <p:notesMasterIdLst>
    <p:notesMasterId r:id="rId56"/>
  </p:notesMasterIdLst>
  <p:handoutMasterIdLst>
    <p:handoutMasterId r:id="rId57"/>
  </p:handoutMasterIdLst>
  <p:sldIdLst>
    <p:sldId id="312" r:id="rId2"/>
    <p:sldId id="336" r:id="rId3"/>
    <p:sldId id="313" r:id="rId4"/>
    <p:sldId id="314" r:id="rId5"/>
    <p:sldId id="321" r:id="rId6"/>
    <p:sldId id="322" r:id="rId7"/>
    <p:sldId id="323" r:id="rId8"/>
    <p:sldId id="324" r:id="rId9"/>
    <p:sldId id="325" r:id="rId10"/>
    <p:sldId id="315" r:id="rId11"/>
    <p:sldId id="332" r:id="rId12"/>
    <p:sldId id="333" r:id="rId13"/>
    <p:sldId id="297" r:id="rId14"/>
    <p:sldId id="316" r:id="rId15"/>
    <p:sldId id="256" r:id="rId16"/>
    <p:sldId id="293" r:id="rId17"/>
    <p:sldId id="258" r:id="rId18"/>
    <p:sldId id="259" r:id="rId19"/>
    <p:sldId id="317" r:id="rId20"/>
    <p:sldId id="260" r:id="rId21"/>
    <p:sldId id="261" r:id="rId22"/>
    <p:sldId id="318" r:id="rId23"/>
    <p:sldId id="294" r:id="rId24"/>
    <p:sldId id="319" r:id="rId25"/>
    <p:sldId id="265" r:id="rId26"/>
    <p:sldId id="264" r:id="rId27"/>
    <p:sldId id="320" r:id="rId28"/>
    <p:sldId id="310" r:id="rId29"/>
    <p:sldId id="295" r:id="rId30"/>
    <p:sldId id="267" r:id="rId31"/>
    <p:sldId id="328" r:id="rId32"/>
    <p:sldId id="334" r:id="rId33"/>
    <p:sldId id="335" r:id="rId34"/>
    <p:sldId id="331" r:id="rId35"/>
    <p:sldId id="344" r:id="rId36"/>
    <p:sldId id="271" r:id="rId37"/>
    <p:sldId id="272" r:id="rId38"/>
    <p:sldId id="346" r:id="rId39"/>
    <p:sldId id="348" r:id="rId40"/>
    <p:sldId id="349" r:id="rId41"/>
    <p:sldId id="301" r:id="rId42"/>
    <p:sldId id="302" r:id="rId43"/>
    <p:sldId id="309" r:id="rId44"/>
    <p:sldId id="273" r:id="rId45"/>
    <p:sldId id="276" r:id="rId46"/>
    <p:sldId id="277" r:id="rId47"/>
    <p:sldId id="278" r:id="rId48"/>
    <p:sldId id="280" r:id="rId49"/>
    <p:sldId id="326" r:id="rId50"/>
    <p:sldId id="327" r:id="rId51"/>
    <p:sldId id="281" r:id="rId52"/>
    <p:sldId id="282" r:id="rId53"/>
    <p:sldId id="283" r:id="rId54"/>
    <p:sldId id="284" r:id="rId55"/>
  </p:sldIdLst>
  <p:sldSz cx="9144000" cy="6858000" type="screen4x3"/>
  <p:notesSz cx="6858000" cy="91170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0000CC"/>
    <a:srgbClr val="663300"/>
    <a:srgbClr val="CC3300"/>
    <a:srgbClr val="FE9B03"/>
    <a:srgbClr val="7FFF00"/>
    <a:srgbClr val="F35B1B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7" autoAdjust="0"/>
    <p:restoredTop sz="94801" autoAdjust="0"/>
  </p:normalViewPr>
  <p:slideViewPr>
    <p:cSldViewPr>
      <p:cViewPr varScale="1">
        <p:scale>
          <a:sx n="107" d="100"/>
          <a:sy n="107" d="100"/>
        </p:scale>
        <p:origin x="165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31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16262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30700"/>
            <a:ext cx="5029200" cy="410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30" tIns="44372" rIns="90330" bIns="443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675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8875" y="688975"/>
            <a:ext cx="4541838" cy="34067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28968591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1054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50592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15748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62311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76555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71658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14589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92256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25123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908206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50350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581914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223586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446465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45917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277933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95340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076189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085419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78147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365871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250759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586322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560979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968948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360047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561626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96586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679771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765838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667536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93203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2286000"/>
            <a:ext cx="8229600" cy="685800"/>
          </a:xfrm>
        </p:spPr>
        <p:txBody>
          <a:bodyPr/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2971800"/>
            <a:ext cx="8077200" cy="1676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CCCB8-2690-4160-9A0D-D1F41B0227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480064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F05CB-E325-478D-970A-1B420116A9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486477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F937E-3D39-494D-8C65-21D1F9E3EF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9383997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838200"/>
            <a:ext cx="36576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838200"/>
            <a:ext cx="36576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7C346-2D11-4CA6-8723-C7B549AD6B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8362144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25197-F5C7-443F-B2B7-98AC8FA365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9490598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57148-1577-4DD7-B507-F848146BF9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9481222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2F82F-6A9E-4C88-B122-3E1C0D787C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1638627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CEE25-805F-4C38-B17D-10541F4705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3791408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FEF89-C04C-4264-9AB9-85195FE5E4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0321464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7655A-1860-4E4B-9545-C70DC95154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5538275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76200"/>
            <a:ext cx="222885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76200"/>
            <a:ext cx="653415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ED536-D56A-4CB1-972D-185CCA11C6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5296261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915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838200"/>
            <a:ext cx="36576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5334000" y="838200"/>
            <a:ext cx="3657600" cy="54864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1CA8D-C9DE-4035-B125-7CF4F02277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6163378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76200"/>
            <a:ext cx="8915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838200"/>
            <a:ext cx="74676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effectLst/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effectLst/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Copperplate Gothic Bold" pitchFamily="34" charset="0"/>
              </a:defRPr>
            </a:lvl1pPr>
          </a:lstStyle>
          <a:p>
            <a:pPr>
              <a:defRPr/>
            </a:pPr>
            <a:fld id="{7A129577-0734-4389-8666-E2934AB7CC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transition>
    <p:random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anose="020E0705020206020404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anose="020E0705020206020404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anose="020E0705020206020404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anose="020E0705020206020404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anose="020E0705020206020404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anose="020E0705020206020404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anose="020E0705020206020404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anose="020E07050202060204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rgbClr val="5D360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rgbClr val="5D3603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rgbClr val="5D3603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rgbClr val="5D3603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rgbClr val="5D360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8c5JcnFaJ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bbtqF9q_pFw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pdgkuT12e1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TWUS_yb1Bw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hschool.com/science/biology_place/biocoach/photosynth/intro.html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zEXO6TxaJTI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hschool.com/science/biology_place/biocoach/photosynth/intro.html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YXyvdcXrjs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achertube.com/video/photosynthesis-62625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QK3Yr4Sc_k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GpGGHGG6TU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1I33Dgcc_M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ps.prenhall.com/wps/media/objects/1109/1135896/8_2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ENERGY</a:t>
            </a:r>
          </a:p>
        </p:txBody>
      </p:sp>
      <p:sp>
        <p:nvSpPr>
          <p:cNvPr id="3075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ATP</a:t>
            </a:r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4AA679-E296-4139-8029-DC2ABE039B60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smtClean="0">
                <a:solidFill>
                  <a:srgbClr val="00B050"/>
                </a:solidFill>
              </a:rPr>
              <a:t>WATCH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hlinkClick r:id="rId2"/>
              </a:rPr>
              <a:t>How Cells get energy</a:t>
            </a:r>
            <a:endParaRPr lang="en-US" altLang="en-US" dirty="0" smtClean="0">
              <a:ln>
                <a:solidFill>
                  <a:schemeClr val="accent1">
                    <a:lumMod val="50000"/>
                  </a:schemeClr>
                </a:solidFill>
              </a:ln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BA18E2-76FB-4DAE-BA80-5E28D0115428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915400" cy="609600"/>
          </a:xfrm>
        </p:spPr>
        <p:txBody>
          <a:bodyPr/>
          <a:lstStyle/>
          <a:p>
            <a:pPr eaLnBrk="1" hangingPunct="1"/>
            <a:r>
              <a:rPr lang="en-US" altLang="en-US" sz="3600" b="1" smtClean="0">
                <a:solidFill>
                  <a:srgbClr val="008000"/>
                </a:solidFill>
              </a:rPr>
              <a:t>ADENOSINE TRIPHOSPHATE, ATP</a:t>
            </a:r>
            <a:endParaRPr lang="en-US" altLang="en-US" sz="3600" smtClean="0">
              <a:solidFill>
                <a:srgbClr val="008000"/>
              </a:solidFill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876300" y="1066800"/>
            <a:ext cx="7467600" cy="54864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70C0"/>
                </a:solidFill>
              </a:rPr>
              <a:t>Energy carrying molecule </a:t>
            </a:r>
            <a:r>
              <a:rPr lang="en-US" altLang="en-US" smtClean="0"/>
              <a:t>used by cells – ATP is made &amp; used continuously by cells!!</a:t>
            </a:r>
          </a:p>
          <a:p>
            <a:pPr eaLnBrk="1" hangingPunct="1"/>
            <a:r>
              <a:rPr lang="en-US" altLang="en-US" smtClean="0">
                <a:solidFill>
                  <a:srgbClr val="0070C0"/>
                </a:solidFill>
              </a:rPr>
              <a:t>Cells need energy </a:t>
            </a:r>
            <a:r>
              <a:rPr lang="en-US" altLang="en-US" smtClean="0"/>
              <a:t>for transport, cellular movement &amp; synthesizing chemicals, etc. </a:t>
            </a:r>
          </a:p>
          <a:p>
            <a:pPr eaLnBrk="1" hangingPunct="1"/>
            <a:r>
              <a:rPr lang="en-US" altLang="en-US" smtClean="0"/>
              <a:t>When bonds break, energy is released. When bonds form, energy is stored. </a:t>
            </a:r>
          </a:p>
          <a:p>
            <a:pPr eaLnBrk="1" hangingPunct="1"/>
            <a:r>
              <a:rPr lang="en-US" altLang="en-US" smtClean="0">
                <a:solidFill>
                  <a:srgbClr val="0070C0"/>
                </a:solidFill>
              </a:rPr>
              <a:t>Enzymes</a:t>
            </a:r>
            <a:r>
              <a:rPr lang="en-US" altLang="en-US" smtClean="0"/>
              <a:t> help break and form these bonds.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2158FA1-94D4-4400-8366-6AB166E9EE70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220C7C-41DA-4172-9BED-14825FEA8314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pic>
        <p:nvPicPr>
          <p:cNvPr id="8195" name="Picture 2" descr="atp_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"/>
            <a:ext cx="7772400" cy="578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" y="6273800"/>
            <a:ext cx="80772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(adenine + ribose = adenosine; add 3 P) </a:t>
            </a: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0174A7-93F2-4823-AB7F-5338DE362C10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3838"/>
            <a:ext cx="8915400" cy="609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STRUCTURE OF ATP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066800"/>
            <a:ext cx="8458200" cy="556260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rgbClr val="0000CC"/>
                </a:solidFill>
                <a:latin typeface="Comic Sans MS" pitchFamily="66" charset="0"/>
              </a:rPr>
              <a:t>ATP</a:t>
            </a:r>
            <a:r>
              <a:rPr lang="en-US" altLang="en-US" b="1" smtClean="0">
                <a:latin typeface="Comic Sans MS" pitchFamily="66" charset="0"/>
              </a:rPr>
              <a:t> stands for </a:t>
            </a:r>
            <a:r>
              <a:rPr lang="en-US" altLang="en-US" b="1" smtClean="0">
                <a:solidFill>
                  <a:srgbClr val="0000CC"/>
                </a:solidFill>
                <a:latin typeface="Comic Sans MS" pitchFamily="66" charset="0"/>
              </a:rPr>
              <a:t>adenosine triphosphate.</a:t>
            </a:r>
          </a:p>
          <a:p>
            <a:pPr eaLnBrk="1" hangingPunct="1"/>
            <a:r>
              <a:rPr lang="en-US" altLang="en-US" b="1" smtClean="0">
                <a:latin typeface="Comic Sans MS" pitchFamily="66" charset="0"/>
              </a:rPr>
              <a:t>It is composed of the nitrogen base </a:t>
            </a:r>
            <a:r>
              <a:rPr lang="en-US" altLang="en-US" b="1" smtClean="0">
                <a:solidFill>
                  <a:srgbClr val="0000CC"/>
                </a:solidFill>
                <a:latin typeface="Comic Sans MS" pitchFamily="66" charset="0"/>
              </a:rPr>
              <a:t>ADENINE</a:t>
            </a:r>
            <a:r>
              <a:rPr lang="en-US" altLang="en-US" b="1" smtClean="0">
                <a:latin typeface="Comic Sans MS" pitchFamily="66" charset="0"/>
              </a:rPr>
              <a:t>, the pentose (5C) sugar </a:t>
            </a:r>
            <a:r>
              <a:rPr lang="en-US" altLang="en-US" b="1" smtClean="0">
                <a:solidFill>
                  <a:srgbClr val="0000CC"/>
                </a:solidFill>
                <a:latin typeface="Comic Sans MS" pitchFamily="66" charset="0"/>
              </a:rPr>
              <a:t>RIBOSE</a:t>
            </a:r>
            <a:r>
              <a:rPr lang="en-US" altLang="en-US" b="1" smtClean="0">
                <a:latin typeface="Comic Sans MS" pitchFamily="66" charset="0"/>
              </a:rPr>
              <a:t>, and three </a:t>
            </a:r>
            <a:r>
              <a:rPr lang="en-US" altLang="en-US" b="1" smtClean="0">
                <a:solidFill>
                  <a:srgbClr val="0000CC"/>
                </a:solidFill>
                <a:latin typeface="Comic Sans MS" pitchFamily="66" charset="0"/>
              </a:rPr>
              <a:t>PHOSPHATE</a:t>
            </a:r>
            <a:r>
              <a:rPr lang="en-US" altLang="en-US" b="1" smtClean="0">
                <a:latin typeface="Comic Sans MS" pitchFamily="66" charset="0"/>
              </a:rPr>
              <a:t> groups.</a:t>
            </a:r>
          </a:p>
          <a:p>
            <a:pPr eaLnBrk="1" hangingPunct="1"/>
            <a:r>
              <a:rPr lang="en-US" altLang="en-US" b="1" smtClean="0">
                <a:latin typeface="Comic Sans MS" pitchFamily="66" charset="0"/>
              </a:rPr>
              <a:t>The </a:t>
            </a:r>
            <a:r>
              <a:rPr lang="en-US" altLang="en-US" b="1" smtClean="0">
                <a:solidFill>
                  <a:srgbClr val="0000CC"/>
                </a:solidFill>
                <a:latin typeface="Comic Sans MS" pitchFamily="66" charset="0"/>
              </a:rPr>
              <a:t>LAST phosphate group </a:t>
            </a:r>
            <a:r>
              <a:rPr lang="en-US" altLang="en-US" b="1" smtClean="0">
                <a:latin typeface="Comic Sans MS" pitchFamily="66" charset="0"/>
              </a:rPr>
              <a:t>is bonded with a </a:t>
            </a:r>
            <a:r>
              <a:rPr lang="en-US" altLang="en-US" b="1" smtClean="0">
                <a:solidFill>
                  <a:srgbClr val="0000CC"/>
                </a:solidFill>
                <a:latin typeface="Comic Sans MS" pitchFamily="66" charset="0"/>
              </a:rPr>
              <a:t>HIGH ENERGY </a:t>
            </a:r>
            <a:r>
              <a:rPr lang="en-US" altLang="en-US" b="1" smtClean="0">
                <a:latin typeface="Comic Sans MS" pitchFamily="66" charset="0"/>
              </a:rPr>
              <a:t>chemical bond.</a:t>
            </a:r>
          </a:p>
          <a:p>
            <a:pPr eaLnBrk="1" hangingPunct="1"/>
            <a:r>
              <a:rPr lang="en-US" altLang="en-US" b="1" smtClean="0">
                <a:latin typeface="Comic Sans MS" pitchFamily="66" charset="0"/>
              </a:rPr>
              <a:t>This bond can be </a:t>
            </a:r>
            <a:r>
              <a:rPr lang="en-US" altLang="en-US" b="1" smtClean="0">
                <a:solidFill>
                  <a:srgbClr val="0000CC"/>
                </a:solidFill>
                <a:latin typeface="Comic Sans MS" pitchFamily="66" charset="0"/>
              </a:rPr>
              <a:t>BROKEN</a:t>
            </a:r>
            <a:r>
              <a:rPr lang="en-US" altLang="en-US" b="1" smtClean="0">
                <a:latin typeface="Comic Sans MS" pitchFamily="66" charset="0"/>
              </a:rPr>
              <a:t> to release ENERGY for CELLS to use.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B96C4D-F857-416D-84DC-306B7C536E5A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915400" cy="609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REMOVING A PHOSPHATE FROM ATP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077200" cy="4648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600" b="1" smtClean="0">
                <a:latin typeface="Comic Sans MS" pitchFamily="66" charset="0"/>
              </a:rPr>
              <a:t>Breaking the LAST PHOSPHATE bond from ATP, will ---</a:t>
            </a:r>
          </a:p>
          <a:p>
            <a:pPr lvl="1" eaLnBrk="1" hangingPunct="1"/>
            <a:r>
              <a:rPr lang="en-US" altLang="en-US" sz="3200" b="1" smtClean="0">
                <a:latin typeface="Comic Sans MS" pitchFamily="66" charset="0"/>
              </a:rPr>
              <a:t>Release </a:t>
            </a:r>
            <a:r>
              <a:rPr lang="en-US" altLang="en-US" sz="3200" b="1" smtClean="0">
                <a:solidFill>
                  <a:srgbClr val="990000"/>
                </a:solidFill>
                <a:latin typeface="Comic Sans MS" pitchFamily="66" charset="0"/>
              </a:rPr>
              <a:t>ENERGY</a:t>
            </a:r>
            <a:r>
              <a:rPr lang="en-US" altLang="en-US" sz="3200" b="1" smtClean="0">
                <a:latin typeface="Comic Sans MS" pitchFamily="66" charset="0"/>
              </a:rPr>
              <a:t> for cells to use.</a:t>
            </a:r>
          </a:p>
          <a:p>
            <a:pPr lvl="1" eaLnBrk="1" hangingPunct="1"/>
            <a:r>
              <a:rPr lang="en-US" altLang="en-US" sz="3200" b="1" smtClean="0">
                <a:latin typeface="Comic Sans MS" pitchFamily="66" charset="0"/>
              </a:rPr>
              <a:t>Form </a:t>
            </a:r>
            <a:r>
              <a:rPr lang="en-US" altLang="en-US" sz="3200" b="1" smtClean="0">
                <a:solidFill>
                  <a:srgbClr val="990000"/>
                </a:solidFill>
                <a:latin typeface="Comic Sans MS" pitchFamily="66" charset="0"/>
              </a:rPr>
              <a:t>ADP.</a:t>
            </a:r>
          </a:p>
          <a:p>
            <a:pPr lvl="1" eaLnBrk="1" hangingPunct="1"/>
            <a:r>
              <a:rPr lang="en-US" altLang="en-US" sz="3200" b="1" smtClean="0">
                <a:latin typeface="Comic Sans MS" pitchFamily="66" charset="0"/>
              </a:rPr>
              <a:t>Produce a </a:t>
            </a:r>
            <a:r>
              <a:rPr lang="en-US" altLang="en-US" sz="3200" b="1" smtClean="0">
                <a:solidFill>
                  <a:srgbClr val="990000"/>
                </a:solidFill>
                <a:latin typeface="Comic Sans MS" pitchFamily="66" charset="0"/>
              </a:rPr>
              <a:t>FREE PHOSPHATE GROUP.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7174AD-B219-49D3-A341-70FC244DAEE2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pic>
        <p:nvPicPr>
          <p:cNvPr id="1126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76413"/>
            <a:ext cx="8382000" cy="470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593725" y="254000"/>
            <a:ext cx="32162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endParaRPr lang="en-US" alt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1864" name="Text Box 8"/>
          <p:cNvSpPr txBox="1">
            <a:spLocks noChangeArrowheads="1"/>
          </p:cNvSpPr>
          <p:nvPr/>
        </p:nvSpPr>
        <p:spPr bwMode="auto">
          <a:xfrm>
            <a:off x="1828800" y="477838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 sz="36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High Energy Phosphate Bond</a:t>
            </a:r>
          </a:p>
        </p:txBody>
      </p:sp>
      <p:sp>
        <p:nvSpPr>
          <p:cNvPr id="121865" name="Line 9"/>
          <p:cNvSpPr>
            <a:spLocks noChangeShapeType="1"/>
          </p:cNvSpPr>
          <p:nvPr/>
        </p:nvSpPr>
        <p:spPr bwMode="auto">
          <a:xfrm flipH="1">
            <a:off x="1905000" y="1066800"/>
            <a:ext cx="457200" cy="2057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7BF2AC-8B23-4732-8EB7-77401B859F8B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91440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228600" y="457200"/>
            <a:ext cx="8686800" cy="179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FREE PHOSPHATE can be re-attached to ADP reforming ATP.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Process called </a:t>
            </a:r>
            <a:r>
              <a:rPr lang="en-US" altLang="en-US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Phosphorylation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E9AD0D-CAB6-427B-A2C4-7484D93D278D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5" name="Text Box 5"/>
          <p:cNvSpPr txBox="1">
            <a:spLocks noChangeArrowheads="1"/>
          </p:cNvSpPr>
          <p:nvPr/>
        </p:nvSpPr>
        <p:spPr bwMode="auto">
          <a:xfrm>
            <a:off x="1524000" y="296863"/>
            <a:ext cx="586740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4000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PHOSPHORYLATION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smtClean="0"/>
              <a:t>ATP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838200"/>
            <a:ext cx="7467600" cy="28956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70C0"/>
                </a:solidFill>
              </a:rPr>
              <a:t>Phosphorylation</a:t>
            </a:r>
            <a:r>
              <a:rPr lang="en-US" dirty="0" smtClean="0"/>
              <a:t> refers to the chemical reactions that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ATP</a:t>
            </a:r>
            <a:r>
              <a:rPr lang="en-US" dirty="0" smtClean="0"/>
              <a:t> by adding P to ADP.</a:t>
            </a:r>
          </a:p>
          <a:p>
            <a:pPr eaLnBrk="1" hangingPunct="1">
              <a:defRPr/>
            </a:pPr>
            <a:r>
              <a:rPr lang="en-US" dirty="0" smtClean="0"/>
              <a:t>ADP + P +energy </a:t>
            </a:r>
            <a:r>
              <a:rPr lang="en-US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dirty="0" smtClean="0">
                <a:sym typeface="Wingdings" panose="05000000000000000000" pitchFamily="2" charset="2"/>
              </a:rPr>
              <a:t>  ATP</a:t>
            </a: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E07FB5-8E90-4D85-A2D2-D53899A3A74D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pic>
        <p:nvPicPr>
          <p:cNvPr id="1434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195638"/>
            <a:ext cx="5943600" cy="343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 b="1" smtClean="0">
                <a:solidFill>
                  <a:srgbClr val="008000"/>
                </a:solidFill>
              </a:rPr>
              <a:t>TO DO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Section B</a:t>
            </a:r>
            <a:endParaRPr lang="en-US" altLang="en-US" smtClean="0">
              <a:hlinkClick r:id="rId2"/>
            </a:endParaRPr>
          </a:p>
          <a:p>
            <a:pPr eaLnBrk="1" hangingPunct="1"/>
            <a:r>
              <a:rPr lang="en-US" altLang="en-US" u="sng" smtClean="0">
                <a:hlinkClick r:id="rId2"/>
              </a:rPr>
              <a:t>What is ATP and how does it work?</a:t>
            </a:r>
            <a:endParaRPr lang="en-US" alt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A22F3A8-7586-4847-B59E-26B4A98C749F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800" smtClean="0">
                <a:solidFill>
                  <a:srgbClr val="008000"/>
                </a:solidFill>
              </a:rPr>
              <a:t>DO NOW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524000" y="1600200"/>
            <a:ext cx="7467600" cy="4724400"/>
          </a:xfrm>
        </p:spPr>
        <p:txBody>
          <a:bodyPr/>
          <a:lstStyle/>
          <a:p>
            <a:pPr eaLnBrk="1" hangingPunct="1"/>
            <a:r>
              <a:rPr lang="en-US" altLang="en-US" u="sng" dirty="0" smtClean="0">
                <a:hlinkClick r:id="rId2"/>
              </a:rPr>
              <a:t>Photosynthesis</a:t>
            </a:r>
            <a:endParaRPr lang="en-US" altLang="en-US" dirty="0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4B3BC2-076D-49DC-B5CC-148AC30A1E98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95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6000" b="1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PHOTOSYNTHESIS</a:t>
            </a:r>
            <a:endParaRPr lang="en-US" altLang="en-US" sz="6000" b="1" smtClean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52400" y="309563"/>
            <a:ext cx="8915400" cy="609600"/>
          </a:xfrm>
        </p:spPr>
        <p:txBody>
          <a:bodyPr/>
          <a:lstStyle/>
          <a:p>
            <a:pPr algn="ctr" eaLnBrk="1" hangingPunct="1"/>
            <a:r>
              <a:rPr lang="en-US" altLang="en-US" sz="4400" b="1" smtClean="0">
                <a:solidFill>
                  <a:srgbClr val="008000"/>
                </a:solidFill>
                <a:latin typeface="Comic Sans MS" pitchFamily="66" charset="0"/>
              </a:rPr>
              <a:t>PHOTOSYNTHESIS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447800"/>
            <a:ext cx="7391400" cy="28956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Autotrophs</a:t>
            </a:r>
            <a:r>
              <a:rPr lang="en-US" dirty="0" smtClean="0"/>
              <a:t> use energy from sunlight to convert water and carbon dioxide into oxygen and high-energy carbohydrates (glucose)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b="1" dirty="0" smtClean="0"/>
              <a:t>6CO</a:t>
            </a:r>
            <a:r>
              <a:rPr lang="en-US" altLang="en-US" b="1" baseline="-25000" dirty="0" smtClean="0"/>
              <a:t>2</a:t>
            </a:r>
            <a:r>
              <a:rPr lang="en-US" altLang="en-US" b="1" dirty="0" smtClean="0"/>
              <a:t>  +  6H</a:t>
            </a:r>
            <a:r>
              <a:rPr lang="en-US" altLang="en-US" b="1" baseline="-25000" dirty="0" smtClean="0"/>
              <a:t>2</a:t>
            </a:r>
            <a:r>
              <a:rPr lang="en-US" altLang="en-US" b="1" dirty="0" smtClean="0"/>
              <a:t>O  </a:t>
            </a:r>
            <a:r>
              <a:rPr lang="en-US" altLang="en-US" b="1" dirty="0" smtClean="0">
                <a:sym typeface="Symbol" panose="05050102010706020507" pitchFamily="18" charset="2"/>
              </a:rPr>
              <a:t></a:t>
            </a:r>
            <a:r>
              <a:rPr lang="en-US" altLang="en-US" b="1" dirty="0" smtClean="0"/>
              <a:t>  C</a:t>
            </a:r>
            <a:r>
              <a:rPr lang="en-US" altLang="en-US" b="1" baseline="-25000" dirty="0" smtClean="0"/>
              <a:t>6</a:t>
            </a:r>
            <a:r>
              <a:rPr lang="en-US" altLang="en-US" b="1" dirty="0" smtClean="0"/>
              <a:t>H</a:t>
            </a:r>
            <a:r>
              <a:rPr lang="en-US" altLang="en-US" b="1" baseline="-25000" dirty="0" smtClean="0"/>
              <a:t>12</a:t>
            </a:r>
            <a:r>
              <a:rPr lang="en-US" altLang="en-US" b="1" dirty="0" smtClean="0"/>
              <a:t>O</a:t>
            </a:r>
            <a:r>
              <a:rPr lang="en-US" altLang="en-US" b="1" baseline="-25000" dirty="0" smtClean="0"/>
              <a:t>6</a:t>
            </a:r>
            <a:r>
              <a:rPr lang="en-US" altLang="en-US" b="1" dirty="0" smtClean="0"/>
              <a:t>  +  6O</a:t>
            </a:r>
            <a:r>
              <a:rPr lang="en-US" altLang="en-US" b="1" baseline="-25000" dirty="0" smtClean="0"/>
              <a:t>2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en-US" b="1" baseline="-25000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00EB47-0001-4922-A5FE-DAC3398DB86E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3465513" y="4351338"/>
            <a:ext cx="13811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altLang="en-US" sz="24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photons</a:t>
            </a:r>
            <a:endParaRPr lang="en-US" altLang="en-US" sz="2400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29200" y="5562600"/>
            <a:ext cx="133191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altLang="en-US" sz="24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glucose</a:t>
            </a:r>
            <a:endParaRPr lang="en-US" altLang="en-US" sz="2400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grpSp>
        <p:nvGrpSpPr>
          <p:cNvPr id="7" name="Group 10"/>
          <p:cNvGrpSpPr>
            <a:grpSpLocks/>
          </p:cNvGrpSpPr>
          <p:nvPr/>
        </p:nvGrpSpPr>
        <p:grpSpPr bwMode="auto">
          <a:xfrm>
            <a:off x="4495800" y="4000500"/>
            <a:ext cx="1477963" cy="1139825"/>
            <a:chOff x="2912" y="2164"/>
            <a:chExt cx="1323" cy="1084"/>
          </a:xfrm>
        </p:grpSpPr>
        <p:sp>
          <p:nvSpPr>
            <p:cNvPr id="8" name="Oval 4"/>
            <p:cNvSpPr>
              <a:spLocks noChangeArrowheads="1"/>
            </p:cNvSpPr>
            <p:nvPr/>
          </p:nvSpPr>
          <p:spPr bwMode="auto">
            <a:xfrm>
              <a:off x="3316" y="2164"/>
              <a:ext cx="904" cy="90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441" name="Rectangle 7"/>
            <p:cNvSpPr>
              <a:spLocks noChangeArrowheads="1"/>
            </p:cNvSpPr>
            <p:nvPr/>
          </p:nvSpPr>
          <p:spPr bwMode="auto">
            <a:xfrm>
              <a:off x="3496" y="2487"/>
              <a:ext cx="739" cy="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SUN</a:t>
              </a:r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H="1">
              <a:off x="2912" y="2848"/>
              <a:ext cx="368" cy="4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5AAB9A3-96A6-4892-890C-7841F061FE8E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915400" cy="11430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PHOTOSYNTHESIS</a:t>
            </a:r>
            <a:endParaRPr lang="en-US" altLang="en-US" sz="4800" b="1" dirty="0" smtClean="0">
              <a:latin typeface="Comic Sans MS" panose="030F0702030302020204" pitchFamily="66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371600"/>
            <a:ext cx="7267575" cy="49530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Anabolic</a:t>
            </a:r>
            <a:r>
              <a:rPr lang="en-US" altLang="en-US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(small molecules combined)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Endergonic</a:t>
            </a:r>
            <a:r>
              <a:rPr lang="en-US" altLang="en-US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(stores energy)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Carbon dioxide (CO</a:t>
            </a:r>
            <a:r>
              <a:rPr lang="en-US" altLang="en-US" b="1" baseline="-25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2</a:t>
            </a:r>
            <a:r>
              <a:rPr lang="en-US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) requiring process that uses light energy 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(photons) </a:t>
            </a:r>
            <a:r>
              <a:rPr lang="en-US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and water 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(H</a:t>
            </a:r>
            <a:r>
              <a:rPr lang="en-US" altLang="en-US" b="1" baseline="-250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2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O) </a:t>
            </a:r>
            <a:r>
              <a:rPr lang="en-US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to produce organic macromolecules 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(glucose).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en-US" dirty="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en-US" sz="1800" dirty="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dirty="0" smtClean="0"/>
              <a:t>	</a:t>
            </a:r>
            <a:endParaRPr lang="en-US" altLang="en-US" b="1" baseline="-25000" dirty="0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123D96-03DF-407B-8C42-279F408C09B1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0"/>
            <a:ext cx="8915400" cy="609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4400" b="1" i="1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Question: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2057400"/>
            <a:ext cx="6172200" cy="38100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altLang="en-US" sz="5400" b="1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Where does photosynthesis take place?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54FCD8-9C41-430B-96B3-8B6733768D05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PLANTS</a:t>
            </a:r>
            <a:endParaRPr lang="en-US" altLang="en-US" sz="4400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686800" cy="54864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</a:tabLst>
              <a:defRPr/>
            </a:pPr>
            <a:r>
              <a:rPr lang="en-US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Autotrophs</a:t>
            </a:r>
            <a:r>
              <a:rPr lang="en-US" altLang="en-US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– produce their own food </a:t>
            </a:r>
            <a:r>
              <a:rPr lang="en-US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(glucose)</a:t>
            </a:r>
          </a:p>
          <a:p>
            <a:pPr eaLnBrk="1" hangingPunct="1"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</a:tabLst>
              <a:defRPr/>
            </a:pP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Process called </a:t>
            </a:r>
            <a:r>
              <a:rPr lang="en-US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photosynthesis.</a:t>
            </a:r>
          </a:p>
          <a:p>
            <a:pPr eaLnBrk="1" hangingPunct="1"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</a:tabLst>
              <a:defRPr/>
            </a:pPr>
            <a:r>
              <a:rPr lang="en-US" alt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Mainly occurs in the </a:t>
            </a:r>
            <a:r>
              <a:rPr lang="en-US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leaves</a:t>
            </a:r>
            <a:r>
              <a:rPr lang="en-US" altLang="en-US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:</a:t>
            </a:r>
          </a:p>
          <a:p>
            <a:pPr eaLnBrk="1" hangingPunct="1"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</a:tabLst>
              <a:defRPr/>
            </a:pPr>
            <a:r>
              <a:rPr lang="en-US" alt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		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a.	stoma - pores</a:t>
            </a:r>
          </a:p>
          <a:p>
            <a:pPr eaLnBrk="1" hangingPunct="1"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</a:tabLst>
              <a:defRPr/>
            </a:pP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		b.	mesophyll cells</a:t>
            </a:r>
          </a:p>
        </p:txBody>
      </p:sp>
      <p:grpSp>
        <p:nvGrpSpPr>
          <p:cNvPr id="6171" name="Group 27"/>
          <p:cNvGrpSpPr>
            <a:grpSpLocks/>
          </p:cNvGrpSpPr>
          <p:nvPr/>
        </p:nvGrpSpPr>
        <p:grpSpPr bwMode="auto">
          <a:xfrm>
            <a:off x="5295900" y="5086350"/>
            <a:ext cx="2660650" cy="1392238"/>
            <a:chOff x="3336" y="3204"/>
            <a:chExt cx="1676" cy="877"/>
          </a:xfrm>
        </p:grpSpPr>
        <p:sp>
          <p:nvSpPr>
            <p:cNvPr id="6161" name="Freeform 17"/>
            <p:cNvSpPr>
              <a:spLocks/>
            </p:cNvSpPr>
            <p:nvPr/>
          </p:nvSpPr>
          <p:spPr bwMode="auto">
            <a:xfrm>
              <a:off x="3828" y="3204"/>
              <a:ext cx="457" cy="877"/>
            </a:xfrm>
            <a:custGeom>
              <a:avLst/>
              <a:gdLst>
                <a:gd name="T0" fmla="*/ 108 w 457"/>
                <a:gd name="T1" fmla="*/ 12 h 877"/>
                <a:gd name="T2" fmla="*/ 144 w 457"/>
                <a:gd name="T3" fmla="*/ 0 h 877"/>
                <a:gd name="T4" fmla="*/ 180 w 457"/>
                <a:gd name="T5" fmla="*/ 0 h 877"/>
                <a:gd name="T6" fmla="*/ 216 w 457"/>
                <a:gd name="T7" fmla="*/ 12 h 877"/>
                <a:gd name="T8" fmla="*/ 252 w 457"/>
                <a:gd name="T9" fmla="*/ 24 h 877"/>
                <a:gd name="T10" fmla="*/ 288 w 457"/>
                <a:gd name="T11" fmla="*/ 36 h 877"/>
                <a:gd name="T12" fmla="*/ 324 w 457"/>
                <a:gd name="T13" fmla="*/ 48 h 877"/>
                <a:gd name="T14" fmla="*/ 360 w 457"/>
                <a:gd name="T15" fmla="*/ 72 h 877"/>
                <a:gd name="T16" fmla="*/ 384 w 457"/>
                <a:gd name="T17" fmla="*/ 108 h 877"/>
                <a:gd name="T18" fmla="*/ 420 w 457"/>
                <a:gd name="T19" fmla="*/ 144 h 877"/>
                <a:gd name="T20" fmla="*/ 420 w 457"/>
                <a:gd name="T21" fmla="*/ 180 h 877"/>
                <a:gd name="T22" fmla="*/ 444 w 457"/>
                <a:gd name="T23" fmla="*/ 216 h 877"/>
                <a:gd name="T24" fmla="*/ 456 w 457"/>
                <a:gd name="T25" fmla="*/ 252 h 877"/>
                <a:gd name="T26" fmla="*/ 456 w 457"/>
                <a:gd name="T27" fmla="*/ 288 h 877"/>
                <a:gd name="T28" fmla="*/ 456 w 457"/>
                <a:gd name="T29" fmla="*/ 324 h 877"/>
                <a:gd name="T30" fmla="*/ 456 w 457"/>
                <a:gd name="T31" fmla="*/ 360 h 877"/>
                <a:gd name="T32" fmla="*/ 456 w 457"/>
                <a:gd name="T33" fmla="*/ 396 h 877"/>
                <a:gd name="T34" fmla="*/ 456 w 457"/>
                <a:gd name="T35" fmla="*/ 432 h 877"/>
                <a:gd name="T36" fmla="*/ 456 w 457"/>
                <a:gd name="T37" fmla="*/ 468 h 877"/>
                <a:gd name="T38" fmla="*/ 456 w 457"/>
                <a:gd name="T39" fmla="*/ 504 h 877"/>
                <a:gd name="T40" fmla="*/ 456 w 457"/>
                <a:gd name="T41" fmla="*/ 540 h 877"/>
                <a:gd name="T42" fmla="*/ 456 w 457"/>
                <a:gd name="T43" fmla="*/ 576 h 877"/>
                <a:gd name="T44" fmla="*/ 444 w 457"/>
                <a:gd name="T45" fmla="*/ 612 h 877"/>
                <a:gd name="T46" fmla="*/ 444 w 457"/>
                <a:gd name="T47" fmla="*/ 648 h 877"/>
                <a:gd name="T48" fmla="*/ 444 w 457"/>
                <a:gd name="T49" fmla="*/ 684 h 877"/>
                <a:gd name="T50" fmla="*/ 420 w 457"/>
                <a:gd name="T51" fmla="*/ 720 h 877"/>
                <a:gd name="T52" fmla="*/ 408 w 457"/>
                <a:gd name="T53" fmla="*/ 756 h 877"/>
                <a:gd name="T54" fmla="*/ 384 w 457"/>
                <a:gd name="T55" fmla="*/ 792 h 877"/>
                <a:gd name="T56" fmla="*/ 348 w 457"/>
                <a:gd name="T57" fmla="*/ 828 h 877"/>
                <a:gd name="T58" fmla="*/ 312 w 457"/>
                <a:gd name="T59" fmla="*/ 852 h 877"/>
                <a:gd name="T60" fmla="*/ 276 w 457"/>
                <a:gd name="T61" fmla="*/ 876 h 877"/>
                <a:gd name="T62" fmla="*/ 240 w 457"/>
                <a:gd name="T63" fmla="*/ 876 h 877"/>
                <a:gd name="T64" fmla="*/ 204 w 457"/>
                <a:gd name="T65" fmla="*/ 876 h 877"/>
                <a:gd name="T66" fmla="*/ 168 w 457"/>
                <a:gd name="T67" fmla="*/ 876 h 877"/>
                <a:gd name="T68" fmla="*/ 132 w 457"/>
                <a:gd name="T69" fmla="*/ 876 h 877"/>
                <a:gd name="T70" fmla="*/ 96 w 457"/>
                <a:gd name="T71" fmla="*/ 852 h 877"/>
                <a:gd name="T72" fmla="*/ 72 w 457"/>
                <a:gd name="T73" fmla="*/ 816 h 877"/>
                <a:gd name="T74" fmla="*/ 36 w 457"/>
                <a:gd name="T75" fmla="*/ 792 h 877"/>
                <a:gd name="T76" fmla="*/ 24 w 457"/>
                <a:gd name="T77" fmla="*/ 756 h 877"/>
                <a:gd name="T78" fmla="*/ 12 w 457"/>
                <a:gd name="T79" fmla="*/ 720 h 877"/>
                <a:gd name="T80" fmla="*/ 0 w 457"/>
                <a:gd name="T81" fmla="*/ 684 h 877"/>
                <a:gd name="T82" fmla="*/ 0 w 457"/>
                <a:gd name="T83" fmla="*/ 648 h 877"/>
                <a:gd name="T84" fmla="*/ 0 w 457"/>
                <a:gd name="T85" fmla="*/ 612 h 877"/>
                <a:gd name="T86" fmla="*/ 24 w 457"/>
                <a:gd name="T87" fmla="*/ 576 h 877"/>
                <a:gd name="T88" fmla="*/ 48 w 457"/>
                <a:gd name="T89" fmla="*/ 540 h 877"/>
                <a:gd name="T90" fmla="*/ 84 w 457"/>
                <a:gd name="T91" fmla="*/ 504 h 877"/>
                <a:gd name="T92" fmla="*/ 96 w 457"/>
                <a:gd name="T93" fmla="*/ 468 h 877"/>
                <a:gd name="T94" fmla="*/ 120 w 457"/>
                <a:gd name="T95" fmla="*/ 432 h 877"/>
                <a:gd name="T96" fmla="*/ 120 w 457"/>
                <a:gd name="T97" fmla="*/ 396 h 877"/>
                <a:gd name="T98" fmla="*/ 120 w 457"/>
                <a:gd name="T99" fmla="*/ 360 h 877"/>
                <a:gd name="T100" fmla="*/ 108 w 457"/>
                <a:gd name="T101" fmla="*/ 324 h 877"/>
                <a:gd name="T102" fmla="*/ 96 w 457"/>
                <a:gd name="T103" fmla="*/ 288 h 877"/>
                <a:gd name="T104" fmla="*/ 84 w 457"/>
                <a:gd name="T105" fmla="*/ 252 h 877"/>
                <a:gd name="T106" fmla="*/ 60 w 457"/>
                <a:gd name="T107" fmla="*/ 216 h 877"/>
                <a:gd name="T108" fmla="*/ 36 w 457"/>
                <a:gd name="T109" fmla="*/ 180 h 877"/>
                <a:gd name="T110" fmla="*/ 36 w 457"/>
                <a:gd name="T111" fmla="*/ 144 h 877"/>
                <a:gd name="T112" fmla="*/ 36 w 457"/>
                <a:gd name="T113" fmla="*/ 108 h 877"/>
                <a:gd name="T114" fmla="*/ 36 w 457"/>
                <a:gd name="T115" fmla="*/ 72 h 877"/>
                <a:gd name="T116" fmla="*/ 72 w 457"/>
                <a:gd name="T117" fmla="*/ 48 h 877"/>
                <a:gd name="T118" fmla="*/ 108 w 457"/>
                <a:gd name="T119" fmla="*/ 36 h 877"/>
                <a:gd name="T120" fmla="*/ 108 w 457"/>
                <a:gd name="T121" fmla="*/ 12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7" h="877">
                  <a:moveTo>
                    <a:pt x="108" y="12"/>
                  </a:moveTo>
                  <a:lnTo>
                    <a:pt x="144" y="0"/>
                  </a:lnTo>
                  <a:lnTo>
                    <a:pt x="180" y="0"/>
                  </a:lnTo>
                  <a:lnTo>
                    <a:pt x="216" y="12"/>
                  </a:lnTo>
                  <a:lnTo>
                    <a:pt x="252" y="24"/>
                  </a:lnTo>
                  <a:lnTo>
                    <a:pt x="288" y="36"/>
                  </a:lnTo>
                  <a:lnTo>
                    <a:pt x="324" y="48"/>
                  </a:lnTo>
                  <a:lnTo>
                    <a:pt x="360" y="72"/>
                  </a:lnTo>
                  <a:lnTo>
                    <a:pt x="384" y="108"/>
                  </a:lnTo>
                  <a:lnTo>
                    <a:pt x="420" y="144"/>
                  </a:lnTo>
                  <a:lnTo>
                    <a:pt x="420" y="180"/>
                  </a:lnTo>
                  <a:lnTo>
                    <a:pt x="444" y="216"/>
                  </a:lnTo>
                  <a:lnTo>
                    <a:pt x="456" y="252"/>
                  </a:lnTo>
                  <a:lnTo>
                    <a:pt x="456" y="288"/>
                  </a:lnTo>
                  <a:lnTo>
                    <a:pt x="456" y="324"/>
                  </a:lnTo>
                  <a:lnTo>
                    <a:pt x="456" y="360"/>
                  </a:lnTo>
                  <a:lnTo>
                    <a:pt x="456" y="396"/>
                  </a:lnTo>
                  <a:lnTo>
                    <a:pt x="456" y="432"/>
                  </a:lnTo>
                  <a:lnTo>
                    <a:pt x="456" y="468"/>
                  </a:lnTo>
                  <a:lnTo>
                    <a:pt x="456" y="504"/>
                  </a:lnTo>
                  <a:lnTo>
                    <a:pt x="456" y="540"/>
                  </a:lnTo>
                  <a:lnTo>
                    <a:pt x="456" y="576"/>
                  </a:lnTo>
                  <a:lnTo>
                    <a:pt x="444" y="612"/>
                  </a:lnTo>
                  <a:lnTo>
                    <a:pt x="444" y="648"/>
                  </a:lnTo>
                  <a:lnTo>
                    <a:pt x="444" y="684"/>
                  </a:lnTo>
                  <a:lnTo>
                    <a:pt x="420" y="720"/>
                  </a:lnTo>
                  <a:lnTo>
                    <a:pt x="408" y="756"/>
                  </a:lnTo>
                  <a:lnTo>
                    <a:pt x="384" y="792"/>
                  </a:lnTo>
                  <a:lnTo>
                    <a:pt x="348" y="828"/>
                  </a:lnTo>
                  <a:lnTo>
                    <a:pt x="312" y="852"/>
                  </a:lnTo>
                  <a:lnTo>
                    <a:pt x="276" y="876"/>
                  </a:lnTo>
                  <a:lnTo>
                    <a:pt x="240" y="876"/>
                  </a:lnTo>
                  <a:lnTo>
                    <a:pt x="204" y="876"/>
                  </a:lnTo>
                  <a:lnTo>
                    <a:pt x="168" y="876"/>
                  </a:lnTo>
                  <a:lnTo>
                    <a:pt x="132" y="876"/>
                  </a:lnTo>
                  <a:lnTo>
                    <a:pt x="96" y="852"/>
                  </a:lnTo>
                  <a:lnTo>
                    <a:pt x="72" y="816"/>
                  </a:lnTo>
                  <a:lnTo>
                    <a:pt x="36" y="792"/>
                  </a:lnTo>
                  <a:lnTo>
                    <a:pt x="24" y="756"/>
                  </a:lnTo>
                  <a:lnTo>
                    <a:pt x="12" y="720"/>
                  </a:lnTo>
                  <a:lnTo>
                    <a:pt x="0" y="684"/>
                  </a:lnTo>
                  <a:lnTo>
                    <a:pt x="0" y="648"/>
                  </a:lnTo>
                  <a:lnTo>
                    <a:pt x="0" y="612"/>
                  </a:lnTo>
                  <a:lnTo>
                    <a:pt x="24" y="576"/>
                  </a:lnTo>
                  <a:lnTo>
                    <a:pt x="48" y="540"/>
                  </a:lnTo>
                  <a:lnTo>
                    <a:pt x="84" y="504"/>
                  </a:lnTo>
                  <a:lnTo>
                    <a:pt x="96" y="468"/>
                  </a:lnTo>
                  <a:lnTo>
                    <a:pt x="120" y="432"/>
                  </a:lnTo>
                  <a:lnTo>
                    <a:pt x="120" y="396"/>
                  </a:lnTo>
                  <a:lnTo>
                    <a:pt x="120" y="360"/>
                  </a:lnTo>
                  <a:lnTo>
                    <a:pt x="108" y="324"/>
                  </a:lnTo>
                  <a:lnTo>
                    <a:pt x="96" y="288"/>
                  </a:lnTo>
                  <a:lnTo>
                    <a:pt x="84" y="252"/>
                  </a:lnTo>
                  <a:lnTo>
                    <a:pt x="60" y="216"/>
                  </a:lnTo>
                  <a:lnTo>
                    <a:pt x="36" y="180"/>
                  </a:lnTo>
                  <a:lnTo>
                    <a:pt x="36" y="144"/>
                  </a:lnTo>
                  <a:lnTo>
                    <a:pt x="36" y="108"/>
                  </a:lnTo>
                  <a:lnTo>
                    <a:pt x="36" y="72"/>
                  </a:lnTo>
                  <a:lnTo>
                    <a:pt x="72" y="48"/>
                  </a:lnTo>
                  <a:lnTo>
                    <a:pt x="108" y="36"/>
                  </a:lnTo>
                  <a:lnTo>
                    <a:pt x="108" y="12"/>
                  </a:lnTo>
                </a:path>
              </a:pathLst>
            </a:custGeom>
            <a:solidFill>
              <a:srgbClr val="008000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62" name="Freeform 18"/>
            <p:cNvSpPr>
              <a:spLocks/>
            </p:cNvSpPr>
            <p:nvPr/>
          </p:nvSpPr>
          <p:spPr bwMode="auto">
            <a:xfrm>
              <a:off x="3336" y="3216"/>
              <a:ext cx="517" cy="841"/>
            </a:xfrm>
            <a:custGeom>
              <a:avLst/>
              <a:gdLst>
                <a:gd name="T0" fmla="*/ 504 w 517"/>
                <a:gd name="T1" fmla="*/ 48 h 841"/>
                <a:gd name="T2" fmla="*/ 516 w 517"/>
                <a:gd name="T3" fmla="*/ 84 h 841"/>
                <a:gd name="T4" fmla="*/ 516 w 517"/>
                <a:gd name="T5" fmla="*/ 120 h 841"/>
                <a:gd name="T6" fmla="*/ 516 w 517"/>
                <a:gd name="T7" fmla="*/ 156 h 841"/>
                <a:gd name="T8" fmla="*/ 492 w 517"/>
                <a:gd name="T9" fmla="*/ 192 h 841"/>
                <a:gd name="T10" fmla="*/ 456 w 517"/>
                <a:gd name="T11" fmla="*/ 216 h 841"/>
                <a:gd name="T12" fmla="*/ 432 w 517"/>
                <a:gd name="T13" fmla="*/ 252 h 841"/>
                <a:gd name="T14" fmla="*/ 408 w 517"/>
                <a:gd name="T15" fmla="*/ 288 h 841"/>
                <a:gd name="T16" fmla="*/ 384 w 517"/>
                <a:gd name="T17" fmla="*/ 324 h 841"/>
                <a:gd name="T18" fmla="*/ 372 w 517"/>
                <a:gd name="T19" fmla="*/ 360 h 841"/>
                <a:gd name="T20" fmla="*/ 372 w 517"/>
                <a:gd name="T21" fmla="*/ 396 h 841"/>
                <a:gd name="T22" fmla="*/ 372 w 517"/>
                <a:gd name="T23" fmla="*/ 432 h 841"/>
                <a:gd name="T24" fmla="*/ 372 w 517"/>
                <a:gd name="T25" fmla="*/ 468 h 841"/>
                <a:gd name="T26" fmla="*/ 372 w 517"/>
                <a:gd name="T27" fmla="*/ 504 h 841"/>
                <a:gd name="T28" fmla="*/ 396 w 517"/>
                <a:gd name="T29" fmla="*/ 540 h 841"/>
                <a:gd name="T30" fmla="*/ 432 w 517"/>
                <a:gd name="T31" fmla="*/ 564 h 841"/>
                <a:gd name="T32" fmla="*/ 468 w 517"/>
                <a:gd name="T33" fmla="*/ 588 h 841"/>
                <a:gd name="T34" fmla="*/ 480 w 517"/>
                <a:gd name="T35" fmla="*/ 624 h 841"/>
                <a:gd name="T36" fmla="*/ 480 w 517"/>
                <a:gd name="T37" fmla="*/ 660 h 841"/>
                <a:gd name="T38" fmla="*/ 480 w 517"/>
                <a:gd name="T39" fmla="*/ 696 h 841"/>
                <a:gd name="T40" fmla="*/ 468 w 517"/>
                <a:gd name="T41" fmla="*/ 732 h 841"/>
                <a:gd name="T42" fmla="*/ 444 w 517"/>
                <a:gd name="T43" fmla="*/ 768 h 841"/>
                <a:gd name="T44" fmla="*/ 408 w 517"/>
                <a:gd name="T45" fmla="*/ 792 h 841"/>
                <a:gd name="T46" fmla="*/ 372 w 517"/>
                <a:gd name="T47" fmla="*/ 816 h 841"/>
                <a:gd name="T48" fmla="*/ 336 w 517"/>
                <a:gd name="T49" fmla="*/ 840 h 841"/>
                <a:gd name="T50" fmla="*/ 300 w 517"/>
                <a:gd name="T51" fmla="*/ 840 h 841"/>
                <a:gd name="T52" fmla="*/ 264 w 517"/>
                <a:gd name="T53" fmla="*/ 840 h 841"/>
                <a:gd name="T54" fmla="*/ 228 w 517"/>
                <a:gd name="T55" fmla="*/ 840 h 841"/>
                <a:gd name="T56" fmla="*/ 192 w 517"/>
                <a:gd name="T57" fmla="*/ 840 h 841"/>
                <a:gd name="T58" fmla="*/ 168 w 517"/>
                <a:gd name="T59" fmla="*/ 804 h 841"/>
                <a:gd name="T60" fmla="*/ 132 w 517"/>
                <a:gd name="T61" fmla="*/ 780 h 841"/>
                <a:gd name="T62" fmla="*/ 96 w 517"/>
                <a:gd name="T63" fmla="*/ 744 h 841"/>
                <a:gd name="T64" fmla="*/ 60 w 517"/>
                <a:gd name="T65" fmla="*/ 720 h 841"/>
                <a:gd name="T66" fmla="*/ 48 w 517"/>
                <a:gd name="T67" fmla="*/ 684 h 841"/>
                <a:gd name="T68" fmla="*/ 24 w 517"/>
                <a:gd name="T69" fmla="*/ 648 h 841"/>
                <a:gd name="T70" fmla="*/ 24 w 517"/>
                <a:gd name="T71" fmla="*/ 612 h 841"/>
                <a:gd name="T72" fmla="*/ 0 w 517"/>
                <a:gd name="T73" fmla="*/ 576 h 841"/>
                <a:gd name="T74" fmla="*/ 0 w 517"/>
                <a:gd name="T75" fmla="*/ 540 h 841"/>
                <a:gd name="T76" fmla="*/ 0 w 517"/>
                <a:gd name="T77" fmla="*/ 504 h 841"/>
                <a:gd name="T78" fmla="*/ 0 w 517"/>
                <a:gd name="T79" fmla="*/ 468 h 841"/>
                <a:gd name="T80" fmla="*/ 0 w 517"/>
                <a:gd name="T81" fmla="*/ 432 h 841"/>
                <a:gd name="T82" fmla="*/ 0 w 517"/>
                <a:gd name="T83" fmla="*/ 396 h 841"/>
                <a:gd name="T84" fmla="*/ 0 w 517"/>
                <a:gd name="T85" fmla="*/ 360 h 841"/>
                <a:gd name="T86" fmla="*/ 0 w 517"/>
                <a:gd name="T87" fmla="*/ 324 h 841"/>
                <a:gd name="T88" fmla="*/ 12 w 517"/>
                <a:gd name="T89" fmla="*/ 288 h 841"/>
                <a:gd name="T90" fmla="*/ 24 w 517"/>
                <a:gd name="T91" fmla="*/ 252 h 841"/>
                <a:gd name="T92" fmla="*/ 36 w 517"/>
                <a:gd name="T93" fmla="*/ 216 h 841"/>
                <a:gd name="T94" fmla="*/ 60 w 517"/>
                <a:gd name="T95" fmla="*/ 180 h 841"/>
                <a:gd name="T96" fmla="*/ 84 w 517"/>
                <a:gd name="T97" fmla="*/ 144 h 841"/>
                <a:gd name="T98" fmla="*/ 96 w 517"/>
                <a:gd name="T99" fmla="*/ 108 h 841"/>
                <a:gd name="T100" fmla="*/ 120 w 517"/>
                <a:gd name="T101" fmla="*/ 72 h 841"/>
                <a:gd name="T102" fmla="*/ 156 w 517"/>
                <a:gd name="T103" fmla="*/ 48 h 841"/>
                <a:gd name="T104" fmla="*/ 192 w 517"/>
                <a:gd name="T105" fmla="*/ 24 h 841"/>
                <a:gd name="T106" fmla="*/ 228 w 517"/>
                <a:gd name="T107" fmla="*/ 0 h 841"/>
                <a:gd name="T108" fmla="*/ 264 w 517"/>
                <a:gd name="T109" fmla="*/ 0 h 841"/>
                <a:gd name="T110" fmla="*/ 300 w 517"/>
                <a:gd name="T111" fmla="*/ 0 h 841"/>
                <a:gd name="T112" fmla="*/ 336 w 517"/>
                <a:gd name="T113" fmla="*/ 0 h 841"/>
                <a:gd name="T114" fmla="*/ 372 w 517"/>
                <a:gd name="T115" fmla="*/ 0 h 841"/>
                <a:gd name="T116" fmla="*/ 408 w 517"/>
                <a:gd name="T117" fmla="*/ 0 h 841"/>
                <a:gd name="T118" fmla="*/ 444 w 517"/>
                <a:gd name="T119" fmla="*/ 0 h 841"/>
                <a:gd name="T120" fmla="*/ 468 w 517"/>
                <a:gd name="T121" fmla="*/ 36 h 841"/>
                <a:gd name="T122" fmla="*/ 504 w 517"/>
                <a:gd name="T123" fmla="*/ 60 h 841"/>
                <a:gd name="T124" fmla="*/ 504 w 517"/>
                <a:gd name="T125" fmla="*/ 48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17" h="841">
                  <a:moveTo>
                    <a:pt x="504" y="48"/>
                  </a:moveTo>
                  <a:lnTo>
                    <a:pt x="516" y="84"/>
                  </a:lnTo>
                  <a:lnTo>
                    <a:pt x="516" y="120"/>
                  </a:lnTo>
                  <a:lnTo>
                    <a:pt x="516" y="156"/>
                  </a:lnTo>
                  <a:lnTo>
                    <a:pt x="492" y="192"/>
                  </a:lnTo>
                  <a:lnTo>
                    <a:pt x="456" y="216"/>
                  </a:lnTo>
                  <a:lnTo>
                    <a:pt x="432" y="252"/>
                  </a:lnTo>
                  <a:lnTo>
                    <a:pt x="408" y="288"/>
                  </a:lnTo>
                  <a:lnTo>
                    <a:pt x="384" y="324"/>
                  </a:lnTo>
                  <a:lnTo>
                    <a:pt x="372" y="360"/>
                  </a:lnTo>
                  <a:lnTo>
                    <a:pt x="372" y="396"/>
                  </a:lnTo>
                  <a:lnTo>
                    <a:pt x="372" y="432"/>
                  </a:lnTo>
                  <a:lnTo>
                    <a:pt x="372" y="468"/>
                  </a:lnTo>
                  <a:lnTo>
                    <a:pt x="372" y="504"/>
                  </a:lnTo>
                  <a:lnTo>
                    <a:pt x="396" y="540"/>
                  </a:lnTo>
                  <a:lnTo>
                    <a:pt x="432" y="564"/>
                  </a:lnTo>
                  <a:lnTo>
                    <a:pt x="468" y="588"/>
                  </a:lnTo>
                  <a:lnTo>
                    <a:pt x="480" y="624"/>
                  </a:lnTo>
                  <a:lnTo>
                    <a:pt x="480" y="660"/>
                  </a:lnTo>
                  <a:lnTo>
                    <a:pt x="480" y="696"/>
                  </a:lnTo>
                  <a:lnTo>
                    <a:pt x="468" y="732"/>
                  </a:lnTo>
                  <a:lnTo>
                    <a:pt x="444" y="768"/>
                  </a:lnTo>
                  <a:lnTo>
                    <a:pt x="408" y="792"/>
                  </a:lnTo>
                  <a:lnTo>
                    <a:pt x="372" y="816"/>
                  </a:lnTo>
                  <a:lnTo>
                    <a:pt x="336" y="840"/>
                  </a:lnTo>
                  <a:lnTo>
                    <a:pt x="300" y="840"/>
                  </a:lnTo>
                  <a:lnTo>
                    <a:pt x="264" y="840"/>
                  </a:lnTo>
                  <a:lnTo>
                    <a:pt x="228" y="840"/>
                  </a:lnTo>
                  <a:lnTo>
                    <a:pt x="192" y="840"/>
                  </a:lnTo>
                  <a:lnTo>
                    <a:pt x="168" y="804"/>
                  </a:lnTo>
                  <a:lnTo>
                    <a:pt x="132" y="780"/>
                  </a:lnTo>
                  <a:lnTo>
                    <a:pt x="96" y="744"/>
                  </a:lnTo>
                  <a:lnTo>
                    <a:pt x="60" y="720"/>
                  </a:lnTo>
                  <a:lnTo>
                    <a:pt x="48" y="684"/>
                  </a:lnTo>
                  <a:lnTo>
                    <a:pt x="24" y="648"/>
                  </a:lnTo>
                  <a:lnTo>
                    <a:pt x="24" y="612"/>
                  </a:lnTo>
                  <a:lnTo>
                    <a:pt x="0" y="576"/>
                  </a:lnTo>
                  <a:lnTo>
                    <a:pt x="0" y="540"/>
                  </a:lnTo>
                  <a:lnTo>
                    <a:pt x="0" y="504"/>
                  </a:lnTo>
                  <a:lnTo>
                    <a:pt x="0" y="468"/>
                  </a:lnTo>
                  <a:lnTo>
                    <a:pt x="0" y="432"/>
                  </a:lnTo>
                  <a:lnTo>
                    <a:pt x="0" y="396"/>
                  </a:lnTo>
                  <a:lnTo>
                    <a:pt x="0" y="360"/>
                  </a:lnTo>
                  <a:lnTo>
                    <a:pt x="0" y="324"/>
                  </a:lnTo>
                  <a:lnTo>
                    <a:pt x="12" y="288"/>
                  </a:lnTo>
                  <a:lnTo>
                    <a:pt x="24" y="252"/>
                  </a:lnTo>
                  <a:lnTo>
                    <a:pt x="36" y="216"/>
                  </a:lnTo>
                  <a:lnTo>
                    <a:pt x="60" y="180"/>
                  </a:lnTo>
                  <a:lnTo>
                    <a:pt x="84" y="144"/>
                  </a:lnTo>
                  <a:lnTo>
                    <a:pt x="96" y="108"/>
                  </a:lnTo>
                  <a:lnTo>
                    <a:pt x="120" y="72"/>
                  </a:lnTo>
                  <a:lnTo>
                    <a:pt x="156" y="48"/>
                  </a:lnTo>
                  <a:lnTo>
                    <a:pt x="192" y="24"/>
                  </a:lnTo>
                  <a:lnTo>
                    <a:pt x="228" y="0"/>
                  </a:lnTo>
                  <a:lnTo>
                    <a:pt x="264" y="0"/>
                  </a:lnTo>
                  <a:lnTo>
                    <a:pt x="300" y="0"/>
                  </a:lnTo>
                  <a:lnTo>
                    <a:pt x="336" y="0"/>
                  </a:lnTo>
                  <a:lnTo>
                    <a:pt x="372" y="0"/>
                  </a:lnTo>
                  <a:lnTo>
                    <a:pt x="408" y="0"/>
                  </a:lnTo>
                  <a:lnTo>
                    <a:pt x="444" y="0"/>
                  </a:lnTo>
                  <a:lnTo>
                    <a:pt x="468" y="36"/>
                  </a:lnTo>
                  <a:lnTo>
                    <a:pt x="504" y="60"/>
                  </a:lnTo>
                  <a:lnTo>
                    <a:pt x="504" y="48"/>
                  </a:lnTo>
                </a:path>
              </a:pathLst>
            </a:custGeom>
            <a:solidFill>
              <a:srgbClr val="008000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533" name="Rectangle 19"/>
            <p:cNvSpPr>
              <a:spLocks noChangeArrowheads="1"/>
            </p:cNvSpPr>
            <p:nvPr/>
          </p:nvSpPr>
          <p:spPr bwMode="auto">
            <a:xfrm>
              <a:off x="4311" y="3399"/>
              <a:ext cx="701" cy="28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Stoma</a:t>
              </a:r>
            </a:p>
          </p:txBody>
        </p:sp>
      </p:grpSp>
      <p:grpSp>
        <p:nvGrpSpPr>
          <p:cNvPr id="6172" name="Group 28"/>
          <p:cNvGrpSpPr>
            <a:grpSpLocks/>
          </p:cNvGrpSpPr>
          <p:nvPr/>
        </p:nvGrpSpPr>
        <p:grpSpPr bwMode="auto">
          <a:xfrm>
            <a:off x="228600" y="5029200"/>
            <a:ext cx="4692650" cy="1436688"/>
            <a:chOff x="279" y="3159"/>
            <a:chExt cx="2956" cy="905"/>
          </a:xfrm>
        </p:grpSpPr>
        <p:sp>
          <p:nvSpPr>
            <p:cNvPr id="6152" name="Rectangle 8"/>
            <p:cNvSpPr>
              <a:spLocks noChangeArrowheads="1"/>
            </p:cNvSpPr>
            <p:nvPr/>
          </p:nvSpPr>
          <p:spPr bwMode="auto">
            <a:xfrm>
              <a:off x="1456" y="3232"/>
              <a:ext cx="496" cy="832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53" name="Oval 9"/>
            <p:cNvSpPr>
              <a:spLocks noChangeArrowheads="1"/>
            </p:cNvSpPr>
            <p:nvPr/>
          </p:nvSpPr>
          <p:spPr bwMode="auto">
            <a:xfrm>
              <a:off x="1492" y="3268"/>
              <a:ext cx="184" cy="88"/>
            </a:xfrm>
            <a:prstGeom prst="ellipse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54" name="Oval 10"/>
            <p:cNvSpPr>
              <a:spLocks noChangeArrowheads="1"/>
            </p:cNvSpPr>
            <p:nvPr/>
          </p:nvSpPr>
          <p:spPr bwMode="auto">
            <a:xfrm>
              <a:off x="1828" y="3460"/>
              <a:ext cx="88" cy="184"/>
            </a:xfrm>
            <a:prstGeom prst="ellipse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55" name="Oval 11"/>
            <p:cNvSpPr>
              <a:spLocks noChangeArrowheads="1"/>
            </p:cNvSpPr>
            <p:nvPr/>
          </p:nvSpPr>
          <p:spPr bwMode="auto">
            <a:xfrm>
              <a:off x="1828" y="3700"/>
              <a:ext cx="88" cy="184"/>
            </a:xfrm>
            <a:prstGeom prst="ellipse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56" name="Oval 12"/>
            <p:cNvSpPr>
              <a:spLocks noChangeArrowheads="1"/>
            </p:cNvSpPr>
            <p:nvPr/>
          </p:nvSpPr>
          <p:spPr bwMode="auto">
            <a:xfrm>
              <a:off x="1492" y="3940"/>
              <a:ext cx="184" cy="88"/>
            </a:xfrm>
            <a:prstGeom prst="ellipse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57" name="Oval 13"/>
            <p:cNvSpPr>
              <a:spLocks noChangeArrowheads="1"/>
            </p:cNvSpPr>
            <p:nvPr/>
          </p:nvSpPr>
          <p:spPr bwMode="auto">
            <a:xfrm>
              <a:off x="1732" y="3940"/>
              <a:ext cx="184" cy="88"/>
            </a:xfrm>
            <a:prstGeom prst="ellipse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58" name="Freeform 14"/>
            <p:cNvSpPr>
              <a:spLocks/>
            </p:cNvSpPr>
            <p:nvPr/>
          </p:nvSpPr>
          <p:spPr bwMode="auto">
            <a:xfrm>
              <a:off x="1488" y="3408"/>
              <a:ext cx="313" cy="517"/>
            </a:xfrm>
            <a:custGeom>
              <a:avLst/>
              <a:gdLst>
                <a:gd name="T0" fmla="*/ 96 w 313"/>
                <a:gd name="T1" fmla="*/ 0 h 517"/>
                <a:gd name="T2" fmla="*/ 60 w 313"/>
                <a:gd name="T3" fmla="*/ 12 h 517"/>
                <a:gd name="T4" fmla="*/ 36 w 313"/>
                <a:gd name="T5" fmla="*/ 48 h 517"/>
                <a:gd name="T6" fmla="*/ 12 w 313"/>
                <a:gd name="T7" fmla="*/ 84 h 517"/>
                <a:gd name="T8" fmla="*/ 12 w 313"/>
                <a:gd name="T9" fmla="*/ 120 h 517"/>
                <a:gd name="T10" fmla="*/ 0 w 313"/>
                <a:gd name="T11" fmla="*/ 156 h 517"/>
                <a:gd name="T12" fmla="*/ 0 w 313"/>
                <a:gd name="T13" fmla="*/ 192 h 517"/>
                <a:gd name="T14" fmla="*/ 0 w 313"/>
                <a:gd name="T15" fmla="*/ 228 h 517"/>
                <a:gd name="T16" fmla="*/ 0 w 313"/>
                <a:gd name="T17" fmla="*/ 264 h 517"/>
                <a:gd name="T18" fmla="*/ 0 w 313"/>
                <a:gd name="T19" fmla="*/ 300 h 517"/>
                <a:gd name="T20" fmla="*/ 0 w 313"/>
                <a:gd name="T21" fmla="*/ 336 h 517"/>
                <a:gd name="T22" fmla="*/ 0 w 313"/>
                <a:gd name="T23" fmla="*/ 372 h 517"/>
                <a:gd name="T24" fmla="*/ 0 w 313"/>
                <a:gd name="T25" fmla="*/ 408 h 517"/>
                <a:gd name="T26" fmla="*/ 0 w 313"/>
                <a:gd name="T27" fmla="*/ 444 h 517"/>
                <a:gd name="T28" fmla="*/ 36 w 313"/>
                <a:gd name="T29" fmla="*/ 468 h 517"/>
                <a:gd name="T30" fmla="*/ 72 w 313"/>
                <a:gd name="T31" fmla="*/ 480 h 517"/>
                <a:gd name="T32" fmla="*/ 108 w 313"/>
                <a:gd name="T33" fmla="*/ 492 h 517"/>
                <a:gd name="T34" fmla="*/ 144 w 313"/>
                <a:gd name="T35" fmla="*/ 492 h 517"/>
                <a:gd name="T36" fmla="*/ 180 w 313"/>
                <a:gd name="T37" fmla="*/ 516 h 517"/>
                <a:gd name="T38" fmla="*/ 216 w 313"/>
                <a:gd name="T39" fmla="*/ 516 h 517"/>
                <a:gd name="T40" fmla="*/ 252 w 313"/>
                <a:gd name="T41" fmla="*/ 516 h 517"/>
                <a:gd name="T42" fmla="*/ 276 w 313"/>
                <a:gd name="T43" fmla="*/ 480 h 517"/>
                <a:gd name="T44" fmla="*/ 288 w 313"/>
                <a:gd name="T45" fmla="*/ 444 h 517"/>
                <a:gd name="T46" fmla="*/ 312 w 313"/>
                <a:gd name="T47" fmla="*/ 408 h 517"/>
                <a:gd name="T48" fmla="*/ 312 w 313"/>
                <a:gd name="T49" fmla="*/ 372 h 517"/>
                <a:gd name="T50" fmla="*/ 300 w 313"/>
                <a:gd name="T51" fmla="*/ 336 h 517"/>
                <a:gd name="T52" fmla="*/ 300 w 313"/>
                <a:gd name="T53" fmla="*/ 300 h 517"/>
                <a:gd name="T54" fmla="*/ 276 w 313"/>
                <a:gd name="T55" fmla="*/ 264 h 517"/>
                <a:gd name="T56" fmla="*/ 264 w 313"/>
                <a:gd name="T57" fmla="*/ 228 h 517"/>
                <a:gd name="T58" fmla="*/ 240 w 313"/>
                <a:gd name="T59" fmla="*/ 192 h 517"/>
                <a:gd name="T60" fmla="*/ 228 w 313"/>
                <a:gd name="T61" fmla="*/ 156 h 517"/>
                <a:gd name="T62" fmla="*/ 192 w 313"/>
                <a:gd name="T63" fmla="*/ 132 h 517"/>
                <a:gd name="T64" fmla="*/ 180 w 313"/>
                <a:gd name="T65" fmla="*/ 96 h 517"/>
                <a:gd name="T66" fmla="*/ 156 w 313"/>
                <a:gd name="T67" fmla="*/ 60 h 517"/>
                <a:gd name="T68" fmla="*/ 144 w 313"/>
                <a:gd name="T69" fmla="*/ 24 h 517"/>
                <a:gd name="T70" fmla="*/ 108 w 313"/>
                <a:gd name="T71" fmla="*/ 0 h 517"/>
                <a:gd name="T72" fmla="*/ 96 w 313"/>
                <a:gd name="T73" fmla="*/ 0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3" h="517">
                  <a:moveTo>
                    <a:pt x="96" y="0"/>
                  </a:moveTo>
                  <a:lnTo>
                    <a:pt x="60" y="12"/>
                  </a:lnTo>
                  <a:lnTo>
                    <a:pt x="36" y="48"/>
                  </a:lnTo>
                  <a:lnTo>
                    <a:pt x="12" y="84"/>
                  </a:lnTo>
                  <a:lnTo>
                    <a:pt x="12" y="120"/>
                  </a:lnTo>
                  <a:lnTo>
                    <a:pt x="0" y="156"/>
                  </a:lnTo>
                  <a:lnTo>
                    <a:pt x="0" y="192"/>
                  </a:lnTo>
                  <a:lnTo>
                    <a:pt x="0" y="228"/>
                  </a:lnTo>
                  <a:lnTo>
                    <a:pt x="0" y="264"/>
                  </a:lnTo>
                  <a:lnTo>
                    <a:pt x="0" y="300"/>
                  </a:lnTo>
                  <a:lnTo>
                    <a:pt x="0" y="336"/>
                  </a:lnTo>
                  <a:lnTo>
                    <a:pt x="0" y="372"/>
                  </a:lnTo>
                  <a:lnTo>
                    <a:pt x="0" y="408"/>
                  </a:lnTo>
                  <a:lnTo>
                    <a:pt x="0" y="444"/>
                  </a:lnTo>
                  <a:lnTo>
                    <a:pt x="36" y="468"/>
                  </a:lnTo>
                  <a:lnTo>
                    <a:pt x="72" y="480"/>
                  </a:lnTo>
                  <a:lnTo>
                    <a:pt x="108" y="492"/>
                  </a:lnTo>
                  <a:lnTo>
                    <a:pt x="144" y="492"/>
                  </a:lnTo>
                  <a:lnTo>
                    <a:pt x="180" y="516"/>
                  </a:lnTo>
                  <a:lnTo>
                    <a:pt x="216" y="516"/>
                  </a:lnTo>
                  <a:lnTo>
                    <a:pt x="252" y="516"/>
                  </a:lnTo>
                  <a:lnTo>
                    <a:pt x="276" y="480"/>
                  </a:lnTo>
                  <a:lnTo>
                    <a:pt x="288" y="444"/>
                  </a:lnTo>
                  <a:lnTo>
                    <a:pt x="312" y="408"/>
                  </a:lnTo>
                  <a:lnTo>
                    <a:pt x="312" y="372"/>
                  </a:lnTo>
                  <a:lnTo>
                    <a:pt x="300" y="336"/>
                  </a:lnTo>
                  <a:lnTo>
                    <a:pt x="300" y="300"/>
                  </a:lnTo>
                  <a:lnTo>
                    <a:pt x="276" y="264"/>
                  </a:lnTo>
                  <a:lnTo>
                    <a:pt x="264" y="228"/>
                  </a:lnTo>
                  <a:lnTo>
                    <a:pt x="240" y="192"/>
                  </a:lnTo>
                  <a:lnTo>
                    <a:pt x="228" y="156"/>
                  </a:lnTo>
                  <a:lnTo>
                    <a:pt x="192" y="132"/>
                  </a:lnTo>
                  <a:lnTo>
                    <a:pt x="180" y="96"/>
                  </a:lnTo>
                  <a:lnTo>
                    <a:pt x="156" y="60"/>
                  </a:lnTo>
                  <a:lnTo>
                    <a:pt x="144" y="24"/>
                  </a:lnTo>
                  <a:lnTo>
                    <a:pt x="108" y="0"/>
                  </a:lnTo>
                  <a:lnTo>
                    <a:pt x="96" y="0"/>
                  </a:lnTo>
                </a:path>
              </a:pathLst>
            </a:custGeom>
            <a:solidFill>
              <a:srgbClr val="FFFF00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59" name="Oval 15"/>
            <p:cNvSpPr>
              <a:spLocks noChangeArrowheads="1"/>
            </p:cNvSpPr>
            <p:nvPr/>
          </p:nvSpPr>
          <p:spPr bwMode="auto">
            <a:xfrm>
              <a:off x="1732" y="3268"/>
              <a:ext cx="184" cy="184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60" name="Oval 16"/>
            <p:cNvSpPr>
              <a:spLocks noChangeArrowheads="1"/>
            </p:cNvSpPr>
            <p:nvPr/>
          </p:nvSpPr>
          <p:spPr bwMode="auto">
            <a:xfrm>
              <a:off x="1780" y="3316"/>
              <a:ext cx="40" cy="40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527" name="Rectangle 20"/>
            <p:cNvSpPr>
              <a:spLocks noChangeArrowheads="1"/>
            </p:cNvSpPr>
            <p:nvPr/>
          </p:nvSpPr>
          <p:spPr bwMode="auto">
            <a:xfrm>
              <a:off x="279" y="3207"/>
              <a:ext cx="1052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Mesophyll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Cell</a:t>
              </a:r>
            </a:p>
          </p:txBody>
        </p:sp>
        <p:sp>
          <p:nvSpPr>
            <p:cNvPr id="6165" name="Line 21"/>
            <p:cNvSpPr>
              <a:spLocks noChangeShapeType="1"/>
            </p:cNvSpPr>
            <p:nvPr/>
          </p:nvSpPr>
          <p:spPr bwMode="auto">
            <a:xfrm flipV="1">
              <a:off x="736" y="3536"/>
              <a:ext cx="640" cy="8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529" name="Rectangle 22"/>
            <p:cNvSpPr>
              <a:spLocks noChangeArrowheads="1"/>
            </p:cNvSpPr>
            <p:nvPr/>
          </p:nvSpPr>
          <p:spPr bwMode="auto">
            <a:xfrm>
              <a:off x="2055" y="3159"/>
              <a:ext cx="1180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Chloroplast</a:t>
              </a:r>
            </a:p>
          </p:txBody>
        </p:sp>
        <p:sp>
          <p:nvSpPr>
            <p:cNvPr id="6167" name="Line 23"/>
            <p:cNvSpPr>
              <a:spLocks noChangeShapeType="1"/>
            </p:cNvSpPr>
            <p:nvPr/>
          </p:nvSpPr>
          <p:spPr bwMode="auto">
            <a:xfrm flipV="1">
              <a:off x="1984" y="3392"/>
              <a:ext cx="496" cy="17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170" name="Group 26"/>
          <p:cNvGrpSpPr>
            <a:grpSpLocks/>
          </p:cNvGrpSpPr>
          <p:nvPr/>
        </p:nvGrpSpPr>
        <p:grpSpPr bwMode="auto">
          <a:xfrm rot="305037">
            <a:off x="5715000" y="2057400"/>
            <a:ext cx="2922588" cy="2971800"/>
            <a:chOff x="3296" y="1184"/>
            <a:chExt cx="1841" cy="1872"/>
          </a:xfrm>
        </p:grpSpPr>
        <p:sp>
          <p:nvSpPr>
            <p:cNvPr id="6148" name="Line 4"/>
            <p:cNvSpPr>
              <a:spLocks noChangeShapeType="1"/>
            </p:cNvSpPr>
            <p:nvPr/>
          </p:nvSpPr>
          <p:spPr bwMode="auto">
            <a:xfrm flipV="1">
              <a:off x="3516" y="1184"/>
              <a:ext cx="1600" cy="176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49" name="Freeform 5"/>
            <p:cNvSpPr>
              <a:spLocks/>
            </p:cNvSpPr>
            <p:nvPr/>
          </p:nvSpPr>
          <p:spPr bwMode="auto">
            <a:xfrm>
              <a:off x="3692" y="1246"/>
              <a:ext cx="1417" cy="1489"/>
            </a:xfrm>
            <a:custGeom>
              <a:avLst/>
              <a:gdLst>
                <a:gd name="T0" fmla="*/ 12 w 1417"/>
                <a:gd name="T1" fmla="*/ 1452 h 1489"/>
                <a:gd name="T2" fmla="*/ 48 w 1417"/>
                <a:gd name="T3" fmla="*/ 1380 h 1489"/>
                <a:gd name="T4" fmla="*/ 60 w 1417"/>
                <a:gd name="T5" fmla="*/ 1308 h 1489"/>
                <a:gd name="T6" fmla="*/ 72 w 1417"/>
                <a:gd name="T7" fmla="*/ 1224 h 1489"/>
                <a:gd name="T8" fmla="*/ 72 w 1417"/>
                <a:gd name="T9" fmla="*/ 1152 h 1489"/>
                <a:gd name="T10" fmla="*/ 72 w 1417"/>
                <a:gd name="T11" fmla="*/ 1080 h 1489"/>
                <a:gd name="T12" fmla="*/ 72 w 1417"/>
                <a:gd name="T13" fmla="*/ 1008 h 1489"/>
                <a:gd name="T14" fmla="*/ 72 w 1417"/>
                <a:gd name="T15" fmla="*/ 912 h 1489"/>
                <a:gd name="T16" fmla="*/ 60 w 1417"/>
                <a:gd name="T17" fmla="*/ 840 h 1489"/>
                <a:gd name="T18" fmla="*/ 36 w 1417"/>
                <a:gd name="T19" fmla="*/ 768 h 1489"/>
                <a:gd name="T20" fmla="*/ 36 w 1417"/>
                <a:gd name="T21" fmla="*/ 684 h 1489"/>
                <a:gd name="T22" fmla="*/ 36 w 1417"/>
                <a:gd name="T23" fmla="*/ 600 h 1489"/>
                <a:gd name="T24" fmla="*/ 48 w 1417"/>
                <a:gd name="T25" fmla="*/ 528 h 1489"/>
                <a:gd name="T26" fmla="*/ 72 w 1417"/>
                <a:gd name="T27" fmla="*/ 456 h 1489"/>
                <a:gd name="T28" fmla="*/ 96 w 1417"/>
                <a:gd name="T29" fmla="*/ 372 h 1489"/>
                <a:gd name="T30" fmla="*/ 156 w 1417"/>
                <a:gd name="T31" fmla="*/ 300 h 1489"/>
                <a:gd name="T32" fmla="*/ 204 w 1417"/>
                <a:gd name="T33" fmla="*/ 240 h 1489"/>
                <a:gd name="T34" fmla="*/ 264 w 1417"/>
                <a:gd name="T35" fmla="*/ 192 h 1489"/>
                <a:gd name="T36" fmla="*/ 336 w 1417"/>
                <a:gd name="T37" fmla="*/ 144 h 1489"/>
                <a:gd name="T38" fmla="*/ 408 w 1417"/>
                <a:gd name="T39" fmla="*/ 108 h 1489"/>
                <a:gd name="T40" fmla="*/ 480 w 1417"/>
                <a:gd name="T41" fmla="*/ 96 h 1489"/>
                <a:gd name="T42" fmla="*/ 552 w 1417"/>
                <a:gd name="T43" fmla="*/ 84 h 1489"/>
                <a:gd name="T44" fmla="*/ 624 w 1417"/>
                <a:gd name="T45" fmla="*/ 84 h 1489"/>
                <a:gd name="T46" fmla="*/ 696 w 1417"/>
                <a:gd name="T47" fmla="*/ 84 h 1489"/>
                <a:gd name="T48" fmla="*/ 780 w 1417"/>
                <a:gd name="T49" fmla="*/ 96 h 1489"/>
                <a:gd name="T50" fmla="*/ 864 w 1417"/>
                <a:gd name="T51" fmla="*/ 96 h 1489"/>
                <a:gd name="T52" fmla="*/ 936 w 1417"/>
                <a:gd name="T53" fmla="*/ 96 h 1489"/>
                <a:gd name="T54" fmla="*/ 1020 w 1417"/>
                <a:gd name="T55" fmla="*/ 96 h 1489"/>
                <a:gd name="T56" fmla="*/ 1092 w 1417"/>
                <a:gd name="T57" fmla="*/ 96 h 1489"/>
                <a:gd name="T58" fmla="*/ 1164 w 1417"/>
                <a:gd name="T59" fmla="*/ 84 h 1489"/>
                <a:gd name="T60" fmla="*/ 1236 w 1417"/>
                <a:gd name="T61" fmla="*/ 60 h 1489"/>
                <a:gd name="T62" fmla="*/ 1308 w 1417"/>
                <a:gd name="T63" fmla="*/ 48 h 1489"/>
                <a:gd name="T64" fmla="*/ 1380 w 1417"/>
                <a:gd name="T65" fmla="*/ 12 h 1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17" h="1489">
                  <a:moveTo>
                    <a:pt x="0" y="1488"/>
                  </a:moveTo>
                  <a:lnTo>
                    <a:pt x="12" y="1452"/>
                  </a:lnTo>
                  <a:lnTo>
                    <a:pt x="36" y="1416"/>
                  </a:lnTo>
                  <a:lnTo>
                    <a:pt x="48" y="1380"/>
                  </a:lnTo>
                  <a:lnTo>
                    <a:pt x="60" y="1344"/>
                  </a:lnTo>
                  <a:lnTo>
                    <a:pt x="60" y="1308"/>
                  </a:lnTo>
                  <a:lnTo>
                    <a:pt x="60" y="1260"/>
                  </a:lnTo>
                  <a:lnTo>
                    <a:pt x="72" y="1224"/>
                  </a:lnTo>
                  <a:lnTo>
                    <a:pt x="72" y="1188"/>
                  </a:lnTo>
                  <a:lnTo>
                    <a:pt x="72" y="1152"/>
                  </a:lnTo>
                  <a:lnTo>
                    <a:pt x="72" y="1116"/>
                  </a:lnTo>
                  <a:lnTo>
                    <a:pt x="72" y="1080"/>
                  </a:lnTo>
                  <a:lnTo>
                    <a:pt x="72" y="1044"/>
                  </a:lnTo>
                  <a:lnTo>
                    <a:pt x="72" y="1008"/>
                  </a:lnTo>
                  <a:lnTo>
                    <a:pt x="72" y="960"/>
                  </a:lnTo>
                  <a:lnTo>
                    <a:pt x="72" y="912"/>
                  </a:lnTo>
                  <a:lnTo>
                    <a:pt x="60" y="876"/>
                  </a:lnTo>
                  <a:lnTo>
                    <a:pt x="60" y="840"/>
                  </a:lnTo>
                  <a:lnTo>
                    <a:pt x="48" y="804"/>
                  </a:lnTo>
                  <a:lnTo>
                    <a:pt x="36" y="768"/>
                  </a:lnTo>
                  <a:lnTo>
                    <a:pt x="36" y="732"/>
                  </a:lnTo>
                  <a:lnTo>
                    <a:pt x="36" y="684"/>
                  </a:lnTo>
                  <a:lnTo>
                    <a:pt x="36" y="648"/>
                  </a:lnTo>
                  <a:lnTo>
                    <a:pt x="36" y="600"/>
                  </a:lnTo>
                  <a:lnTo>
                    <a:pt x="36" y="564"/>
                  </a:lnTo>
                  <a:lnTo>
                    <a:pt x="48" y="528"/>
                  </a:lnTo>
                  <a:lnTo>
                    <a:pt x="60" y="492"/>
                  </a:lnTo>
                  <a:lnTo>
                    <a:pt x="72" y="456"/>
                  </a:lnTo>
                  <a:lnTo>
                    <a:pt x="72" y="420"/>
                  </a:lnTo>
                  <a:lnTo>
                    <a:pt x="96" y="372"/>
                  </a:lnTo>
                  <a:lnTo>
                    <a:pt x="120" y="336"/>
                  </a:lnTo>
                  <a:lnTo>
                    <a:pt x="156" y="300"/>
                  </a:lnTo>
                  <a:lnTo>
                    <a:pt x="168" y="264"/>
                  </a:lnTo>
                  <a:lnTo>
                    <a:pt x="204" y="240"/>
                  </a:lnTo>
                  <a:lnTo>
                    <a:pt x="228" y="204"/>
                  </a:lnTo>
                  <a:lnTo>
                    <a:pt x="264" y="192"/>
                  </a:lnTo>
                  <a:lnTo>
                    <a:pt x="300" y="168"/>
                  </a:lnTo>
                  <a:lnTo>
                    <a:pt x="336" y="144"/>
                  </a:lnTo>
                  <a:lnTo>
                    <a:pt x="372" y="120"/>
                  </a:lnTo>
                  <a:lnTo>
                    <a:pt x="408" y="108"/>
                  </a:lnTo>
                  <a:lnTo>
                    <a:pt x="444" y="108"/>
                  </a:lnTo>
                  <a:lnTo>
                    <a:pt x="480" y="96"/>
                  </a:lnTo>
                  <a:lnTo>
                    <a:pt x="516" y="84"/>
                  </a:lnTo>
                  <a:lnTo>
                    <a:pt x="552" y="84"/>
                  </a:lnTo>
                  <a:lnTo>
                    <a:pt x="588" y="84"/>
                  </a:lnTo>
                  <a:lnTo>
                    <a:pt x="624" y="84"/>
                  </a:lnTo>
                  <a:lnTo>
                    <a:pt x="660" y="84"/>
                  </a:lnTo>
                  <a:lnTo>
                    <a:pt x="696" y="84"/>
                  </a:lnTo>
                  <a:lnTo>
                    <a:pt x="732" y="96"/>
                  </a:lnTo>
                  <a:lnTo>
                    <a:pt x="780" y="96"/>
                  </a:lnTo>
                  <a:lnTo>
                    <a:pt x="816" y="96"/>
                  </a:lnTo>
                  <a:lnTo>
                    <a:pt x="864" y="96"/>
                  </a:lnTo>
                  <a:lnTo>
                    <a:pt x="900" y="96"/>
                  </a:lnTo>
                  <a:lnTo>
                    <a:pt x="936" y="96"/>
                  </a:lnTo>
                  <a:lnTo>
                    <a:pt x="972" y="96"/>
                  </a:lnTo>
                  <a:lnTo>
                    <a:pt x="1020" y="96"/>
                  </a:lnTo>
                  <a:lnTo>
                    <a:pt x="1056" y="96"/>
                  </a:lnTo>
                  <a:lnTo>
                    <a:pt x="1092" y="96"/>
                  </a:lnTo>
                  <a:lnTo>
                    <a:pt x="1128" y="96"/>
                  </a:lnTo>
                  <a:lnTo>
                    <a:pt x="1164" y="84"/>
                  </a:lnTo>
                  <a:lnTo>
                    <a:pt x="1200" y="72"/>
                  </a:lnTo>
                  <a:lnTo>
                    <a:pt x="1236" y="60"/>
                  </a:lnTo>
                  <a:lnTo>
                    <a:pt x="1272" y="60"/>
                  </a:lnTo>
                  <a:lnTo>
                    <a:pt x="1308" y="48"/>
                  </a:lnTo>
                  <a:lnTo>
                    <a:pt x="1344" y="36"/>
                  </a:lnTo>
                  <a:lnTo>
                    <a:pt x="1380" y="12"/>
                  </a:lnTo>
                  <a:lnTo>
                    <a:pt x="1416" y="0"/>
                  </a:lnTo>
                </a:path>
              </a:pathLst>
            </a:custGeom>
            <a:solidFill>
              <a:srgbClr val="008000"/>
            </a:solidFill>
            <a:ln w="508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50" name="Freeform 6"/>
            <p:cNvSpPr>
              <a:spLocks/>
            </p:cNvSpPr>
            <p:nvPr/>
          </p:nvSpPr>
          <p:spPr bwMode="auto">
            <a:xfrm>
              <a:off x="3696" y="1248"/>
              <a:ext cx="1441" cy="1537"/>
            </a:xfrm>
            <a:custGeom>
              <a:avLst/>
              <a:gdLst>
                <a:gd name="T0" fmla="*/ 12 w 1441"/>
                <a:gd name="T1" fmla="*/ 1500 h 1537"/>
                <a:gd name="T2" fmla="*/ 84 w 1441"/>
                <a:gd name="T3" fmla="*/ 1488 h 1537"/>
                <a:gd name="T4" fmla="*/ 156 w 1441"/>
                <a:gd name="T5" fmla="*/ 1464 h 1537"/>
                <a:gd name="T6" fmla="*/ 228 w 1441"/>
                <a:gd name="T7" fmla="*/ 1452 h 1537"/>
                <a:gd name="T8" fmla="*/ 300 w 1441"/>
                <a:gd name="T9" fmla="*/ 1440 h 1537"/>
                <a:gd name="T10" fmla="*/ 372 w 1441"/>
                <a:gd name="T11" fmla="*/ 1440 h 1537"/>
                <a:gd name="T12" fmla="*/ 444 w 1441"/>
                <a:gd name="T13" fmla="*/ 1440 h 1537"/>
                <a:gd name="T14" fmla="*/ 516 w 1441"/>
                <a:gd name="T15" fmla="*/ 1440 h 1537"/>
                <a:gd name="T16" fmla="*/ 600 w 1441"/>
                <a:gd name="T17" fmla="*/ 1440 h 1537"/>
                <a:gd name="T18" fmla="*/ 672 w 1441"/>
                <a:gd name="T19" fmla="*/ 1440 h 1537"/>
                <a:gd name="T20" fmla="*/ 744 w 1441"/>
                <a:gd name="T21" fmla="*/ 1440 h 1537"/>
                <a:gd name="T22" fmla="*/ 816 w 1441"/>
                <a:gd name="T23" fmla="*/ 1440 h 1537"/>
                <a:gd name="T24" fmla="*/ 888 w 1441"/>
                <a:gd name="T25" fmla="*/ 1428 h 1537"/>
                <a:gd name="T26" fmla="*/ 960 w 1441"/>
                <a:gd name="T27" fmla="*/ 1416 h 1537"/>
                <a:gd name="T28" fmla="*/ 1032 w 1441"/>
                <a:gd name="T29" fmla="*/ 1404 h 1537"/>
                <a:gd name="T30" fmla="*/ 1104 w 1441"/>
                <a:gd name="T31" fmla="*/ 1392 h 1537"/>
                <a:gd name="T32" fmla="*/ 1176 w 1441"/>
                <a:gd name="T33" fmla="*/ 1356 h 1537"/>
                <a:gd name="T34" fmla="*/ 1248 w 1441"/>
                <a:gd name="T35" fmla="*/ 1296 h 1537"/>
                <a:gd name="T36" fmla="*/ 1320 w 1441"/>
                <a:gd name="T37" fmla="*/ 1200 h 1537"/>
                <a:gd name="T38" fmla="*/ 1356 w 1441"/>
                <a:gd name="T39" fmla="*/ 1128 h 1537"/>
                <a:gd name="T40" fmla="*/ 1380 w 1441"/>
                <a:gd name="T41" fmla="*/ 1056 h 1537"/>
                <a:gd name="T42" fmla="*/ 1380 w 1441"/>
                <a:gd name="T43" fmla="*/ 984 h 1537"/>
                <a:gd name="T44" fmla="*/ 1380 w 1441"/>
                <a:gd name="T45" fmla="*/ 888 h 1537"/>
                <a:gd name="T46" fmla="*/ 1380 w 1441"/>
                <a:gd name="T47" fmla="*/ 816 h 1537"/>
                <a:gd name="T48" fmla="*/ 1380 w 1441"/>
                <a:gd name="T49" fmla="*/ 744 h 1537"/>
                <a:gd name="T50" fmla="*/ 1380 w 1441"/>
                <a:gd name="T51" fmla="*/ 672 h 1537"/>
                <a:gd name="T52" fmla="*/ 1380 w 1441"/>
                <a:gd name="T53" fmla="*/ 600 h 1537"/>
                <a:gd name="T54" fmla="*/ 1380 w 1441"/>
                <a:gd name="T55" fmla="*/ 528 h 1537"/>
                <a:gd name="T56" fmla="*/ 1380 w 1441"/>
                <a:gd name="T57" fmla="*/ 444 h 1537"/>
                <a:gd name="T58" fmla="*/ 1380 w 1441"/>
                <a:gd name="T59" fmla="*/ 372 h 1537"/>
                <a:gd name="T60" fmla="*/ 1380 w 1441"/>
                <a:gd name="T61" fmla="*/ 300 h 1537"/>
                <a:gd name="T62" fmla="*/ 1380 w 1441"/>
                <a:gd name="T63" fmla="*/ 228 h 1537"/>
                <a:gd name="T64" fmla="*/ 1392 w 1441"/>
                <a:gd name="T65" fmla="*/ 156 h 1537"/>
                <a:gd name="T66" fmla="*/ 1392 w 1441"/>
                <a:gd name="T67" fmla="*/ 84 h 1537"/>
                <a:gd name="T68" fmla="*/ 1416 w 1441"/>
                <a:gd name="T69" fmla="*/ 12 h 1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1" h="1537">
                  <a:moveTo>
                    <a:pt x="0" y="1536"/>
                  </a:moveTo>
                  <a:lnTo>
                    <a:pt x="12" y="1500"/>
                  </a:lnTo>
                  <a:lnTo>
                    <a:pt x="48" y="1488"/>
                  </a:lnTo>
                  <a:lnTo>
                    <a:pt x="84" y="1488"/>
                  </a:lnTo>
                  <a:lnTo>
                    <a:pt x="120" y="1476"/>
                  </a:lnTo>
                  <a:lnTo>
                    <a:pt x="156" y="1464"/>
                  </a:lnTo>
                  <a:lnTo>
                    <a:pt x="192" y="1464"/>
                  </a:lnTo>
                  <a:lnTo>
                    <a:pt x="228" y="1452"/>
                  </a:lnTo>
                  <a:lnTo>
                    <a:pt x="264" y="1440"/>
                  </a:lnTo>
                  <a:lnTo>
                    <a:pt x="300" y="1440"/>
                  </a:lnTo>
                  <a:lnTo>
                    <a:pt x="336" y="1440"/>
                  </a:lnTo>
                  <a:lnTo>
                    <a:pt x="372" y="1440"/>
                  </a:lnTo>
                  <a:lnTo>
                    <a:pt x="408" y="1440"/>
                  </a:lnTo>
                  <a:lnTo>
                    <a:pt x="444" y="1440"/>
                  </a:lnTo>
                  <a:lnTo>
                    <a:pt x="480" y="1440"/>
                  </a:lnTo>
                  <a:lnTo>
                    <a:pt x="516" y="1440"/>
                  </a:lnTo>
                  <a:lnTo>
                    <a:pt x="552" y="1440"/>
                  </a:lnTo>
                  <a:lnTo>
                    <a:pt x="600" y="1440"/>
                  </a:lnTo>
                  <a:lnTo>
                    <a:pt x="636" y="1440"/>
                  </a:lnTo>
                  <a:lnTo>
                    <a:pt x="672" y="1440"/>
                  </a:lnTo>
                  <a:lnTo>
                    <a:pt x="708" y="1440"/>
                  </a:lnTo>
                  <a:lnTo>
                    <a:pt x="744" y="1440"/>
                  </a:lnTo>
                  <a:lnTo>
                    <a:pt x="780" y="1440"/>
                  </a:lnTo>
                  <a:lnTo>
                    <a:pt x="816" y="1440"/>
                  </a:lnTo>
                  <a:lnTo>
                    <a:pt x="852" y="1440"/>
                  </a:lnTo>
                  <a:lnTo>
                    <a:pt x="888" y="1428"/>
                  </a:lnTo>
                  <a:lnTo>
                    <a:pt x="924" y="1428"/>
                  </a:lnTo>
                  <a:lnTo>
                    <a:pt x="960" y="1416"/>
                  </a:lnTo>
                  <a:lnTo>
                    <a:pt x="996" y="1416"/>
                  </a:lnTo>
                  <a:lnTo>
                    <a:pt x="1032" y="1404"/>
                  </a:lnTo>
                  <a:lnTo>
                    <a:pt x="1068" y="1392"/>
                  </a:lnTo>
                  <a:lnTo>
                    <a:pt x="1104" y="1392"/>
                  </a:lnTo>
                  <a:lnTo>
                    <a:pt x="1140" y="1368"/>
                  </a:lnTo>
                  <a:lnTo>
                    <a:pt x="1176" y="1356"/>
                  </a:lnTo>
                  <a:lnTo>
                    <a:pt x="1212" y="1320"/>
                  </a:lnTo>
                  <a:lnTo>
                    <a:pt x="1248" y="1296"/>
                  </a:lnTo>
                  <a:lnTo>
                    <a:pt x="1284" y="1248"/>
                  </a:lnTo>
                  <a:lnTo>
                    <a:pt x="1320" y="1200"/>
                  </a:lnTo>
                  <a:lnTo>
                    <a:pt x="1344" y="1164"/>
                  </a:lnTo>
                  <a:lnTo>
                    <a:pt x="1356" y="1128"/>
                  </a:lnTo>
                  <a:lnTo>
                    <a:pt x="1368" y="1092"/>
                  </a:lnTo>
                  <a:lnTo>
                    <a:pt x="1380" y="1056"/>
                  </a:lnTo>
                  <a:lnTo>
                    <a:pt x="1380" y="1020"/>
                  </a:lnTo>
                  <a:lnTo>
                    <a:pt x="1380" y="984"/>
                  </a:lnTo>
                  <a:lnTo>
                    <a:pt x="1380" y="936"/>
                  </a:lnTo>
                  <a:lnTo>
                    <a:pt x="1380" y="888"/>
                  </a:lnTo>
                  <a:lnTo>
                    <a:pt x="1380" y="852"/>
                  </a:lnTo>
                  <a:lnTo>
                    <a:pt x="1380" y="816"/>
                  </a:lnTo>
                  <a:lnTo>
                    <a:pt x="1380" y="780"/>
                  </a:lnTo>
                  <a:lnTo>
                    <a:pt x="1380" y="744"/>
                  </a:lnTo>
                  <a:lnTo>
                    <a:pt x="1380" y="708"/>
                  </a:lnTo>
                  <a:lnTo>
                    <a:pt x="1380" y="672"/>
                  </a:lnTo>
                  <a:lnTo>
                    <a:pt x="1380" y="636"/>
                  </a:lnTo>
                  <a:lnTo>
                    <a:pt x="1380" y="600"/>
                  </a:lnTo>
                  <a:lnTo>
                    <a:pt x="1380" y="564"/>
                  </a:lnTo>
                  <a:lnTo>
                    <a:pt x="1380" y="528"/>
                  </a:lnTo>
                  <a:lnTo>
                    <a:pt x="1380" y="480"/>
                  </a:lnTo>
                  <a:lnTo>
                    <a:pt x="1380" y="444"/>
                  </a:lnTo>
                  <a:lnTo>
                    <a:pt x="1380" y="408"/>
                  </a:lnTo>
                  <a:lnTo>
                    <a:pt x="1380" y="372"/>
                  </a:lnTo>
                  <a:lnTo>
                    <a:pt x="1380" y="336"/>
                  </a:lnTo>
                  <a:lnTo>
                    <a:pt x="1380" y="300"/>
                  </a:lnTo>
                  <a:lnTo>
                    <a:pt x="1380" y="264"/>
                  </a:lnTo>
                  <a:lnTo>
                    <a:pt x="1380" y="228"/>
                  </a:lnTo>
                  <a:lnTo>
                    <a:pt x="1380" y="192"/>
                  </a:lnTo>
                  <a:lnTo>
                    <a:pt x="1392" y="156"/>
                  </a:lnTo>
                  <a:lnTo>
                    <a:pt x="1392" y="120"/>
                  </a:lnTo>
                  <a:lnTo>
                    <a:pt x="1392" y="84"/>
                  </a:lnTo>
                  <a:lnTo>
                    <a:pt x="1404" y="48"/>
                  </a:lnTo>
                  <a:lnTo>
                    <a:pt x="1416" y="12"/>
                  </a:lnTo>
                  <a:lnTo>
                    <a:pt x="1440" y="0"/>
                  </a:lnTo>
                </a:path>
              </a:pathLst>
            </a:custGeom>
            <a:solidFill>
              <a:srgbClr val="008000"/>
            </a:solidFill>
            <a:ln w="508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51" name="Line 7"/>
            <p:cNvSpPr>
              <a:spLocks noChangeShapeType="1"/>
            </p:cNvSpPr>
            <p:nvPr/>
          </p:nvSpPr>
          <p:spPr bwMode="auto">
            <a:xfrm flipH="1">
              <a:off x="3295" y="2796"/>
              <a:ext cx="416" cy="25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68" name="Oval 24"/>
            <p:cNvSpPr>
              <a:spLocks noChangeArrowheads="1"/>
            </p:cNvSpPr>
            <p:nvPr/>
          </p:nvSpPr>
          <p:spPr bwMode="auto">
            <a:xfrm>
              <a:off x="4371" y="2256"/>
              <a:ext cx="88" cy="88"/>
            </a:xfrm>
            <a:prstGeom prst="ellipse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69" name="Line 25"/>
            <p:cNvSpPr>
              <a:spLocks noChangeShapeType="1"/>
            </p:cNvSpPr>
            <p:nvPr/>
          </p:nvSpPr>
          <p:spPr bwMode="auto">
            <a:xfrm flipV="1">
              <a:off x="4048" y="2432"/>
              <a:ext cx="304" cy="60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6E6596-818D-4316-B8A9-AB27E84E5EAB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400" b="1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Stomata (stoma)</a:t>
            </a:r>
            <a:endParaRPr lang="en-US" altLang="en-US" sz="4400" b="1" smtClean="0">
              <a:latin typeface="Comic Sans MS" panose="030F0702030302020204" pitchFamily="66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buFontTx/>
              <a:buNone/>
              <a:defRPr/>
            </a:pP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Pores</a:t>
            </a:r>
            <a:r>
              <a:rPr lang="en-US" alt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in a plant’s cuticle through which 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water vapor</a:t>
            </a:r>
            <a:r>
              <a:rPr lang="en-US" alt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and 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gases</a:t>
            </a:r>
            <a:r>
              <a:rPr lang="en-US" alt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(CO</a:t>
            </a:r>
            <a:r>
              <a:rPr lang="en-US" altLang="en-US" b="1" baseline="-250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2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&amp; O</a:t>
            </a:r>
            <a:r>
              <a:rPr lang="en-US" altLang="en-US" b="1" baseline="-250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2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)</a:t>
            </a:r>
            <a:r>
              <a:rPr lang="en-US" alt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are exchanged between the plant and the atmosphere.</a:t>
            </a:r>
          </a:p>
        </p:txBody>
      </p:sp>
      <p:grpSp>
        <p:nvGrpSpPr>
          <p:cNvPr id="7180" name="Group 12"/>
          <p:cNvGrpSpPr>
            <a:grpSpLocks/>
          </p:cNvGrpSpPr>
          <p:nvPr/>
        </p:nvGrpSpPr>
        <p:grpSpPr bwMode="auto">
          <a:xfrm>
            <a:off x="2514600" y="3124200"/>
            <a:ext cx="4724400" cy="2925763"/>
            <a:chOff x="1644" y="2298"/>
            <a:chExt cx="2845" cy="1843"/>
          </a:xfrm>
        </p:grpSpPr>
        <p:sp>
          <p:nvSpPr>
            <p:cNvPr id="7172" name="Freeform 4"/>
            <p:cNvSpPr>
              <a:spLocks/>
            </p:cNvSpPr>
            <p:nvPr/>
          </p:nvSpPr>
          <p:spPr bwMode="auto">
            <a:xfrm>
              <a:off x="1644" y="2298"/>
              <a:ext cx="1453" cy="1843"/>
            </a:xfrm>
            <a:custGeom>
              <a:avLst/>
              <a:gdLst>
                <a:gd name="T0" fmla="*/ 1320 w 1453"/>
                <a:gd name="T1" fmla="*/ 78 h 1843"/>
                <a:gd name="T2" fmla="*/ 1212 w 1453"/>
                <a:gd name="T3" fmla="*/ 39 h 1843"/>
                <a:gd name="T4" fmla="*/ 1008 w 1453"/>
                <a:gd name="T5" fmla="*/ 20 h 1843"/>
                <a:gd name="T6" fmla="*/ 768 w 1453"/>
                <a:gd name="T7" fmla="*/ 0 h 1843"/>
                <a:gd name="T8" fmla="*/ 588 w 1453"/>
                <a:gd name="T9" fmla="*/ 0 h 1843"/>
                <a:gd name="T10" fmla="*/ 480 w 1453"/>
                <a:gd name="T11" fmla="*/ 20 h 1843"/>
                <a:gd name="T12" fmla="*/ 360 w 1453"/>
                <a:gd name="T13" fmla="*/ 88 h 1843"/>
                <a:gd name="T14" fmla="*/ 252 w 1453"/>
                <a:gd name="T15" fmla="*/ 176 h 1843"/>
                <a:gd name="T16" fmla="*/ 156 w 1453"/>
                <a:gd name="T17" fmla="*/ 304 h 1843"/>
                <a:gd name="T18" fmla="*/ 84 w 1453"/>
                <a:gd name="T19" fmla="*/ 431 h 1843"/>
                <a:gd name="T20" fmla="*/ 36 w 1453"/>
                <a:gd name="T21" fmla="*/ 588 h 1843"/>
                <a:gd name="T22" fmla="*/ 12 w 1453"/>
                <a:gd name="T23" fmla="*/ 676 h 1843"/>
                <a:gd name="T24" fmla="*/ 0 w 1453"/>
                <a:gd name="T25" fmla="*/ 784 h 1843"/>
                <a:gd name="T26" fmla="*/ 0 w 1453"/>
                <a:gd name="T27" fmla="*/ 911 h 1843"/>
                <a:gd name="T28" fmla="*/ 0 w 1453"/>
                <a:gd name="T29" fmla="*/ 1019 h 1843"/>
                <a:gd name="T30" fmla="*/ 0 w 1453"/>
                <a:gd name="T31" fmla="*/ 1195 h 1843"/>
                <a:gd name="T32" fmla="*/ 24 w 1453"/>
                <a:gd name="T33" fmla="*/ 1323 h 1843"/>
                <a:gd name="T34" fmla="*/ 60 w 1453"/>
                <a:gd name="T35" fmla="*/ 1470 h 1843"/>
                <a:gd name="T36" fmla="*/ 144 w 1453"/>
                <a:gd name="T37" fmla="*/ 1548 h 1843"/>
                <a:gd name="T38" fmla="*/ 264 w 1453"/>
                <a:gd name="T39" fmla="*/ 1626 h 1843"/>
                <a:gd name="T40" fmla="*/ 420 w 1453"/>
                <a:gd name="T41" fmla="*/ 1695 h 1843"/>
                <a:gd name="T42" fmla="*/ 600 w 1453"/>
                <a:gd name="T43" fmla="*/ 1764 h 1843"/>
                <a:gd name="T44" fmla="*/ 864 w 1453"/>
                <a:gd name="T45" fmla="*/ 1813 h 1843"/>
                <a:gd name="T46" fmla="*/ 984 w 1453"/>
                <a:gd name="T47" fmla="*/ 1832 h 1843"/>
                <a:gd name="T48" fmla="*/ 1116 w 1453"/>
                <a:gd name="T49" fmla="*/ 1842 h 1843"/>
                <a:gd name="T50" fmla="*/ 1236 w 1453"/>
                <a:gd name="T51" fmla="*/ 1822 h 1843"/>
                <a:gd name="T52" fmla="*/ 1344 w 1453"/>
                <a:gd name="T53" fmla="*/ 1764 h 1843"/>
                <a:gd name="T54" fmla="*/ 1416 w 1453"/>
                <a:gd name="T55" fmla="*/ 1675 h 1843"/>
                <a:gd name="T56" fmla="*/ 1452 w 1453"/>
                <a:gd name="T57" fmla="*/ 1587 h 1843"/>
                <a:gd name="T58" fmla="*/ 1452 w 1453"/>
                <a:gd name="T59" fmla="*/ 1489 h 1843"/>
                <a:gd name="T60" fmla="*/ 1428 w 1453"/>
                <a:gd name="T61" fmla="*/ 1391 h 1843"/>
                <a:gd name="T62" fmla="*/ 1332 w 1453"/>
                <a:gd name="T63" fmla="*/ 1284 h 1843"/>
                <a:gd name="T64" fmla="*/ 1224 w 1453"/>
                <a:gd name="T65" fmla="*/ 1205 h 1843"/>
                <a:gd name="T66" fmla="*/ 1140 w 1453"/>
                <a:gd name="T67" fmla="*/ 1117 h 1843"/>
                <a:gd name="T68" fmla="*/ 1068 w 1453"/>
                <a:gd name="T69" fmla="*/ 1029 h 1843"/>
                <a:gd name="T70" fmla="*/ 1056 w 1453"/>
                <a:gd name="T71" fmla="*/ 931 h 1843"/>
                <a:gd name="T72" fmla="*/ 1080 w 1453"/>
                <a:gd name="T73" fmla="*/ 803 h 1843"/>
                <a:gd name="T74" fmla="*/ 1104 w 1453"/>
                <a:gd name="T75" fmla="*/ 705 h 1843"/>
                <a:gd name="T76" fmla="*/ 1140 w 1453"/>
                <a:gd name="T77" fmla="*/ 617 h 1843"/>
                <a:gd name="T78" fmla="*/ 1224 w 1453"/>
                <a:gd name="T79" fmla="*/ 519 h 1843"/>
                <a:gd name="T80" fmla="*/ 1320 w 1453"/>
                <a:gd name="T81" fmla="*/ 412 h 1843"/>
                <a:gd name="T82" fmla="*/ 1368 w 1453"/>
                <a:gd name="T83" fmla="*/ 323 h 1843"/>
                <a:gd name="T84" fmla="*/ 1404 w 1453"/>
                <a:gd name="T85" fmla="*/ 235 h 1843"/>
                <a:gd name="T86" fmla="*/ 1380 w 1453"/>
                <a:gd name="T87" fmla="*/ 147 h 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53" h="1843">
                  <a:moveTo>
                    <a:pt x="1380" y="147"/>
                  </a:moveTo>
                  <a:lnTo>
                    <a:pt x="1356" y="118"/>
                  </a:lnTo>
                  <a:lnTo>
                    <a:pt x="1320" y="78"/>
                  </a:lnTo>
                  <a:lnTo>
                    <a:pt x="1284" y="59"/>
                  </a:lnTo>
                  <a:lnTo>
                    <a:pt x="1248" y="49"/>
                  </a:lnTo>
                  <a:lnTo>
                    <a:pt x="1212" y="39"/>
                  </a:lnTo>
                  <a:lnTo>
                    <a:pt x="1176" y="29"/>
                  </a:lnTo>
                  <a:lnTo>
                    <a:pt x="1104" y="29"/>
                  </a:lnTo>
                  <a:lnTo>
                    <a:pt x="1008" y="20"/>
                  </a:lnTo>
                  <a:lnTo>
                    <a:pt x="960" y="20"/>
                  </a:lnTo>
                  <a:lnTo>
                    <a:pt x="864" y="10"/>
                  </a:lnTo>
                  <a:lnTo>
                    <a:pt x="768" y="0"/>
                  </a:lnTo>
                  <a:lnTo>
                    <a:pt x="720" y="0"/>
                  </a:lnTo>
                  <a:lnTo>
                    <a:pt x="684" y="0"/>
                  </a:lnTo>
                  <a:lnTo>
                    <a:pt x="588" y="0"/>
                  </a:lnTo>
                  <a:lnTo>
                    <a:pt x="552" y="0"/>
                  </a:lnTo>
                  <a:lnTo>
                    <a:pt x="516" y="20"/>
                  </a:lnTo>
                  <a:lnTo>
                    <a:pt x="480" y="20"/>
                  </a:lnTo>
                  <a:lnTo>
                    <a:pt x="444" y="39"/>
                  </a:lnTo>
                  <a:lnTo>
                    <a:pt x="396" y="69"/>
                  </a:lnTo>
                  <a:lnTo>
                    <a:pt x="360" y="88"/>
                  </a:lnTo>
                  <a:lnTo>
                    <a:pt x="312" y="118"/>
                  </a:lnTo>
                  <a:lnTo>
                    <a:pt x="276" y="147"/>
                  </a:lnTo>
                  <a:lnTo>
                    <a:pt x="252" y="176"/>
                  </a:lnTo>
                  <a:lnTo>
                    <a:pt x="204" y="216"/>
                  </a:lnTo>
                  <a:lnTo>
                    <a:pt x="180" y="245"/>
                  </a:lnTo>
                  <a:lnTo>
                    <a:pt x="156" y="304"/>
                  </a:lnTo>
                  <a:lnTo>
                    <a:pt x="120" y="323"/>
                  </a:lnTo>
                  <a:lnTo>
                    <a:pt x="108" y="353"/>
                  </a:lnTo>
                  <a:lnTo>
                    <a:pt x="84" y="431"/>
                  </a:lnTo>
                  <a:lnTo>
                    <a:pt x="72" y="490"/>
                  </a:lnTo>
                  <a:lnTo>
                    <a:pt x="60" y="549"/>
                  </a:lnTo>
                  <a:lnTo>
                    <a:pt x="36" y="588"/>
                  </a:lnTo>
                  <a:lnTo>
                    <a:pt x="24" y="617"/>
                  </a:lnTo>
                  <a:lnTo>
                    <a:pt x="24" y="647"/>
                  </a:lnTo>
                  <a:lnTo>
                    <a:pt x="12" y="676"/>
                  </a:lnTo>
                  <a:lnTo>
                    <a:pt x="12" y="705"/>
                  </a:lnTo>
                  <a:lnTo>
                    <a:pt x="0" y="745"/>
                  </a:lnTo>
                  <a:lnTo>
                    <a:pt x="0" y="784"/>
                  </a:lnTo>
                  <a:lnTo>
                    <a:pt x="0" y="843"/>
                  </a:lnTo>
                  <a:lnTo>
                    <a:pt x="0" y="882"/>
                  </a:lnTo>
                  <a:lnTo>
                    <a:pt x="0" y="911"/>
                  </a:lnTo>
                  <a:lnTo>
                    <a:pt x="0" y="950"/>
                  </a:lnTo>
                  <a:lnTo>
                    <a:pt x="0" y="980"/>
                  </a:lnTo>
                  <a:lnTo>
                    <a:pt x="0" y="1019"/>
                  </a:lnTo>
                  <a:lnTo>
                    <a:pt x="0" y="1097"/>
                  </a:lnTo>
                  <a:lnTo>
                    <a:pt x="0" y="1156"/>
                  </a:lnTo>
                  <a:lnTo>
                    <a:pt x="0" y="1195"/>
                  </a:lnTo>
                  <a:lnTo>
                    <a:pt x="0" y="1225"/>
                  </a:lnTo>
                  <a:lnTo>
                    <a:pt x="12" y="1264"/>
                  </a:lnTo>
                  <a:lnTo>
                    <a:pt x="24" y="1323"/>
                  </a:lnTo>
                  <a:lnTo>
                    <a:pt x="24" y="1401"/>
                  </a:lnTo>
                  <a:lnTo>
                    <a:pt x="48" y="1440"/>
                  </a:lnTo>
                  <a:lnTo>
                    <a:pt x="60" y="1470"/>
                  </a:lnTo>
                  <a:lnTo>
                    <a:pt x="72" y="1509"/>
                  </a:lnTo>
                  <a:lnTo>
                    <a:pt x="108" y="1528"/>
                  </a:lnTo>
                  <a:lnTo>
                    <a:pt x="144" y="1548"/>
                  </a:lnTo>
                  <a:lnTo>
                    <a:pt x="180" y="1577"/>
                  </a:lnTo>
                  <a:lnTo>
                    <a:pt x="228" y="1607"/>
                  </a:lnTo>
                  <a:lnTo>
                    <a:pt x="264" y="1626"/>
                  </a:lnTo>
                  <a:lnTo>
                    <a:pt x="300" y="1656"/>
                  </a:lnTo>
                  <a:lnTo>
                    <a:pt x="372" y="1675"/>
                  </a:lnTo>
                  <a:lnTo>
                    <a:pt x="420" y="1695"/>
                  </a:lnTo>
                  <a:lnTo>
                    <a:pt x="456" y="1724"/>
                  </a:lnTo>
                  <a:lnTo>
                    <a:pt x="504" y="1734"/>
                  </a:lnTo>
                  <a:lnTo>
                    <a:pt x="600" y="1764"/>
                  </a:lnTo>
                  <a:lnTo>
                    <a:pt x="672" y="1783"/>
                  </a:lnTo>
                  <a:lnTo>
                    <a:pt x="768" y="1793"/>
                  </a:lnTo>
                  <a:lnTo>
                    <a:pt x="864" y="1813"/>
                  </a:lnTo>
                  <a:lnTo>
                    <a:pt x="900" y="1832"/>
                  </a:lnTo>
                  <a:lnTo>
                    <a:pt x="936" y="1832"/>
                  </a:lnTo>
                  <a:lnTo>
                    <a:pt x="984" y="1832"/>
                  </a:lnTo>
                  <a:lnTo>
                    <a:pt x="1032" y="1842"/>
                  </a:lnTo>
                  <a:lnTo>
                    <a:pt x="1068" y="1842"/>
                  </a:lnTo>
                  <a:lnTo>
                    <a:pt x="1116" y="1842"/>
                  </a:lnTo>
                  <a:lnTo>
                    <a:pt x="1164" y="1832"/>
                  </a:lnTo>
                  <a:lnTo>
                    <a:pt x="1200" y="1832"/>
                  </a:lnTo>
                  <a:lnTo>
                    <a:pt x="1236" y="1822"/>
                  </a:lnTo>
                  <a:lnTo>
                    <a:pt x="1272" y="1813"/>
                  </a:lnTo>
                  <a:lnTo>
                    <a:pt x="1308" y="1783"/>
                  </a:lnTo>
                  <a:lnTo>
                    <a:pt x="1344" y="1764"/>
                  </a:lnTo>
                  <a:lnTo>
                    <a:pt x="1380" y="1734"/>
                  </a:lnTo>
                  <a:lnTo>
                    <a:pt x="1392" y="1705"/>
                  </a:lnTo>
                  <a:lnTo>
                    <a:pt x="1416" y="1675"/>
                  </a:lnTo>
                  <a:lnTo>
                    <a:pt x="1428" y="1646"/>
                  </a:lnTo>
                  <a:lnTo>
                    <a:pt x="1440" y="1617"/>
                  </a:lnTo>
                  <a:lnTo>
                    <a:pt x="1452" y="1587"/>
                  </a:lnTo>
                  <a:lnTo>
                    <a:pt x="1452" y="1548"/>
                  </a:lnTo>
                  <a:lnTo>
                    <a:pt x="1452" y="1519"/>
                  </a:lnTo>
                  <a:lnTo>
                    <a:pt x="1452" y="1489"/>
                  </a:lnTo>
                  <a:lnTo>
                    <a:pt x="1452" y="1450"/>
                  </a:lnTo>
                  <a:lnTo>
                    <a:pt x="1440" y="1421"/>
                  </a:lnTo>
                  <a:lnTo>
                    <a:pt x="1428" y="1391"/>
                  </a:lnTo>
                  <a:lnTo>
                    <a:pt x="1416" y="1352"/>
                  </a:lnTo>
                  <a:lnTo>
                    <a:pt x="1380" y="1313"/>
                  </a:lnTo>
                  <a:lnTo>
                    <a:pt x="1332" y="1284"/>
                  </a:lnTo>
                  <a:lnTo>
                    <a:pt x="1296" y="1254"/>
                  </a:lnTo>
                  <a:lnTo>
                    <a:pt x="1260" y="1225"/>
                  </a:lnTo>
                  <a:lnTo>
                    <a:pt x="1224" y="1205"/>
                  </a:lnTo>
                  <a:lnTo>
                    <a:pt x="1200" y="1176"/>
                  </a:lnTo>
                  <a:lnTo>
                    <a:pt x="1176" y="1146"/>
                  </a:lnTo>
                  <a:lnTo>
                    <a:pt x="1140" y="1117"/>
                  </a:lnTo>
                  <a:lnTo>
                    <a:pt x="1104" y="1088"/>
                  </a:lnTo>
                  <a:lnTo>
                    <a:pt x="1092" y="1058"/>
                  </a:lnTo>
                  <a:lnTo>
                    <a:pt x="1068" y="1029"/>
                  </a:lnTo>
                  <a:lnTo>
                    <a:pt x="1068" y="999"/>
                  </a:lnTo>
                  <a:lnTo>
                    <a:pt x="1056" y="960"/>
                  </a:lnTo>
                  <a:lnTo>
                    <a:pt x="1056" y="931"/>
                  </a:lnTo>
                  <a:lnTo>
                    <a:pt x="1068" y="892"/>
                  </a:lnTo>
                  <a:lnTo>
                    <a:pt x="1080" y="862"/>
                  </a:lnTo>
                  <a:lnTo>
                    <a:pt x="1080" y="803"/>
                  </a:lnTo>
                  <a:lnTo>
                    <a:pt x="1080" y="764"/>
                  </a:lnTo>
                  <a:lnTo>
                    <a:pt x="1092" y="735"/>
                  </a:lnTo>
                  <a:lnTo>
                    <a:pt x="1104" y="705"/>
                  </a:lnTo>
                  <a:lnTo>
                    <a:pt x="1116" y="676"/>
                  </a:lnTo>
                  <a:lnTo>
                    <a:pt x="1128" y="647"/>
                  </a:lnTo>
                  <a:lnTo>
                    <a:pt x="1140" y="617"/>
                  </a:lnTo>
                  <a:lnTo>
                    <a:pt x="1164" y="588"/>
                  </a:lnTo>
                  <a:lnTo>
                    <a:pt x="1200" y="558"/>
                  </a:lnTo>
                  <a:lnTo>
                    <a:pt x="1224" y="519"/>
                  </a:lnTo>
                  <a:lnTo>
                    <a:pt x="1260" y="480"/>
                  </a:lnTo>
                  <a:lnTo>
                    <a:pt x="1296" y="441"/>
                  </a:lnTo>
                  <a:lnTo>
                    <a:pt x="1320" y="412"/>
                  </a:lnTo>
                  <a:lnTo>
                    <a:pt x="1344" y="382"/>
                  </a:lnTo>
                  <a:lnTo>
                    <a:pt x="1368" y="353"/>
                  </a:lnTo>
                  <a:lnTo>
                    <a:pt x="1368" y="323"/>
                  </a:lnTo>
                  <a:lnTo>
                    <a:pt x="1392" y="294"/>
                  </a:lnTo>
                  <a:lnTo>
                    <a:pt x="1404" y="265"/>
                  </a:lnTo>
                  <a:lnTo>
                    <a:pt x="1404" y="235"/>
                  </a:lnTo>
                  <a:lnTo>
                    <a:pt x="1404" y="206"/>
                  </a:lnTo>
                  <a:lnTo>
                    <a:pt x="1404" y="176"/>
                  </a:lnTo>
                  <a:lnTo>
                    <a:pt x="1380" y="147"/>
                  </a:lnTo>
                  <a:lnTo>
                    <a:pt x="1380" y="147"/>
                  </a:lnTo>
                </a:path>
              </a:pathLst>
            </a:custGeom>
            <a:solidFill>
              <a:srgbClr val="008000"/>
            </a:solidFill>
            <a:ln w="508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auto">
            <a:xfrm>
              <a:off x="3048" y="2345"/>
              <a:ext cx="1441" cy="1784"/>
            </a:xfrm>
            <a:custGeom>
              <a:avLst/>
              <a:gdLst>
                <a:gd name="T0" fmla="*/ 60 w 1441"/>
                <a:gd name="T1" fmla="*/ 1450 h 1784"/>
                <a:gd name="T2" fmla="*/ 72 w 1441"/>
                <a:gd name="T3" fmla="*/ 1362 h 1784"/>
                <a:gd name="T4" fmla="*/ 156 w 1441"/>
                <a:gd name="T5" fmla="*/ 1264 h 1784"/>
                <a:gd name="T6" fmla="*/ 264 w 1441"/>
                <a:gd name="T7" fmla="*/ 1166 h 1784"/>
                <a:gd name="T8" fmla="*/ 336 w 1441"/>
                <a:gd name="T9" fmla="*/ 1078 h 1784"/>
                <a:gd name="T10" fmla="*/ 384 w 1441"/>
                <a:gd name="T11" fmla="*/ 989 h 1784"/>
                <a:gd name="T12" fmla="*/ 420 w 1441"/>
                <a:gd name="T13" fmla="*/ 892 h 1784"/>
                <a:gd name="T14" fmla="*/ 408 w 1441"/>
                <a:gd name="T15" fmla="*/ 803 h 1784"/>
                <a:gd name="T16" fmla="*/ 360 w 1441"/>
                <a:gd name="T17" fmla="*/ 705 h 1784"/>
                <a:gd name="T18" fmla="*/ 276 w 1441"/>
                <a:gd name="T19" fmla="*/ 607 h 1784"/>
                <a:gd name="T20" fmla="*/ 204 w 1441"/>
                <a:gd name="T21" fmla="*/ 529 h 1784"/>
                <a:gd name="T22" fmla="*/ 108 w 1441"/>
                <a:gd name="T23" fmla="*/ 441 h 1784"/>
                <a:gd name="T24" fmla="*/ 36 w 1441"/>
                <a:gd name="T25" fmla="*/ 362 h 1784"/>
                <a:gd name="T26" fmla="*/ 0 w 1441"/>
                <a:gd name="T27" fmla="*/ 274 h 1784"/>
                <a:gd name="T28" fmla="*/ 12 w 1441"/>
                <a:gd name="T29" fmla="*/ 186 h 1784"/>
                <a:gd name="T30" fmla="*/ 84 w 1441"/>
                <a:gd name="T31" fmla="*/ 88 h 1784"/>
                <a:gd name="T32" fmla="*/ 192 w 1441"/>
                <a:gd name="T33" fmla="*/ 29 h 1784"/>
                <a:gd name="T34" fmla="*/ 300 w 1441"/>
                <a:gd name="T35" fmla="*/ 20 h 1784"/>
                <a:gd name="T36" fmla="*/ 504 w 1441"/>
                <a:gd name="T37" fmla="*/ 10 h 1784"/>
                <a:gd name="T38" fmla="*/ 708 w 1441"/>
                <a:gd name="T39" fmla="*/ 0 h 1784"/>
                <a:gd name="T40" fmla="*/ 828 w 1441"/>
                <a:gd name="T41" fmla="*/ 10 h 1784"/>
                <a:gd name="T42" fmla="*/ 1008 w 1441"/>
                <a:gd name="T43" fmla="*/ 78 h 1784"/>
                <a:gd name="T44" fmla="*/ 1128 w 1441"/>
                <a:gd name="T45" fmla="*/ 167 h 1784"/>
                <a:gd name="T46" fmla="*/ 1248 w 1441"/>
                <a:gd name="T47" fmla="*/ 362 h 1784"/>
                <a:gd name="T48" fmla="*/ 1344 w 1441"/>
                <a:gd name="T49" fmla="*/ 558 h 1784"/>
                <a:gd name="T50" fmla="*/ 1428 w 1441"/>
                <a:gd name="T51" fmla="*/ 794 h 1784"/>
                <a:gd name="T52" fmla="*/ 1440 w 1441"/>
                <a:gd name="T53" fmla="*/ 931 h 1784"/>
                <a:gd name="T54" fmla="*/ 1440 w 1441"/>
                <a:gd name="T55" fmla="*/ 1068 h 1784"/>
                <a:gd name="T56" fmla="*/ 1440 w 1441"/>
                <a:gd name="T57" fmla="*/ 1185 h 1784"/>
                <a:gd name="T58" fmla="*/ 1380 w 1441"/>
                <a:gd name="T59" fmla="*/ 1303 h 1784"/>
                <a:gd name="T60" fmla="*/ 1284 w 1441"/>
                <a:gd name="T61" fmla="*/ 1391 h 1784"/>
                <a:gd name="T62" fmla="*/ 1152 w 1441"/>
                <a:gd name="T63" fmla="*/ 1479 h 1784"/>
                <a:gd name="T64" fmla="*/ 1044 w 1441"/>
                <a:gd name="T65" fmla="*/ 1558 h 1784"/>
                <a:gd name="T66" fmla="*/ 948 w 1441"/>
                <a:gd name="T67" fmla="*/ 1636 h 1784"/>
                <a:gd name="T68" fmla="*/ 840 w 1441"/>
                <a:gd name="T69" fmla="*/ 1685 h 1784"/>
                <a:gd name="T70" fmla="*/ 708 w 1441"/>
                <a:gd name="T71" fmla="*/ 1744 h 1784"/>
                <a:gd name="T72" fmla="*/ 588 w 1441"/>
                <a:gd name="T73" fmla="*/ 1783 h 1784"/>
                <a:gd name="T74" fmla="*/ 468 w 1441"/>
                <a:gd name="T75" fmla="*/ 1783 h 1784"/>
                <a:gd name="T76" fmla="*/ 324 w 1441"/>
                <a:gd name="T77" fmla="*/ 1773 h 1784"/>
                <a:gd name="T78" fmla="*/ 204 w 1441"/>
                <a:gd name="T79" fmla="*/ 1754 h 1784"/>
                <a:gd name="T80" fmla="*/ 144 w 1441"/>
                <a:gd name="T81" fmla="*/ 1665 h 1784"/>
                <a:gd name="T82" fmla="*/ 96 w 1441"/>
                <a:gd name="T83" fmla="*/ 1577 h 1784"/>
                <a:gd name="T84" fmla="*/ 72 w 1441"/>
                <a:gd name="T85" fmla="*/ 1489 h 1784"/>
                <a:gd name="T86" fmla="*/ 72 w 1441"/>
                <a:gd name="T87" fmla="*/ 1401 h 1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41" h="1784">
                  <a:moveTo>
                    <a:pt x="72" y="1509"/>
                  </a:moveTo>
                  <a:lnTo>
                    <a:pt x="60" y="1479"/>
                  </a:lnTo>
                  <a:lnTo>
                    <a:pt x="60" y="1450"/>
                  </a:lnTo>
                  <a:lnTo>
                    <a:pt x="60" y="1421"/>
                  </a:lnTo>
                  <a:lnTo>
                    <a:pt x="60" y="1391"/>
                  </a:lnTo>
                  <a:lnTo>
                    <a:pt x="72" y="1362"/>
                  </a:lnTo>
                  <a:lnTo>
                    <a:pt x="84" y="1332"/>
                  </a:lnTo>
                  <a:lnTo>
                    <a:pt x="120" y="1303"/>
                  </a:lnTo>
                  <a:lnTo>
                    <a:pt x="156" y="1264"/>
                  </a:lnTo>
                  <a:lnTo>
                    <a:pt x="192" y="1234"/>
                  </a:lnTo>
                  <a:lnTo>
                    <a:pt x="228" y="1205"/>
                  </a:lnTo>
                  <a:lnTo>
                    <a:pt x="264" y="1166"/>
                  </a:lnTo>
                  <a:lnTo>
                    <a:pt x="288" y="1136"/>
                  </a:lnTo>
                  <a:lnTo>
                    <a:pt x="312" y="1107"/>
                  </a:lnTo>
                  <a:lnTo>
                    <a:pt x="336" y="1078"/>
                  </a:lnTo>
                  <a:lnTo>
                    <a:pt x="348" y="1048"/>
                  </a:lnTo>
                  <a:lnTo>
                    <a:pt x="372" y="1019"/>
                  </a:lnTo>
                  <a:lnTo>
                    <a:pt x="384" y="989"/>
                  </a:lnTo>
                  <a:lnTo>
                    <a:pt x="396" y="960"/>
                  </a:lnTo>
                  <a:lnTo>
                    <a:pt x="408" y="931"/>
                  </a:lnTo>
                  <a:lnTo>
                    <a:pt x="420" y="892"/>
                  </a:lnTo>
                  <a:lnTo>
                    <a:pt x="420" y="862"/>
                  </a:lnTo>
                  <a:lnTo>
                    <a:pt x="420" y="833"/>
                  </a:lnTo>
                  <a:lnTo>
                    <a:pt x="408" y="803"/>
                  </a:lnTo>
                  <a:lnTo>
                    <a:pt x="396" y="774"/>
                  </a:lnTo>
                  <a:lnTo>
                    <a:pt x="384" y="735"/>
                  </a:lnTo>
                  <a:lnTo>
                    <a:pt x="360" y="705"/>
                  </a:lnTo>
                  <a:lnTo>
                    <a:pt x="336" y="676"/>
                  </a:lnTo>
                  <a:lnTo>
                    <a:pt x="300" y="637"/>
                  </a:lnTo>
                  <a:lnTo>
                    <a:pt x="276" y="607"/>
                  </a:lnTo>
                  <a:lnTo>
                    <a:pt x="252" y="578"/>
                  </a:lnTo>
                  <a:lnTo>
                    <a:pt x="216" y="558"/>
                  </a:lnTo>
                  <a:lnTo>
                    <a:pt x="204" y="529"/>
                  </a:lnTo>
                  <a:lnTo>
                    <a:pt x="168" y="500"/>
                  </a:lnTo>
                  <a:lnTo>
                    <a:pt x="144" y="470"/>
                  </a:lnTo>
                  <a:lnTo>
                    <a:pt x="108" y="441"/>
                  </a:lnTo>
                  <a:lnTo>
                    <a:pt x="84" y="411"/>
                  </a:lnTo>
                  <a:lnTo>
                    <a:pt x="48" y="392"/>
                  </a:lnTo>
                  <a:lnTo>
                    <a:pt x="36" y="362"/>
                  </a:lnTo>
                  <a:lnTo>
                    <a:pt x="12" y="333"/>
                  </a:lnTo>
                  <a:lnTo>
                    <a:pt x="0" y="304"/>
                  </a:lnTo>
                  <a:lnTo>
                    <a:pt x="0" y="274"/>
                  </a:lnTo>
                  <a:lnTo>
                    <a:pt x="0" y="245"/>
                  </a:lnTo>
                  <a:lnTo>
                    <a:pt x="0" y="216"/>
                  </a:lnTo>
                  <a:lnTo>
                    <a:pt x="12" y="186"/>
                  </a:lnTo>
                  <a:lnTo>
                    <a:pt x="36" y="157"/>
                  </a:lnTo>
                  <a:lnTo>
                    <a:pt x="60" y="127"/>
                  </a:lnTo>
                  <a:lnTo>
                    <a:pt x="84" y="88"/>
                  </a:lnTo>
                  <a:lnTo>
                    <a:pt x="120" y="59"/>
                  </a:lnTo>
                  <a:lnTo>
                    <a:pt x="156" y="39"/>
                  </a:lnTo>
                  <a:lnTo>
                    <a:pt x="192" y="29"/>
                  </a:lnTo>
                  <a:lnTo>
                    <a:pt x="228" y="29"/>
                  </a:lnTo>
                  <a:lnTo>
                    <a:pt x="264" y="20"/>
                  </a:lnTo>
                  <a:lnTo>
                    <a:pt x="300" y="20"/>
                  </a:lnTo>
                  <a:lnTo>
                    <a:pt x="336" y="10"/>
                  </a:lnTo>
                  <a:lnTo>
                    <a:pt x="432" y="10"/>
                  </a:lnTo>
                  <a:lnTo>
                    <a:pt x="504" y="10"/>
                  </a:lnTo>
                  <a:lnTo>
                    <a:pt x="576" y="0"/>
                  </a:lnTo>
                  <a:lnTo>
                    <a:pt x="612" y="0"/>
                  </a:lnTo>
                  <a:lnTo>
                    <a:pt x="708" y="0"/>
                  </a:lnTo>
                  <a:lnTo>
                    <a:pt x="756" y="0"/>
                  </a:lnTo>
                  <a:lnTo>
                    <a:pt x="792" y="0"/>
                  </a:lnTo>
                  <a:lnTo>
                    <a:pt x="828" y="10"/>
                  </a:lnTo>
                  <a:lnTo>
                    <a:pt x="876" y="29"/>
                  </a:lnTo>
                  <a:lnTo>
                    <a:pt x="972" y="49"/>
                  </a:lnTo>
                  <a:lnTo>
                    <a:pt x="1008" y="78"/>
                  </a:lnTo>
                  <a:lnTo>
                    <a:pt x="1044" y="98"/>
                  </a:lnTo>
                  <a:lnTo>
                    <a:pt x="1092" y="127"/>
                  </a:lnTo>
                  <a:lnTo>
                    <a:pt x="1128" y="167"/>
                  </a:lnTo>
                  <a:lnTo>
                    <a:pt x="1176" y="206"/>
                  </a:lnTo>
                  <a:lnTo>
                    <a:pt x="1212" y="284"/>
                  </a:lnTo>
                  <a:lnTo>
                    <a:pt x="1248" y="362"/>
                  </a:lnTo>
                  <a:lnTo>
                    <a:pt x="1284" y="402"/>
                  </a:lnTo>
                  <a:lnTo>
                    <a:pt x="1320" y="480"/>
                  </a:lnTo>
                  <a:lnTo>
                    <a:pt x="1344" y="558"/>
                  </a:lnTo>
                  <a:lnTo>
                    <a:pt x="1380" y="656"/>
                  </a:lnTo>
                  <a:lnTo>
                    <a:pt x="1404" y="754"/>
                  </a:lnTo>
                  <a:lnTo>
                    <a:pt x="1428" y="794"/>
                  </a:lnTo>
                  <a:lnTo>
                    <a:pt x="1428" y="852"/>
                  </a:lnTo>
                  <a:lnTo>
                    <a:pt x="1440" y="892"/>
                  </a:lnTo>
                  <a:lnTo>
                    <a:pt x="1440" y="931"/>
                  </a:lnTo>
                  <a:lnTo>
                    <a:pt x="1440" y="970"/>
                  </a:lnTo>
                  <a:lnTo>
                    <a:pt x="1440" y="1029"/>
                  </a:lnTo>
                  <a:lnTo>
                    <a:pt x="1440" y="1068"/>
                  </a:lnTo>
                  <a:lnTo>
                    <a:pt x="1440" y="1107"/>
                  </a:lnTo>
                  <a:lnTo>
                    <a:pt x="1440" y="1146"/>
                  </a:lnTo>
                  <a:lnTo>
                    <a:pt x="1440" y="1185"/>
                  </a:lnTo>
                  <a:lnTo>
                    <a:pt x="1428" y="1225"/>
                  </a:lnTo>
                  <a:lnTo>
                    <a:pt x="1416" y="1264"/>
                  </a:lnTo>
                  <a:lnTo>
                    <a:pt x="1380" y="1303"/>
                  </a:lnTo>
                  <a:lnTo>
                    <a:pt x="1344" y="1332"/>
                  </a:lnTo>
                  <a:lnTo>
                    <a:pt x="1320" y="1362"/>
                  </a:lnTo>
                  <a:lnTo>
                    <a:pt x="1284" y="1391"/>
                  </a:lnTo>
                  <a:lnTo>
                    <a:pt x="1248" y="1421"/>
                  </a:lnTo>
                  <a:lnTo>
                    <a:pt x="1200" y="1450"/>
                  </a:lnTo>
                  <a:lnTo>
                    <a:pt x="1152" y="1479"/>
                  </a:lnTo>
                  <a:lnTo>
                    <a:pt x="1116" y="1509"/>
                  </a:lnTo>
                  <a:lnTo>
                    <a:pt x="1080" y="1538"/>
                  </a:lnTo>
                  <a:lnTo>
                    <a:pt x="1044" y="1558"/>
                  </a:lnTo>
                  <a:lnTo>
                    <a:pt x="1008" y="1587"/>
                  </a:lnTo>
                  <a:lnTo>
                    <a:pt x="972" y="1607"/>
                  </a:lnTo>
                  <a:lnTo>
                    <a:pt x="948" y="1636"/>
                  </a:lnTo>
                  <a:lnTo>
                    <a:pt x="912" y="1656"/>
                  </a:lnTo>
                  <a:lnTo>
                    <a:pt x="876" y="1675"/>
                  </a:lnTo>
                  <a:lnTo>
                    <a:pt x="840" y="1685"/>
                  </a:lnTo>
                  <a:lnTo>
                    <a:pt x="804" y="1705"/>
                  </a:lnTo>
                  <a:lnTo>
                    <a:pt x="756" y="1724"/>
                  </a:lnTo>
                  <a:lnTo>
                    <a:pt x="708" y="1744"/>
                  </a:lnTo>
                  <a:lnTo>
                    <a:pt x="672" y="1754"/>
                  </a:lnTo>
                  <a:lnTo>
                    <a:pt x="636" y="1773"/>
                  </a:lnTo>
                  <a:lnTo>
                    <a:pt x="588" y="1783"/>
                  </a:lnTo>
                  <a:lnTo>
                    <a:pt x="552" y="1783"/>
                  </a:lnTo>
                  <a:lnTo>
                    <a:pt x="504" y="1783"/>
                  </a:lnTo>
                  <a:lnTo>
                    <a:pt x="468" y="1783"/>
                  </a:lnTo>
                  <a:lnTo>
                    <a:pt x="396" y="1783"/>
                  </a:lnTo>
                  <a:lnTo>
                    <a:pt x="360" y="1783"/>
                  </a:lnTo>
                  <a:lnTo>
                    <a:pt x="324" y="1773"/>
                  </a:lnTo>
                  <a:lnTo>
                    <a:pt x="276" y="1773"/>
                  </a:lnTo>
                  <a:lnTo>
                    <a:pt x="240" y="1763"/>
                  </a:lnTo>
                  <a:lnTo>
                    <a:pt x="204" y="1754"/>
                  </a:lnTo>
                  <a:lnTo>
                    <a:pt x="180" y="1724"/>
                  </a:lnTo>
                  <a:lnTo>
                    <a:pt x="156" y="1695"/>
                  </a:lnTo>
                  <a:lnTo>
                    <a:pt x="144" y="1665"/>
                  </a:lnTo>
                  <a:lnTo>
                    <a:pt x="120" y="1636"/>
                  </a:lnTo>
                  <a:lnTo>
                    <a:pt x="108" y="1607"/>
                  </a:lnTo>
                  <a:lnTo>
                    <a:pt x="96" y="1577"/>
                  </a:lnTo>
                  <a:lnTo>
                    <a:pt x="72" y="1548"/>
                  </a:lnTo>
                  <a:lnTo>
                    <a:pt x="72" y="1518"/>
                  </a:lnTo>
                  <a:lnTo>
                    <a:pt x="72" y="1489"/>
                  </a:lnTo>
                  <a:lnTo>
                    <a:pt x="72" y="1460"/>
                  </a:lnTo>
                  <a:lnTo>
                    <a:pt x="72" y="1430"/>
                  </a:lnTo>
                  <a:lnTo>
                    <a:pt x="72" y="1401"/>
                  </a:lnTo>
                </a:path>
              </a:pathLst>
            </a:custGeom>
            <a:solidFill>
              <a:srgbClr val="008000"/>
            </a:solidFill>
            <a:ln w="508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544" name="Rectangle 10"/>
            <p:cNvSpPr>
              <a:spLocks noChangeArrowheads="1"/>
            </p:cNvSpPr>
            <p:nvPr/>
          </p:nvSpPr>
          <p:spPr bwMode="auto">
            <a:xfrm>
              <a:off x="3159" y="3644"/>
              <a:ext cx="1085" cy="28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Guard Cell</a:t>
              </a:r>
            </a:p>
          </p:txBody>
        </p:sp>
        <p:sp>
          <p:nvSpPr>
            <p:cNvPr id="22545" name="Rectangle 11"/>
            <p:cNvSpPr>
              <a:spLocks noChangeArrowheads="1"/>
            </p:cNvSpPr>
            <p:nvPr/>
          </p:nvSpPr>
          <p:spPr bwMode="auto">
            <a:xfrm>
              <a:off x="1767" y="3608"/>
              <a:ext cx="1085" cy="28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Guard Cell</a:t>
              </a:r>
            </a:p>
          </p:txBody>
        </p:sp>
      </p:grpSp>
      <p:grpSp>
        <p:nvGrpSpPr>
          <p:cNvPr id="7185" name="Group 17"/>
          <p:cNvGrpSpPr>
            <a:grpSpLocks/>
          </p:cNvGrpSpPr>
          <p:nvPr/>
        </p:nvGrpSpPr>
        <p:grpSpPr bwMode="auto">
          <a:xfrm>
            <a:off x="61913" y="4787900"/>
            <a:ext cx="4662487" cy="1427163"/>
            <a:chOff x="39" y="3016"/>
            <a:chExt cx="2937" cy="899"/>
          </a:xfrm>
        </p:grpSpPr>
        <p:sp>
          <p:nvSpPr>
            <p:cNvPr id="22540" name="Rectangle 9"/>
            <p:cNvSpPr>
              <a:spLocks noChangeArrowheads="1"/>
            </p:cNvSpPr>
            <p:nvPr/>
          </p:nvSpPr>
          <p:spPr bwMode="auto">
            <a:xfrm>
              <a:off x="39" y="3399"/>
              <a:ext cx="1532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Carbon Dioxide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         (CO</a:t>
              </a:r>
              <a:r>
                <a:rPr lang="en-US" altLang="en-US" sz="2400" baseline="-25000">
                  <a:solidFill>
                    <a:schemeClr val="tx1"/>
                  </a:solidFill>
                  <a:latin typeface="Arial" charset="0"/>
                </a:rPr>
                <a:t>2</a:t>
              </a: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)</a:t>
              </a:r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auto">
            <a:xfrm>
              <a:off x="1192" y="3016"/>
              <a:ext cx="1784" cy="344"/>
            </a:xfrm>
            <a:custGeom>
              <a:avLst/>
              <a:gdLst>
                <a:gd name="T0" fmla="*/ 8 w 1784"/>
                <a:gd name="T1" fmla="*/ 344 h 344"/>
                <a:gd name="T2" fmla="*/ 296 w 1784"/>
                <a:gd name="T3" fmla="*/ 56 h 344"/>
                <a:gd name="T4" fmla="*/ 1784 w 1784"/>
                <a:gd name="T5" fmla="*/ 8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4" h="344">
                  <a:moveTo>
                    <a:pt x="8" y="344"/>
                  </a:moveTo>
                  <a:cubicBezTo>
                    <a:pt x="4" y="228"/>
                    <a:pt x="0" y="112"/>
                    <a:pt x="296" y="56"/>
                  </a:cubicBezTo>
                  <a:cubicBezTo>
                    <a:pt x="592" y="0"/>
                    <a:pt x="1536" y="16"/>
                    <a:pt x="1784" y="8"/>
                  </a:cubicBezTo>
                </a:path>
              </a:pathLst>
            </a:custGeom>
            <a:noFill/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186" name="Group 18"/>
          <p:cNvGrpSpPr>
            <a:grpSpLocks/>
          </p:cNvGrpSpPr>
          <p:nvPr/>
        </p:nvGrpSpPr>
        <p:grpSpPr bwMode="auto">
          <a:xfrm>
            <a:off x="4953000" y="3414713"/>
            <a:ext cx="3570288" cy="1957387"/>
            <a:chOff x="3120" y="2151"/>
            <a:chExt cx="2249" cy="1233"/>
          </a:xfrm>
        </p:grpSpPr>
        <p:sp>
          <p:nvSpPr>
            <p:cNvPr id="22538" name="Rectangle 7"/>
            <p:cNvSpPr>
              <a:spLocks noChangeArrowheads="1"/>
            </p:cNvSpPr>
            <p:nvPr/>
          </p:nvSpPr>
          <p:spPr bwMode="auto">
            <a:xfrm>
              <a:off x="4551" y="2151"/>
              <a:ext cx="818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Oxygen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   (O</a:t>
              </a:r>
              <a:r>
                <a:rPr lang="en-US" altLang="en-US" sz="2400" baseline="-25000">
                  <a:solidFill>
                    <a:schemeClr val="tx1"/>
                  </a:solidFill>
                  <a:latin typeface="Arial" charset="0"/>
                </a:rPr>
                <a:t>2</a:t>
              </a: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)</a:t>
              </a:r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auto">
            <a:xfrm>
              <a:off x="3120" y="2880"/>
              <a:ext cx="1952" cy="504"/>
            </a:xfrm>
            <a:custGeom>
              <a:avLst/>
              <a:gdLst>
                <a:gd name="T0" fmla="*/ 0 w 1952"/>
                <a:gd name="T1" fmla="*/ 432 h 504"/>
                <a:gd name="T2" fmla="*/ 1632 w 1952"/>
                <a:gd name="T3" fmla="*/ 432 h 504"/>
                <a:gd name="T4" fmla="*/ 1920 w 1952"/>
                <a:gd name="T5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2" h="504">
                  <a:moveTo>
                    <a:pt x="0" y="432"/>
                  </a:moveTo>
                  <a:cubicBezTo>
                    <a:pt x="656" y="468"/>
                    <a:pt x="1312" y="504"/>
                    <a:pt x="1632" y="432"/>
                  </a:cubicBezTo>
                  <a:cubicBezTo>
                    <a:pt x="1952" y="360"/>
                    <a:pt x="1936" y="180"/>
                    <a:pt x="1920" y="0"/>
                  </a:cubicBezTo>
                </a:path>
              </a:pathLst>
            </a:custGeom>
            <a:noFill/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1676400" y="6316663"/>
            <a:ext cx="6629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 sz="280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Found on the underside of leaves</a:t>
            </a:r>
          </a:p>
        </p:txBody>
      </p:sp>
      <p:sp>
        <p:nvSpPr>
          <p:cNvPr id="7189" name="Text Box 21"/>
          <p:cNvSpPr txBox="1">
            <a:spLocks noChangeArrowheads="1"/>
          </p:cNvSpPr>
          <p:nvPr/>
        </p:nvSpPr>
        <p:spPr bwMode="auto">
          <a:xfrm>
            <a:off x="4191000" y="4191000"/>
            <a:ext cx="1447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Stoma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build="p" autoUpdateAnimBg="0"/>
      <p:bldP spid="7188" grpId="0" autoUpdateAnimBg="0"/>
      <p:bldP spid="718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b="1" smtClean="0">
                <a:solidFill>
                  <a:srgbClr val="008000"/>
                </a:solidFill>
              </a:rPr>
              <a:t>STOMA</a:t>
            </a:r>
          </a:p>
        </p:txBody>
      </p:sp>
      <p:pic>
        <p:nvPicPr>
          <p:cNvPr id="2355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838200"/>
            <a:ext cx="4114800" cy="5486400"/>
          </a:xfrm>
        </p:spPr>
      </p:pic>
      <p:sp>
        <p:nvSpPr>
          <p:cNvPr id="2355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7D6EBB-3250-4EB5-9A2F-37E91BC55A45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408C33-96FA-484A-8F82-A316FC6FC76E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915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MESOPHYLL CELL OF LEAF</a:t>
            </a:r>
            <a:endParaRPr lang="en-US" altLang="en-US" sz="4400" b="1" dirty="0" smtClean="0">
              <a:latin typeface="Comic Sans MS" panose="030F0702030302020204" pitchFamily="66" charset="0"/>
            </a:endParaRP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62113" y="931863"/>
            <a:ext cx="7053262" cy="4986337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buFontTx/>
              <a:buNone/>
            </a:pPr>
            <a:r>
              <a:rPr lang="en-US" altLang="en-US" smtClean="0"/>
              <a:t> 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0325" y="5470525"/>
            <a:ext cx="16748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222" name="Group 30"/>
          <p:cNvGrpSpPr>
            <a:grpSpLocks/>
          </p:cNvGrpSpPr>
          <p:nvPr/>
        </p:nvGrpSpPr>
        <p:grpSpPr bwMode="auto">
          <a:xfrm>
            <a:off x="3124200" y="2209800"/>
            <a:ext cx="2667000" cy="3429000"/>
            <a:chOff x="1984" y="1408"/>
            <a:chExt cx="1360" cy="2176"/>
          </a:xfrm>
        </p:grpSpPr>
        <p:sp>
          <p:nvSpPr>
            <p:cNvPr id="8200" name="Rectangle 8"/>
            <p:cNvSpPr>
              <a:spLocks noChangeArrowheads="1"/>
            </p:cNvSpPr>
            <p:nvPr/>
          </p:nvSpPr>
          <p:spPr bwMode="auto">
            <a:xfrm>
              <a:off x="1984" y="1408"/>
              <a:ext cx="1360" cy="2176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01" name="Oval 9"/>
            <p:cNvSpPr>
              <a:spLocks noChangeArrowheads="1"/>
            </p:cNvSpPr>
            <p:nvPr/>
          </p:nvSpPr>
          <p:spPr bwMode="auto">
            <a:xfrm>
              <a:off x="2936" y="1592"/>
              <a:ext cx="368" cy="512"/>
            </a:xfrm>
            <a:prstGeom prst="ellipse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02" name="Oval 10"/>
            <p:cNvSpPr>
              <a:spLocks noChangeArrowheads="1"/>
            </p:cNvSpPr>
            <p:nvPr/>
          </p:nvSpPr>
          <p:spPr bwMode="auto">
            <a:xfrm>
              <a:off x="3076" y="1684"/>
              <a:ext cx="88" cy="88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03" name="Freeform 11"/>
            <p:cNvSpPr>
              <a:spLocks/>
            </p:cNvSpPr>
            <p:nvPr/>
          </p:nvSpPr>
          <p:spPr bwMode="auto">
            <a:xfrm>
              <a:off x="2100" y="1740"/>
              <a:ext cx="937" cy="1521"/>
            </a:xfrm>
            <a:custGeom>
              <a:avLst/>
              <a:gdLst>
                <a:gd name="T0" fmla="*/ 792 w 937"/>
                <a:gd name="T1" fmla="*/ 468 h 1525"/>
                <a:gd name="T2" fmla="*/ 720 w 937"/>
                <a:gd name="T3" fmla="*/ 420 h 1525"/>
                <a:gd name="T4" fmla="*/ 672 w 937"/>
                <a:gd name="T5" fmla="*/ 348 h 1525"/>
                <a:gd name="T6" fmla="*/ 636 w 937"/>
                <a:gd name="T7" fmla="*/ 252 h 1525"/>
                <a:gd name="T8" fmla="*/ 612 w 937"/>
                <a:gd name="T9" fmla="*/ 180 h 1525"/>
                <a:gd name="T10" fmla="*/ 576 w 937"/>
                <a:gd name="T11" fmla="*/ 108 h 1525"/>
                <a:gd name="T12" fmla="*/ 504 w 937"/>
                <a:gd name="T13" fmla="*/ 60 h 1525"/>
                <a:gd name="T14" fmla="*/ 432 w 937"/>
                <a:gd name="T15" fmla="*/ 12 h 1525"/>
                <a:gd name="T16" fmla="*/ 360 w 937"/>
                <a:gd name="T17" fmla="*/ 0 h 1525"/>
                <a:gd name="T18" fmla="*/ 264 w 937"/>
                <a:gd name="T19" fmla="*/ 0 h 1525"/>
                <a:gd name="T20" fmla="*/ 192 w 937"/>
                <a:gd name="T21" fmla="*/ 12 h 1525"/>
                <a:gd name="T22" fmla="*/ 108 w 937"/>
                <a:gd name="T23" fmla="*/ 36 h 1525"/>
                <a:gd name="T24" fmla="*/ 48 w 937"/>
                <a:gd name="T25" fmla="*/ 96 h 1525"/>
                <a:gd name="T26" fmla="*/ 0 w 937"/>
                <a:gd name="T27" fmla="*/ 180 h 1525"/>
                <a:gd name="T28" fmla="*/ 0 w 937"/>
                <a:gd name="T29" fmla="*/ 252 h 1525"/>
                <a:gd name="T30" fmla="*/ 0 w 937"/>
                <a:gd name="T31" fmla="*/ 324 h 1525"/>
                <a:gd name="T32" fmla="*/ 0 w 937"/>
                <a:gd name="T33" fmla="*/ 396 h 1525"/>
                <a:gd name="T34" fmla="*/ 24 w 937"/>
                <a:gd name="T35" fmla="*/ 468 h 1525"/>
                <a:gd name="T36" fmla="*/ 96 w 937"/>
                <a:gd name="T37" fmla="*/ 540 h 1525"/>
                <a:gd name="T38" fmla="*/ 168 w 937"/>
                <a:gd name="T39" fmla="*/ 612 h 1525"/>
                <a:gd name="T40" fmla="*/ 228 w 937"/>
                <a:gd name="T41" fmla="*/ 684 h 1525"/>
                <a:gd name="T42" fmla="*/ 276 w 937"/>
                <a:gd name="T43" fmla="*/ 756 h 1525"/>
                <a:gd name="T44" fmla="*/ 300 w 937"/>
                <a:gd name="T45" fmla="*/ 828 h 1525"/>
                <a:gd name="T46" fmla="*/ 312 w 937"/>
                <a:gd name="T47" fmla="*/ 900 h 1525"/>
                <a:gd name="T48" fmla="*/ 324 w 937"/>
                <a:gd name="T49" fmla="*/ 972 h 1525"/>
                <a:gd name="T50" fmla="*/ 324 w 937"/>
                <a:gd name="T51" fmla="*/ 1068 h 1525"/>
                <a:gd name="T52" fmla="*/ 312 w 937"/>
                <a:gd name="T53" fmla="*/ 1140 h 1525"/>
                <a:gd name="T54" fmla="*/ 312 w 937"/>
                <a:gd name="T55" fmla="*/ 1212 h 1525"/>
                <a:gd name="T56" fmla="*/ 324 w 937"/>
                <a:gd name="T57" fmla="*/ 1284 h 1525"/>
                <a:gd name="T58" fmla="*/ 348 w 937"/>
                <a:gd name="T59" fmla="*/ 1356 h 1525"/>
                <a:gd name="T60" fmla="*/ 408 w 937"/>
                <a:gd name="T61" fmla="*/ 1428 h 1525"/>
                <a:gd name="T62" fmla="*/ 492 w 937"/>
                <a:gd name="T63" fmla="*/ 1488 h 1525"/>
                <a:gd name="T64" fmla="*/ 576 w 937"/>
                <a:gd name="T65" fmla="*/ 1512 h 1525"/>
                <a:gd name="T66" fmla="*/ 660 w 937"/>
                <a:gd name="T67" fmla="*/ 1524 h 1525"/>
                <a:gd name="T68" fmla="*/ 756 w 937"/>
                <a:gd name="T69" fmla="*/ 1488 h 1525"/>
                <a:gd name="T70" fmla="*/ 816 w 937"/>
                <a:gd name="T71" fmla="*/ 1428 h 1525"/>
                <a:gd name="T72" fmla="*/ 864 w 937"/>
                <a:gd name="T73" fmla="*/ 1356 h 1525"/>
                <a:gd name="T74" fmla="*/ 900 w 937"/>
                <a:gd name="T75" fmla="*/ 1284 h 1525"/>
                <a:gd name="T76" fmla="*/ 924 w 937"/>
                <a:gd name="T77" fmla="*/ 1200 h 1525"/>
                <a:gd name="T78" fmla="*/ 936 w 937"/>
                <a:gd name="T79" fmla="*/ 1116 h 1525"/>
                <a:gd name="T80" fmla="*/ 936 w 937"/>
                <a:gd name="T81" fmla="*/ 924 h 1525"/>
                <a:gd name="T82" fmla="*/ 936 w 937"/>
                <a:gd name="T83" fmla="*/ 840 h 1525"/>
                <a:gd name="T84" fmla="*/ 924 w 937"/>
                <a:gd name="T85" fmla="*/ 756 h 1525"/>
                <a:gd name="T86" fmla="*/ 912 w 937"/>
                <a:gd name="T87" fmla="*/ 684 h 1525"/>
                <a:gd name="T88" fmla="*/ 900 w 937"/>
                <a:gd name="T89" fmla="*/ 612 h 1525"/>
                <a:gd name="T90" fmla="*/ 876 w 937"/>
                <a:gd name="T91" fmla="*/ 540 h 1525"/>
                <a:gd name="T92" fmla="*/ 828 w 937"/>
                <a:gd name="T93" fmla="*/ 492 h 1525"/>
                <a:gd name="T94" fmla="*/ 828 w 937"/>
                <a:gd name="T95" fmla="*/ 468 h 1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37" h="1525">
                  <a:moveTo>
                    <a:pt x="828" y="468"/>
                  </a:moveTo>
                  <a:lnTo>
                    <a:pt x="792" y="468"/>
                  </a:lnTo>
                  <a:lnTo>
                    <a:pt x="756" y="444"/>
                  </a:lnTo>
                  <a:lnTo>
                    <a:pt x="720" y="420"/>
                  </a:lnTo>
                  <a:lnTo>
                    <a:pt x="708" y="384"/>
                  </a:lnTo>
                  <a:lnTo>
                    <a:pt x="672" y="348"/>
                  </a:lnTo>
                  <a:lnTo>
                    <a:pt x="648" y="300"/>
                  </a:lnTo>
                  <a:lnTo>
                    <a:pt x="636" y="252"/>
                  </a:lnTo>
                  <a:lnTo>
                    <a:pt x="624" y="216"/>
                  </a:lnTo>
                  <a:lnTo>
                    <a:pt x="612" y="180"/>
                  </a:lnTo>
                  <a:lnTo>
                    <a:pt x="588" y="144"/>
                  </a:lnTo>
                  <a:lnTo>
                    <a:pt x="576" y="108"/>
                  </a:lnTo>
                  <a:lnTo>
                    <a:pt x="540" y="84"/>
                  </a:lnTo>
                  <a:lnTo>
                    <a:pt x="504" y="60"/>
                  </a:lnTo>
                  <a:lnTo>
                    <a:pt x="468" y="24"/>
                  </a:lnTo>
                  <a:lnTo>
                    <a:pt x="432" y="12"/>
                  </a:lnTo>
                  <a:lnTo>
                    <a:pt x="396" y="0"/>
                  </a:lnTo>
                  <a:lnTo>
                    <a:pt x="360" y="0"/>
                  </a:lnTo>
                  <a:lnTo>
                    <a:pt x="312" y="0"/>
                  </a:lnTo>
                  <a:lnTo>
                    <a:pt x="264" y="0"/>
                  </a:lnTo>
                  <a:lnTo>
                    <a:pt x="228" y="0"/>
                  </a:lnTo>
                  <a:lnTo>
                    <a:pt x="192" y="12"/>
                  </a:lnTo>
                  <a:lnTo>
                    <a:pt x="144" y="24"/>
                  </a:lnTo>
                  <a:lnTo>
                    <a:pt x="108" y="36"/>
                  </a:lnTo>
                  <a:lnTo>
                    <a:pt x="72" y="60"/>
                  </a:lnTo>
                  <a:lnTo>
                    <a:pt x="48" y="96"/>
                  </a:lnTo>
                  <a:lnTo>
                    <a:pt x="12" y="132"/>
                  </a:lnTo>
                  <a:lnTo>
                    <a:pt x="0" y="180"/>
                  </a:lnTo>
                  <a:lnTo>
                    <a:pt x="0" y="216"/>
                  </a:lnTo>
                  <a:lnTo>
                    <a:pt x="0" y="252"/>
                  </a:lnTo>
                  <a:lnTo>
                    <a:pt x="0" y="288"/>
                  </a:lnTo>
                  <a:lnTo>
                    <a:pt x="0" y="324"/>
                  </a:lnTo>
                  <a:lnTo>
                    <a:pt x="0" y="360"/>
                  </a:lnTo>
                  <a:lnTo>
                    <a:pt x="0" y="396"/>
                  </a:lnTo>
                  <a:lnTo>
                    <a:pt x="12" y="432"/>
                  </a:lnTo>
                  <a:lnTo>
                    <a:pt x="24" y="468"/>
                  </a:lnTo>
                  <a:lnTo>
                    <a:pt x="48" y="504"/>
                  </a:lnTo>
                  <a:lnTo>
                    <a:pt x="96" y="540"/>
                  </a:lnTo>
                  <a:lnTo>
                    <a:pt x="132" y="576"/>
                  </a:lnTo>
                  <a:lnTo>
                    <a:pt x="168" y="612"/>
                  </a:lnTo>
                  <a:lnTo>
                    <a:pt x="204" y="648"/>
                  </a:lnTo>
                  <a:lnTo>
                    <a:pt x="228" y="684"/>
                  </a:lnTo>
                  <a:lnTo>
                    <a:pt x="264" y="720"/>
                  </a:lnTo>
                  <a:lnTo>
                    <a:pt x="276" y="756"/>
                  </a:lnTo>
                  <a:lnTo>
                    <a:pt x="288" y="792"/>
                  </a:lnTo>
                  <a:lnTo>
                    <a:pt x="300" y="828"/>
                  </a:lnTo>
                  <a:lnTo>
                    <a:pt x="312" y="864"/>
                  </a:lnTo>
                  <a:lnTo>
                    <a:pt x="312" y="900"/>
                  </a:lnTo>
                  <a:lnTo>
                    <a:pt x="324" y="936"/>
                  </a:lnTo>
                  <a:lnTo>
                    <a:pt x="324" y="972"/>
                  </a:lnTo>
                  <a:lnTo>
                    <a:pt x="324" y="1020"/>
                  </a:lnTo>
                  <a:lnTo>
                    <a:pt x="324" y="1068"/>
                  </a:lnTo>
                  <a:lnTo>
                    <a:pt x="324" y="1104"/>
                  </a:lnTo>
                  <a:lnTo>
                    <a:pt x="312" y="1140"/>
                  </a:lnTo>
                  <a:lnTo>
                    <a:pt x="312" y="1176"/>
                  </a:lnTo>
                  <a:lnTo>
                    <a:pt x="312" y="1212"/>
                  </a:lnTo>
                  <a:lnTo>
                    <a:pt x="312" y="1248"/>
                  </a:lnTo>
                  <a:lnTo>
                    <a:pt x="324" y="1284"/>
                  </a:lnTo>
                  <a:lnTo>
                    <a:pt x="336" y="1320"/>
                  </a:lnTo>
                  <a:lnTo>
                    <a:pt x="348" y="1356"/>
                  </a:lnTo>
                  <a:lnTo>
                    <a:pt x="372" y="1392"/>
                  </a:lnTo>
                  <a:lnTo>
                    <a:pt x="408" y="1428"/>
                  </a:lnTo>
                  <a:lnTo>
                    <a:pt x="444" y="1464"/>
                  </a:lnTo>
                  <a:lnTo>
                    <a:pt x="492" y="1488"/>
                  </a:lnTo>
                  <a:lnTo>
                    <a:pt x="540" y="1500"/>
                  </a:lnTo>
                  <a:lnTo>
                    <a:pt x="576" y="1512"/>
                  </a:lnTo>
                  <a:lnTo>
                    <a:pt x="612" y="1524"/>
                  </a:lnTo>
                  <a:lnTo>
                    <a:pt x="660" y="1524"/>
                  </a:lnTo>
                  <a:lnTo>
                    <a:pt x="708" y="1500"/>
                  </a:lnTo>
                  <a:lnTo>
                    <a:pt x="756" y="1488"/>
                  </a:lnTo>
                  <a:lnTo>
                    <a:pt x="792" y="1464"/>
                  </a:lnTo>
                  <a:lnTo>
                    <a:pt x="816" y="1428"/>
                  </a:lnTo>
                  <a:lnTo>
                    <a:pt x="840" y="1392"/>
                  </a:lnTo>
                  <a:lnTo>
                    <a:pt x="864" y="1356"/>
                  </a:lnTo>
                  <a:lnTo>
                    <a:pt x="876" y="1320"/>
                  </a:lnTo>
                  <a:lnTo>
                    <a:pt x="900" y="1284"/>
                  </a:lnTo>
                  <a:lnTo>
                    <a:pt x="912" y="1248"/>
                  </a:lnTo>
                  <a:lnTo>
                    <a:pt x="924" y="1200"/>
                  </a:lnTo>
                  <a:lnTo>
                    <a:pt x="924" y="1164"/>
                  </a:lnTo>
                  <a:lnTo>
                    <a:pt x="936" y="1116"/>
                  </a:lnTo>
                  <a:lnTo>
                    <a:pt x="936" y="1020"/>
                  </a:lnTo>
                  <a:lnTo>
                    <a:pt x="936" y="924"/>
                  </a:lnTo>
                  <a:lnTo>
                    <a:pt x="936" y="888"/>
                  </a:lnTo>
                  <a:lnTo>
                    <a:pt x="936" y="840"/>
                  </a:lnTo>
                  <a:lnTo>
                    <a:pt x="936" y="804"/>
                  </a:lnTo>
                  <a:lnTo>
                    <a:pt x="924" y="756"/>
                  </a:lnTo>
                  <a:lnTo>
                    <a:pt x="924" y="720"/>
                  </a:lnTo>
                  <a:lnTo>
                    <a:pt x="912" y="684"/>
                  </a:lnTo>
                  <a:lnTo>
                    <a:pt x="912" y="648"/>
                  </a:lnTo>
                  <a:lnTo>
                    <a:pt x="900" y="612"/>
                  </a:lnTo>
                  <a:lnTo>
                    <a:pt x="888" y="576"/>
                  </a:lnTo>
                  <a:lnTo>
                    <a:pt x="876" y="540"/>
                  </a:lnTo>
                  <a:lnTo>
                    <a:pt x="864" y="504"/>
                  </a:lnTo>
                  <a:lnTo>
                    <a:pt x="828" y="492"/>
                  </a:lnTo>
                  <a:lnTo>
                    <a:pt x="792" y="468"/>
                  </a:lnTo>
                  <a:lnTo>
                    <a:pt x="828" y="468"/>
                  </a:lnTo>
                </a:path>
              </a:pathLst>
            </a:custGeom>
            <a:solidFill>
              <a:srgbClr val="FFFF00"/>
            </a:solidFill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04" name="Oval 12"/>
            <p:cNvSpPr>
              <a:spLocks noChangeArrowheads="1"/>
            </p:cNvSpPr>
            <p:nvPr/>
          </p:nvSpPr>
          <p:spPr bwMode="auto">
            <a:xfrm>
              <a:off x="2068" y="1492"/>
              <a:ext cx="376" cy="184"/>
            </a:xfrm>
            <a:prstGeom prst="ellipse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05" name="Oval 13"/>
            <p:cNvSpPr>
              <a:spLocks noChangeArrowheads="1"/>
            </p:cNvSpPr>
            <p:nvPr/>
          </p:nvSpPr>
          <p:spPr bwMode="auto">
            <a:xfrm>
              <a:off x="2500" y="1492"/>
              <a:ext cx="329" cy="184"/>
            </a:xfrm>
            <a:prstGeom prst="ellipse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06" name="Oval 14"/>
            <p:cNvSpPr>
              <a:spLocks noChangeArrowheads="1"/>
            </p:cNvSpPr>
            <p:nvPr/>
          </p:nvSpPr>
          <p:spPr bwMode="auto">
            <a:xfrm>
              <a:off x="3076" y="2212"/>
              <a:ext cx="184" cy="328"/>
            </a:xfrm>
            <a:prstGeom prst="ellipse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07" name="Oval 15"/>
            <p:cNvSpPr>
              <a:spLocks noChangeArrowheads="1"/>
            </p:cNvSpPr>
            <p:nvPr/>
          </p:nvSpPr>
          <p:spPr bwMode="auto">
            <a:xfrm>
              <a:off x="3124" y="2692"/>
              <a:ext cx="136" cy="376"/>
            </a:xfrm>
            <a:prstGeom prst="ellipse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08" name="Oval 16"/>
            <p:cNvSpPr>
              <a:spLocks noChangeArrowheads="1"/>
            </p:cNvSpPr>
            <p:nvPr/>
          </p:nvSpPr>
          <p:spPr bwMode="auto">
            <a:xfrm>
              <a:off x="3076" y="3220"/>
              <a:ext cx="136" cy="324"/>
            </a:xfrm>
            <a:prstGeom prst="ellipse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09" name="Oval 17"/>
            <p:cNvSpPr>
              <a:spLocks noChangeArrowheads="1"/>
            </p:cNvSpPr>
            <p:nvPr/>
          </p:nvSpPr>
          <p:spPr bwMode="auto">
            <a:xfrm>
              <a:off x="2548" y="3364"/>
              <a:ext cx="376" cy="136"/>
            </a:xfrm>
            <a:prstGeom prst="ellipse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10" name="Oval 18"/>
            <p:cNvSpPr>
              <a:spLocks noChangeArrowheads="1"/>
            </p:cNvSpPr>
            <p:nvPr/>
          </p:nvSpPr>
          <p:spPr bwMode="auto">
            <a:xfrm>
              <a:off x="2068" y="3364"/>
              <a:ext cx="328" cy="180"/>
            </a:xfrm>
            <a:prstGeom prst="ellipse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11" name="Oval 19"/>
            <p:cNvSpPr>
              <a:spLocks noChangeArrowheads="1"/>
            </p:cNvSpPr>
            <p:nvPr/>
          </p:nvSpPr>
          <p:spPr bwMode="auto">
            <a:xfrm>
              <a:off x="2116" y="2932"/>
              <a:ext cx="184" cy="324"/>
            </a:xfrm>
            <a:prstGeom prst="ellipse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12" name="Oval 20"/>
            <p:cNvSpPr>
              <a:spLocks noChangeArrowheads="1"/>
            </p:cNvSpPr>
            <p:nvPr/>
          </p:nvSpPr>
          <p:spPr bwMode="auto">
            <a:xfrm>
              <a:off x="2068" y="2452"/>
              <a:ext cx="184" cy="328"/>
            </a:xfrm>
            <a:prstGeom prst="ellipse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218" name="Group 26"/>
          <p:cNvGrpSpPr>
            <a:grpSpLocks/>
          </p:cNvGrpSpPr>
          <p:nvPr/>
        </p:nvGrpSpPr>
        <p:grpSpPr bwMode="auto">
          <a:xfrm>
            <a:off x="549275" y="2790825"/>
            <a:ext cx="2427288" cy="515938"/>
            <a:chOff x="423" y="1767"/>
            <a:chExt cx="1529" cy="325"/>
          </a:xfrm>
        </p:grpSpPr>
        <p:sp>
          <p:nvSpPr>
            <p:cNvPr id="8197" name="Line 5"/>
            <p:cNvSpPr>
              <a:spLocks noChangeShapeType="1"/>
            </p:cNvSpPr>
            <p:nvPr/>
          </p:nvSpPr>
          <p:spPr bwMode="auto">
            <a:xfrm flipV="1">
              <a:off x="1312" y="1808"/>
              <a:ext cx="640" cy="8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595" name="Rectangle 21"/>
            <p:cNvSpPr>
              <a:spLocks noChangeArrowheads="1"/>
            </p:cNvSpPr>
            <p:nvPr/>
          </p:nvSpPr>
          <p:spPr bwMode="auto">
            <a:xfrm>
              <a:off x="423" y="1767"/>
              <a:ext cx="1076" cy="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solidFill>
                    <a:schemeClr val="tx1"/>
                  </a:solidFill>
                  <a:latin typeface="Comic Sans MS" pitchFamily="66" charset="0"/>
                </a:rPr>
                <a:t>Cell Wall</a:t>
              </a:r>
            </a:p>
          </p:txBody>
        </p:sp>
      </p:grpSp>
      <p:grpSp>
        <p:nvGrpSpPr>
          <p:cNvPr id="8220" name="Group 28"/>
          <p:cNvGrpSpPr>
            <a:grpSpLocks/>
          </p:cNvGrpSpPr>
          <p:nvPr/>
        </p:nvGrpSpPr>
        <p:grpSpPr bwMode="auto">
          <a:xfrm>
            <a:off x="5638800" y="2286000"/>
            <a:ext cx="2363788" cy="558800"/>
            <a:chOff x="3376" y="1431"/>
            <a:chExt cx="1489" cy="361"/>
          </a:xfrm>
        </p:grpSpPr>
        <p:sp>
          <p:nvSpPr>
            <p:cNvPr id="8199" name="Line 7"/>
            <p:cNvSpPr>
              <a:spLocks noChangeShapeType="1"/>
            </p:cNvSpPr>
            <p:nvPr/>
          </p:nvSpPr>
          <p:spPr bwMode="auto">
            <a:xfrm flipV="1">
              <a:off x="3376" y="1616"/>
              <a:ext cx="496" cy="17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14" name="Rectangle 22"/>
            <p:cNvSpPr>
              <a:spLocks noChangeArrowheads="1"/>
            </p:cNvSpPr>
            <p:nvPr/>
          </p:nvSpPr>
          <p:spPr bwMode="auto">
            <a:xfrm>
              <a:off x="3927" y="1431"/>
              <a:ext cx="938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alt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Nucleus</a:t>
              </a:r>
            </a:p>
          </p:txBody>
        </p:sp>
      </p:grpSp>
      <p:grpSp>
        <p:nvGrpSpPr>
          <p:cNvPr id="8221" name="Group 29"/>
          <p:cNvGrpSpPr>
            <a:grpSpLocks/>
          </p:cNvGrpSpPr>
          <p:nvPr/>
        </p:nvGrpSpPr>
        <p:grpSpPr bwMode="auto">
          <a:xfrm>
            <a:off x="5562600" y="3276600"/>
            <a:ext cx="2797175" cy="515938"/>
            <a:chOff x="3280" y="2055"/>
            <a:chExt cx="1762" cy="325"/>
          </a:xfrm>
        </p:grpSpPr>
        <p:sp>
          <p:nvSpPr>
            <p:cNvPr id="24590" name="Rectangle 6"/>
            <p:cNvSpPr>
              <a:spLocks noChangeArrowheads="1"/>
            </p:cNvSpPr>
            <p:nvPr/>
          </p:nvSpPr>
          <p:spPr bwMode="auto">
            <a:xfrm>
              <a:off x="3735" y="2055"/>
              <a:ext cx="1307" cy="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solidFill>
                    <a:schemeClr val="tx1"/>
                  </a:solidFill>
                  <a:latin typeface="Comic Sans MS" pitchFamily="66" charset="0"/>
                </a:rPr>
                <a:t>Chloroplast</a:t>
              </a:r>
            </a:p>
          </p:txBody>
        </p:sp>
        <p:sp>
          <p:nvSpPr>
            <p:cNvPr id="8215" name="Line 23"/>
            <p:cNvSpPr>
              <a:spLocks noChangeShapeType="1"/>
            </p:cNvSpPr>
            <p:nvPr/>
          </p:nvSpPr>
          <p:spPr bwMode="auto">
            <a:xfrm flipV="1">
              <a:off x="3280" y="2192"/>
              <a:ext cx="448" cy="17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219" name="Group 27"/>
          <p:cNvGrpSpPr>
            <a:grpSpLocks/>
          </p:cNvGrpSpPr>
          <p:nvPr/>
        </p:nvGrpSpPr>
        <p:grpSpPr bwMode="auto">
          <a:xfrm>
            <a:off x="290513" y="4368800"/>
            <a:ext cx="4078287" cy="628650"/>
            <a:chOff x="183" y="2752"/>
            <a:chExt cx="2569" cy="396"/>
          </a:xfrm>
        </p:grpSpPr>
        <p:sp>
          <p:nvSpPr>
            <p:cNvPr id="8216" name="Line 24"/>
            <p:cNvSpPr>
              <a:spLocks noChangeShapeType="1"/>
            </p:cNvSpPr>
            <p:nvPr/>
          </p:nvSpPr>
          <p:spPr bwMode="auto">
            <a:xfrm flipH="1">
              <a:off x="1712" y="2752"/>
              <a:ext cx="1040" cy="16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589" name="Rectangle 25"/>
            <p:cNvSpPr>
              <a:spLocks noChangeArrowheads="1"/>
            </p:cNvSpPr>
            <p:nvPr/>
          </p:nvSpPr>
          <p:spPr bwMode="auto">
            <a:xfrm>
              <a:off x="183" y="2823"/>
              <a:ext cx="1801" cy="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solidFill>
                    <a:schemeClr val="tx1"/>
                  </a:solidFill>
                  <a:latin typeface="Comic Sans MS" pitchFamily="66" charset="0"/>
                </a:rPr>
                <a:t>Central Vacuole</a:t>
              </a:r>
            </a:p>
          </p:txBody>
        </p:sp>
      </p:grpSp>
      <p:sp>
        <p:nvSpPr>
          <p:cNvPr id="8223" name="Text Box 31"/>
          <p:cNvSpPr txBox="1">
            <a:spLocks noChangeArrowheads="1"/>
          </p:cNvSpPr>
          <p:nvPr/>
        </p:nvSpPr>
        <p:spPr bwMode="auto">
          <a:xfrm>
            <a:off x="914400" y="6011863"/>
            <a:ext cx="78486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Photosynthesis occurs in these cells!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254344-D7C7-4271-A670-7A277DD50209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CHLOROPLAST</a:t>
            </a:r>
            <a:endParaRPr lang="en-US" altLang="en-US" sz="4800" b="1" dirty="0" smtClean="0">
              <a:latin typeface="Comic Sans MS" panose="030F0702030302020204" pitchFamily="66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022350"/>
            <a:ext cx="7329488" cy="4987925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buFontTx/>
              <a:buNone/>
              <a:defRPr/>
            </a:pP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Organelle</a:t>
            </a:r>
            <a:r>
              <a:rPr lang="en-US" altLang="en-US" dirty="0" smtClean="0">
                <a:latin typeface="Comic Sans MS" panose="030F0702030302020204" pitchFamily="66" charset="0"/>
              </a:rPr>
              <a:t> where 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photosynthesis</a:t>
            </a:r>
            <a:r>
              <a:rPr lang="en-US" altLang="en-US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dirty="0" smtClean="0">
                <a:latin typeface="Comic Sans MS" panose="030F0702030302020204" pitchFamily="66" charset="0"/>
              </a:rPr>
              <a:t>takes place.</a:t>
            </a:r>
          </a:p>
        </p:txBody>
      </p:sp>
      <p:grpSp>
        <p:nvGrpSpPr>
          <p:cNvPr id="9256" name="Group 40"/>
          <p:cNvGrpSpPr>
            <a:grpSpLocks/>
          </p:cNvGrpSpPr>
          <p:nvPr/>
        </p:nvGrpSpPr>
        <p:grpSpPr bwMode="auto">
          <a:xfrm>
            <a:off x="1295400" y="3276600"/>
            <a:ext cx="6731000" cy="2692400"/>
            <a:chOff x="784" y="2080"/>
            <a:chExt cx="4240" cy="1696"/>
          </a:xfrm>
        </p:grpSpPr>
        <p:sp>
          <p:nvSpPr>
            <p:cNvPr id="9220" name="Oval 4"/>
            <p:cNvSpPr>
              <a:spLocks noChangeArrowheads="1"/>
            </p:cNvSpPr>
            <p:nvPr/>
          </p:nvSpPr>
          <p:spPr bwMode="auto">
            <a:xfrm>
              <a:off x="784" y="2080"/>
              <a:ext cx="4240" cy="1696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21" name="Oval 5"/>
            <p:cNvSpPr>
              <a:spLocks noChangeArrowheads="1"/>
            </p:cNvSpPr>
            <p:nvPr/>
          </p:nvSpPr>
          <p:spPr bwMode="auto">
            <a:xfrm>
              <a:off x="1072" y="2224"/>
              <a:ext cx="3664" cy="1408"/>
            </a:xfrm>
            <a:prstGeom prst="ellipse">
              <a:avLst/>
            </a:prstGeom>
            <a:solidFill>
              <a:srgbClr val="7FFF00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22" name="Oval 6"/>
            <p:cNvSpPr>
              <a:spLocks noChangeArrowheads="1"/>
            </p:cNvSpPr>
            <p:nvPr/>
          </p:nvSpPr>
          <p:spPr bwMode="auto">
            <a:xfrm>
              <a:off x="3568" y="2992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23" name="Oval 7"/>
            <p:cNvSpPr>
              <a:spLocks noChangeArrowheads="1"/>
            </p:cNvSpPr>
            <p:nvPr/>
          </p:nvSpPr>
          <p:spPr bwMode="auto">
            <a:xfrm>
              <a:off x="3568" y="2848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24" name="Oval 8"/>
            <p:cNvSpPr>
              <a:spLocks noChangeArrowheads="1"/>
            </p:cNvSpPr>
            <p:nvPr/>
          </p:nvSpPr>
          <p:spPr bwMode="auto">
            <a:xfrm>
              <a:off x="3568" y="2704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25" name="Oval 9"/>
            <p:cNvSpPr>
              <a:spLocks noChangeArrowheads="1"/>
            </p:cNvSpPr>
            <p:nvPr/>
          </p:nvSpPr>
          <p:spPr bwMode="auto">
            <a:xfrm>
              <a:off x="3568" y="2560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26" name="Oval 10"/>
            <p:cNvSpPr>
              <a:spLocks noChangeArrowheads="1"/>
            </p:cNvSpPr>
            <p:nvPr/>
          </p:nvSpPr>
          <p:spPr bwMode="auto">
            <a:xfrm>
              <a:off x="2320" y="2848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27" name="Oval 11"/>
            <p:cNvSpPr>
              <a:spLocks noChangeArrowheads="1"/>
            </p:cNvSpPr>
            <p:nvPr/>
          </p:nvSpPr>
          <p:spPr bwMode="auto">
            <a:xfrm>
              <a:off x="2320" y="2992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28" name="Oval 12"/>
            <p:cNvSpPr>
              <a:spLocks noChangeArrowheads="1"/>
            </p:cNvSpPr>
            <p:nvPr/>
          </p:nvSpPr>
          <p:spPr bwMode="auto">
            <a:xfrm>
              <a:off x="2320" y="3136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29" name="Oval 13"/>
            <p:cNvSpPr>
              <a:spLocks noChangeArrowheads="1"/>
            </p:cNvSpPr>
            <p:nvPr/>
          </p:nvSpPr>
          <p:spPr bwMode="auto">
            <a:xfrm>
              <a:off x="2320" y="3280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30" name="Oval 14"/>
            <p:cNvSpPr>
              <a:spLocks noChangeArrowheads="1"/>
            </p:cNvSpPr>
            <p:nvPr/>
          </p:nvSpPr>
          <p:spPr bwMode="auto">
            <a:xfrm>
              <a:off x="1360" y="2704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31" name="Oval 15"/>
            <p:cNvSpPr>
              <a:spLocks noChangeArrowheads="1"/>
            </p:cNvSpPr>
            <p:nvPr/>
          </p:nvSpPr>
          <p:spPr bwMode="auto">
            <a:xfrm>
              <a:off x="1360" y="2848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32" name="Oval 16"/>
            <p:cNvSpPr>
              <a:spLocks noChangeArrowheads="1"/>
            </p:cNvSpPr>
            <p:nvPr/>
          </p:nvSpPr>
          <p:spPr bwMode="auto">
            <a:xfrm>
              <a:off x="1360" y="2992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33" name="Oval 17"/>
            <p:cNvSpPr>
              <a:spLocks noChangeArrowheads="1"/>
            </p:cNvSpPr>
            <p:nvPr/>
          </p:nvSpPr>
          <p:spPr bwMode="auto">
            <a:xfrm>
              <a:off x="1360" y="3136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263" name="Group 47"/>
          <p:cNvGrpSpPr>
            <a:grpSpLocks/>
          </p:cNvGrpSpPr>
          <p:nvPr/>
        </p:nvGrpSpPr>
        <p:grpSpPr bwMode="auto">
          <a:xfrm>
            <a:off x="6705600" y="2971800"/>
            <a:ext cx="1535113" cy="1981200"/>
            <a:chOff x="4224" y="1872"/>
            <a:chExt cx="967" cy="1248"/>
          </a:xfrm>
        </p:grpSpPr>
        <p:sp>
          <p:nvSpPr>
            <p:cNvPr id="25625" name="Rectangle 21"/>
            <p:cNvSpPr>
              <a:spLocks noChangeArrowheads="1"/>
            </p:cNvSpPr>
            <p:nvPr/>
          </p:nvSpPr>
          <p:spPr bwMode="auto">
            <a:xfrm>
              <a:off x="4464" y="1872"/>
              <a:ext cx="727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tx1"/>
                  </a:solidFill>
                  <a:latin typeface="Arial" charset="0"/>
                </a:rPr>
                <a:t>Granum</a:t>
              </a:r>
            </a:p>
          </p:txBody>
        </p:sp>
        <p:sp>
          <p:nvSpPr>
            <p:cNvPr id="9247" name="AutoShape 31"/>
            <p:cNvSpPr>
              <a:spLocks/>
            </p:cNvSpPr>
            <p:nvPr/>
          </p:nvSpPr>
          <p:spPr bwMode="auto">
            <a:xfrm>
              <a:off x="4224" y="2544"/>
              <a:ext cx="192" cy="576"/>
            </a:xfrm>
            <a:prstGeom prst="rightBrace">
              <a:avLst>
                <a:gd name="adj1" fmla="val 25000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7" name="Line 41"/>
            <p:cNvSpPr>
              <a:spLocks noChangeShapeType="1"/>
            </p:cNvSpPr>
            <p:nvPr/>
          </p:nvSpPr>
          <p:spPr bwMode="auto">
            <a:xfrm flipH="1">
              <a:off x="4416" y="2112"/>
              <a:ext cx="288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264" name="Group 48"/>
          <p:cNvGrpSpPr>
            <a:grpSpLocks/>
          </p:cNvGrpSpPr>
          <p:nvPr/>
        </p:nvGrpSpPr>
        <p:grpSpPr bwMode="auto">
          <a:xfrm>
            <a:off x="4724400" y="2851150"/>
            <a:ext cx="1657350" cy="1873250"/>
            <a:chOff x="2976" y="1796"/>
            <a:chExt cx="1044" cy="1180"/>
          </a:xfrm>
        </p:grpSpPr>
        <p:sp>
          <p:nvSpPr>
            <p:cNvPr id="25622" name="Rectangle 23"/>
            <p:cNvSpPr>
              <a:spLocks noChangeArrowheads="1"/>
            </p:cNvSpPr>
            <p:nvPr/>
          </p:nvSpPr>
          <p:spPr bwMode="auto">
            <a:xfrm>
              <a:off x="3159" y="1796"/>
              <a:ext cx="86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tx1"/>
                  </a:solidFill>
                  <a:latin typeface="Arial" charset="0"/>
                </a:rPr>
                <a:t>Thylakoid</a:t>
              </a:r>
            </a:p>
          </p:txBody>
        </p:sp>
        <p:sp>
          <p:nvSpPr>
            <p:cNvPr id="9258" name="AutoShape 42"/>
            <p:cNvSpPr>
              <a:spLocks/>
            </p:cNvSpPr>
            <p:nvPr/>
          </p:nvSpPr>
          <p:spPr bwMode="auto">
            <a:xfrm>
              <a:off x="2976" y="2832"/>
              <a:ext cx="96" cy="144"/>
            </a:xfrm>
            <a:prstGeom prst="rightBrace">
              <a:avLst>
                <a:gd name="adj1" fmla="val 12500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9" name="Line 43"/>
            <p:cNvSpPr>
              <a:spLocks noChangeShapeType="1"/>
            </p:cNvSpPr>
            <p:nvPr/>
          </p:nvSpPr>
          <p:spPr bwMode="auto">
            <a:xfrm flipH="1">
              <a:off x="3072" y="2016"/>
              <a:ext cx="288" cy="8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265" name="Group 49"/>
          <p:cNvGrpSpPr>
            <a:grpSpLocks/>
          </p:cNvGrpSpPr>
          <p:nvPr/>
        </p:nvGrpSpPr>
        <p:grpSpPr bwMode="auto">
          <a:xfrm>
            <a:off x="3490913" y="2470150"/>
            <a:ext cx="1055687" cy="1644650"/>
            <a:chOff x="2199" y="1556"/>
            <a:chExt cx="665" cy="1036"/>
          </a:xfrm>
        </p:grpSpPr>
        <p:sp>
          <p:nvSpPr>
            <p:cNvPr id="25620" name="Rectangle 26"/>
            <p:cNvSpPr>
              <a:spLocks noChangeArrowheads="1"/>
            </p:cNvSpPr>
            <p:nvPr/>
          </p:nvSpPr>
          <p:spPr bwMode="auto">
            <a:xfrm>
              <a:off x="2199" y="1556"/>
              <a:ext cx="665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tx1"/>
                  </a:solidFill>
                  <a:latin typeface="Arial" charset="0"/>
                </a:rPr>
                <a:t>Stroma</a:t>
              </a:r>
            </a:p>
          </p:txBody>
        </p:sp>
        <p:sp>
          <p:nvSpPr>
            <p:cNvPr id="9260" name="Line 44"/>
            <p:cNvSpPr>
              <a:spLocks noChangeShapeType="1"/>
            </p:cNvSpPr>
            <p:nvPr/>
          </p:nvSpPr>
          <p:spPr bwMode="auto">
            <a:xfrm>
              <a:off x="2544" y="1776"/>
              <a:ext cx="0" cy="8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266" name="Group 50"/>
          <p:cNvGrpSpPr>
            <a:grpSpLocks/>
          </p:cNvGrpSpPr>
          <p:nvPr/>
        </p:nvGrpSpPr>
        <p:grpSpPr bwMode="auto">
          <a:xfrm>
            <a:off x="1357313" y="2851150"/>
            <a:ext cx="2197100" cy="654050"/>
            <a:chOff x="855" y="1796"/>
            <a:chExt cx="1384" cy="412"/>
          </a:xfrm>
        </p:grpSpPr>
        <p:sp>
          <p:nvSpPr>
            <p:cNvPr id="25618" name="Rectangle 19"/>
            <p:cNvSpPr>
              <a:spLocks noChangeArrowheads="1"/>
            </p:cNvSpPr>
            <p:nvPr/>
          </p:nvSpPr>
          <p:spPr bwMode="auto">
            <a:xfrm>
              <a:off x="855" y="1796"/>
              <a:ext cx="1384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tx1"/>
                  </a:solidFill>
                  <a:latin typeface="Arial" charset="0"/>
                </a:rPr>
                <a:t>Outer Membrane</a:t>
              </a:r>
            </a:p>
          </p:txBody>
        </p:sp>
        <p:sp>
          <p:nvSpPr>
            <p:cNvPr id="9261" name="Line 45"/>
            <p:cNvSpPr>
              <a:spLocks noChangeShapeType="1"/>
            </p:cNvSpPr>
            <p:nvPr/>
          </p:nvSpPr>
          <p:spPr bwMode="auto">
            <a:xfrm>
              <a:off x="1680" y="2016"/>
              <a:ext cx="96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267" name="Group 51"/>
          <p:cNvGrpSpPr>
            <a:grpSpLocks/>
          </p:cNvGrpSpPr>
          <p:nvPr/>
        </p:nvGrpSpPr>
        <p:grpSpPr bwMode="auto">
          <a:xfrm>
            <a:off x="442913" y="3232150"/>
            <a:ext cx="2141537" cy="958850"/>
            <a:chOff x="279" y="2036"/>
            <a:chExt cx="1349" cy="604"/>
          </a:xfrm>
        </p:grpSpPr>
        <p:sp>
          <p:nvSpPr>
            <p:cNvPr id="25616" name="Rectangle 18"/>
            <p:cNvSpPr>
              <a:spLocks noChangeArrowheads="1"/>
            </p:cNvSpPr>
            <p:nvPr/>
          </p:nvSpPr>
          <p:spPr bwMode="auto">
            <a:xfrm>
              <a:off x="279" y="2036"/>
              <a:ext cx="1349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tx1"/>
                  </a:solidFill>
                  <a:latin typeface="Arial" charset="0"/>
                </a:rPr>
                <a:t>Inner Membrane</a:t>
              </a:r>
            </a:p>
          </p:txBody>
        </p:sp>
        <p:sp>
          <p:nvSpPr>
            <p:cNvPr id="9262" name="Line 46"/>
            <p:cNvSpPr>
              <a:spLocks noChangeShapeType="1"/>
            </p:cNvSpPr>
            <p:nvPr/>
          </p:nvSpPr>
          <p:spPr bwMode="auto">
            <a:xfrm>
              <a:off x="1008" y="2256"/>
              <a:ext cx="240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9268" name="AutoShape 52"/>
          <p:cNvCxnSpPr>
            <a:cxnSpLocks noChangeShapeType="1"/>
            <a:stCxn id="9230" idx="6"/>
            <a:endCxn id="9227" idx="2"/>
          </p:cNvCxnSpPr>
          <p:nvPr/>
        </p:nvCxnSpPr>
        <p:spPr bwMode="auto">
          <a:xfrm>
            <a:off x="3251200" y="4356100"/>
            <a:ext cx="457200" cy="457200"/>
          </a:xfrm>
          <a:prstGeom prst="curvedConnector3">
            <a:avLst>
              <a:gd name="adj1" fmla="val 5000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69" name="AutoShape 53"/>
          <p:cNvCxnSpPr>
            <a:cxnSpLocks noChangeShapeType="1"/>
            <a:stCxn id="9229" idx="6"/>
            <a:endCxn id="9223" idx="2"/>
          </p:cNvCxnSpPr>
          <p:nvPr/>
        </p:nvCxnSpPr>
        <p:spPr bwMode="auto">
          <a:xfrm flipV="1">
            <a:off x="4775200" y="4584700"/>
            <a:ext cx="914400" cy="685800"/>
          </a:xfrm>
          <a:prstGeom prst="curvedConnector3">
            <a:avLst>
              <a:gd name="adj1" fmla="val 5000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70" name="Text Box 54"/>
          <p:cNvSpPr txBox="1">
            <a:spLocks noChangeArrowheads="1"/>
          </p:cNvSpPr>
          <p:nvPr/>
        </p:nvSpPr>
        <p:spPr bwMode="auto">
          <a:xfrm>
            <a:off x="457200" y="6096000"/>
            <a:ext cx="8382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Thylakoid stacks are connected together</a:t>
            </a:r>
          </a:p>
        </p:txBody>
      </p:sp>
      <p:sp>
        <p:nvSpPr>
          <p:cNvPr id="9272" name="Line 56"/>
          <p:cNvSpPr>
            <a:spLocks noChangeShapeType="1"/>
          </p:cNvSpPr>
          <p:nvPr/>
        </p:nvSpPr>
        <p:spPr bwMode="auto">
          <a:xfrm flipV="1">
            <a:off x="1828800" y="4343400"/>
            <a:ext cx="457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73" name="Line 57"/>
          <p:cNvSpPr>
            <a:spLocks noChangeShapeType="1"/>
          </p:cNvSpPr>
          <p:nvPr/>
        </p:nvSpPr>
        <p:spPr bwMode="auto">
          <a:xfrm>
            <a:off x="6629400" y="4876800"/>
            <a:ext cx="685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915400" cy="609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CHLOROPLAST</a:t>
            </a:r>
            <a:endParaRPr lang="en-US" sz="4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371600"/>
            <a:ext cx="7467600" cy="54864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dirty="0" smtClean="0"/>
              <a:t>Things to remember:</a:t>
            </a:r>
          </a:p>
          <a:p>
            <a:pPr eaLnBrk="1" hangingPunct="1">
              <a:defRPr/>
            </a:pPr>
            <a:r>
              <a:rPr lang="en-US" dirty="0" smtClean="0"/>
              <a:t>Contains DNA  </a:t>
            </a:r>
          </a:p>
          <a:p>
            <a:pPr eaLnBrk="1" hangingPunct="1">
              <a:defRPr/>
            </a:pPr>
            <a:r>
              <a:rPr lang="en-US" dirty="0" smtClean="0"/>
              <a:t>Contains ribosomes </a:t>
            </a:r>
          </a:p>
          <a:p>
            <a:pPr eaLnBrk="1" hangingPunct="1">
              <a:defRPr/>
            </a:pPr>
            <a:r>
              <a:rPr lang="en-US" dirty="0" smtClean="0"/>
              <a:t>Make enzymes required for photosynthesis </a:t>
            </a:r>
          </a:p>
          <a:p>
            <a:pPr eaLnBrk="1" hangingPunct="1">
              <a:defRPr/>
            </a:pPr>
            <a:r>
              <a:rPr lang="en-US" dirty="0" smtClean="0"/>
              <a:t>Contain chlorophyll</a:t>
            </a: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846F86-5B9B-47DA-BF5B-E5C15C20E554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E9D013-E475-4F0F-9FA4-ACA5196DAEC6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915400" cy="609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4800" b="1" i="1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Question: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2057400"/>
            <a:ext cx="5943600" cy="42672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altLang="en-US" sz="6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Why are plants green?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-228600" y="533400"/>
            <a:ext cx="8915400" cy="609600"/>
          </a:xfrm>
        </p:spPr>
        <p:txBody>
          <a:bodyPr/>
          <a:lstStyle/>
          <a:p>
            <a:pPr eaLnBrk="1" hangingPunct="1"/>
            <a:r>
              <a:rPr lang="en-US" altLang="en-US" sz="3600" b="1" smtClean="0">
                <a:solidFill>
                  <a:srgbClr val="008000"/>
                </a:solidFill>
                <a:latin typeface="Comic Sans MS" pitchFamily="66" charset="0"/>
              </a:rPr>
              <a:t>LIGHT PHOTONS AND PIGMENTS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524000" y="1371600"/>
            <a:ext cx="7467600" cy="5486400"/>
          </a:xfrm>
        </p:spPr>
        <p:txBody>
          <a:bodyPr/>
          <a:lstStyle/>
          <a:p>
            <a:pPr eaLnBrk="1" hangingPunct="1"/>
            <a:r>
              <a:rPr lang="en-US" altLang="en-US" smtClean="0"/>
              <a:t>In addition to H</a:t>
            </a:r>
            <a:r>
              <a:rPr lang="en-US" altLang="en-US" baseline="-25000" smtClean="0"/>
              <a:t>2</a:t>
            </a:r>
            <a:r>
              <a:rPr lang="en-US" altLang="en-US" smtClean="0"/>
              <a:t>O and CO</a:t>
            </a:r>
            <a:r>
              <a:rPr lang="en-US" altLang="en-US" baseline="-25000" smtClean="0"/>
              <a:t>2</a:t>
            </a:r>
            <a:r>
              <a:rPr lang="en-US" altLang="en-US" smtClean="0"/>
              <a:t>, photosynthesis requires light and pigments. </a:t>
            </a:r>
          </a:p>
          <a:p>
            <a:pPr eaLnBrk="1" hangingPunct="1"/>
            <a:r>
              <a:rPr lang="en-US" altLang="en-US" smtClean="0"/>
              <a:t>Pigments are molecules that absorb light photons. </a:t>
            </a:r>
          </a:p>
          <a:p>
            <a:pPr eaLnBrk="1" hangingPunct="1"/>
            <a:r>
              <a:rPr lang="en-US" altLang="en-US" smtClean="0"/>
              <a:t>Different pigments absorb different wavelengths of light.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91D320-1E77-4E6D-80D2-0522BA0FE817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5D6CF48-ECBA-4BEA-8F5C-95B6AAC5A475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66738"/>
            <a:ext cx="8915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WAVELENGTH OF LIGHT (NM)</a:t>
            </a:r>
            <a:endParaRPr lang="en-US" altLang="en-US" sz="4400" b="1" dirty="0" smtClean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buFontTx/>
              <a:buNone/>
            </a:pPr>
            <a:r>
              <a:rPr lang="en-US" altLang="en-US" smtClean="0"/>
              <a:t> </a:t>
            </a:r>
          </a:p>
        </p:txBody>
      </p:sp>
      <p:grpSp>
        <p:nvGrpSpPr>
          <p:cNvPr id="14360" name="Group 24"/>
          <p:cNvGrpSpPr>
            <a:grpSpLocks/>
          </p:cNvGrpSpPr>
          <p:nvPr/>
        </p:nvGrpSpPr>
        <p:grpSpPr bwMode="auto">
          <a:xfrm>
            <a:off x="620713" y="4264025"/>
            <a:ext cx="8026400" cy="1230313"/>
            <a:chOff x="304" y="1840"/>
            <a:chExt cx="5056" cy="775"/>
          </a:xfrm>
        </p:grpSpPr>
        <p:sp>
          <p:nvSpPr>
            <p:cNvPr id="14340" name="Rectangle 4"/>
            <p:cNvSpPr>
              <a:spLocks noChangeArrowheads="1"/>
            </p:cNvSpPr>
            <p:nvPr/>
          </p:nvSpPr>
          <p:spPr bwMode="auto">
            <a:xfrm>
              <a:off x="304" y="1840"/>
              <a:ext cx="832" cy="496"/>
            </a:xfrm>
            <a:prstGeom prst="rect">
              <a:avLst/>
            </a:prstGeom>
            <a:solidFill>
              <a:srgbClr val="B760F9"/>
            </a:solidFill>
            <a:ln w="508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1168" y="1840"/>
              <a:ext cx="832" cy="496"/>
            </a:xfrm>
            <a:prstGeom prst="rect">
              <a:avLst/>
            </a:prstGeom>
            <a:solidFill>
              <a:schemeClr val="accent1"/>
            </a:solidFill>
            <a:ln w="508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342" name="Rectangle 6"/>
            <p:cNvSpPr>
              <a:spLocks noChangeArrowheads="1"/>
            </p:cNvSpPr>
            <p:nvPr/>
          </p:nvSpPr>
          <p:spPr bwMode="auto">
            <a:xfrm>
              <a:off x="2032" y="1840"/>
              <a:ext cx="832" cy="496"/>
            </a:xfrm>
            <a:prstGeom prst="rect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343" name="Rectangle 7"/>
            <p:cNvSpPr>
              <a:spLocks noChangeArrowheads="1"/>
            </p:cNvSpPr>
            <p:nvPr/>
          </p:nvSpPr>
          <p:spPr bwMode="auto">
            <a:xfrm>
              <a:off x="2896" y="1840"/>
              <a:ext cx="832" cy="496"/>
            </a:xfrm>
            <a:prstGeom prst="rect">
              <a:avLst/>
            </a:prstGeom>
            <a:solidFill>
              <a:srgbClr val="FAFD00"/>
            </a:solidFill>
            <a:ln w="508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344" name="Rectangle 8"/>
            <p:cNvSpPr>
              <a:spLocks noChangeArrowheads="1"/>
            </p:cNvSpPr>
            <p:nvPr/>
          </p:nvSpPr>
          <p:spPr bwMode="auto">
            <a:xfrm>
              <a:off x="3744" y="1840"/>
              <a:ext cx="816" cy="496"/>
            </a:xfrm>
            <a:prstGeom prst="rect">
              <a:avLst/>
            </a:prstGeom>
            <a:solidFill>
              <a:srgbClr val="FE9B03"/>
            </a:solidFill>
            <a:ln w="508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345" name="Rectangle 9"/>
            <p:cNvSpPr>
              <a:spLocks noChangeArrowheads="1"/>
            </p:cNvSpPr>
            <p:nvPr/>
          </p:nvSpPr>
          <p:spPr bwMode="auto">
            <a:xfrm>
              <a:off x="4576" y="1840"/>
              <a:ext cx="784" cy="496"/>
            </a:xfrm>
            <a:prstGeom prst="rect">
              <a:avLst/>
            </a:prstGeom>
            <a:solidFill>
              <a:schemeClr val="hlink"/>
            </a:solidFill>
            <a:ln w="508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346" name="Line 10"/>
            <p:cNvSpPr>
              <a:spLocks noChangeShapeType="1"/>
            </p:cNvSpPr>
            <p:nvPr/>
          </p:nvSpPr>
          <p:spPr bwMode="auto">
            <a:xfrm flipV="1">
              <a:off x="672" y="2240"/>
              <a:ext cx="0" cy="12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347" name="Line 11"/>
            <p:cNvSpPr>
              <a:spLocks noChangeShapeType="1"/>
            </p:cNvSpPr>
            <p:nvPr/>
          </p:nvSpPr>
          <p:spPr bwMode="auto">
            <a:xfrm flipV="1">
              <a:off x="5136" y="2240"/>
              <a:ext cx="0" cy="12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348" name="Line 12"/>
            <p:cNvSpPr>
              <a:spLocks noChangeShapeType="1"/>
            </p:cNvSpPr>
            <p:nvPr/>
          </p:nvSpPr>
          <p:spPr bwMode="auto">
            <a:xfrm flipV="1">
              <a:off x="3840" y="2240"/>
              <a:ext cx="0" cy="12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349" name="Line 13"/>
            <p:cNvSpPr>
              <a:spLocks noChangeShapeType="1"/>
            </p:cNvSpPr>
            <p:nvPr/>
          </p:nvSpPr>
          <p:spPr bwMode="auto">
            <a:xfrm flipV="1">
              <a:off x="1920" y="2240"/>
              <a:ext cx="0" cy="12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19" name="Rectangle 14"/>
            <p:cNvSpPr>
              <a:spLocks noChangeArrowheads="1"/>
            </p:cNvSpPr>
            <p:nvPr/>
          </p:nvSpPr>
          <p:spPr bwMode="auto">
            <a:xfrm>
              <a:off x="519" y="2386"/>
              <a:ext cx="354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400</a:t>
              </a:r>
            </a:p>
          </p:txBody>
        </p:sp>
        <p:sp>
          <p:nvSpPr>
            <p:cNvPr id="29720" name="Rectangle 15"/>
            <p:cNvSpPr>
              <a:spLocks noChangeArrowheads="1"/>
            </p:cNvSpPr>
            <p:nvPr/>
          </p:nvSpPr>
          <p:spPr bwMode="auto">
            <a:xfrm>
              <a:off x="1767" y="2386"/>
              <a:ext cx="354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500</a:t>
              </a:r>
            </a:p>
          </p:txBody>
        </p:sp>
        <p:sp>
          <p:nvSpPr>
            <p:cNvPr id="29721" name="Rectangle 16"/>
            <p:cNvSpPr>
              <a:spLocks noChangeArrowheads="1"/>
            </p:cNvSpPr>
            <p:nvPr/>
          </p:nvSpPr>
          <p:spPr bwMode="auto">
            <a:xfrm>
              <a:off x="3687" y="2386"/>
              <a:ext cx="354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600</a:t>
              </a:r>
            </a:p>
          </p:txBody>
        </p:sp>
        <p:sp>
          <p:nvSpPr>
            <p:cNvPr id="29722" name="Rectangle 17"/>
            <p:cNvSpPr>
              <a:spLocks noChangeArrowheads="1"/>
            </p:cNvSpPr>
            <p:nvPr/>
          </p:nvSpPr>
          <p:spPr bwMode="auto">
            <a:xfrm>
              <a:off x="4983" y="2386"/>
              <a:ext cx="354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700</a:t>
              </a:r>
            </a:p>
          </p:txBody>
        </p:sp>
      </p:grpSp>
      <p:grpSp>
        <p:nvGrpSpPr>
          <p:cNvPr id="14361" name="Group 25"/>
          <p:cNvGrpSpPr>
            <a:grpSpLocks/>
          </p:cNvGrpSpPr>
          <p:nvPr/>
        </p:nvGrpSpPr>
        <p:grpSpPr bwMode="auto">
          <a:xfrm>
            <a:off x="695325" y="5616575"/>
            <a:ext cx="7850188" cy="736600"/>
            <a:chOff x="375" y="2919"/>
            <a:chExt cx="4945" cy="464"/>
          </a:xfrm>
        </p:grpSpPr>
        <p:sp>
          <p:nvSpPr>
            <p:cNvPr id="29704" name="Rectangle 18"/>
            <p:cNvSpPr>
              <a:spLocks noChangeArrowheads="1"/>
            </p:cNvSpPr>
            <p:nvPr/>
          </p:nvSpPr>
          <p:spPr bwMode="auto">
            <a:xfrm>
              <a:off x="375" y="2919"/>
              <a:ext cx="1138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Short wave</a:t>
              </a:r>
            </a:p>
          </p:txBody>
        </p:sp>
        <p:sp>
          <p:nvSpPr>
            <p:cNvPr id="29705" name="Rectangle 20"/>
            <p:cNvSpPr>
              <a:spLocks noChangeArrowheads="1"/>
            </p:cNvSpPr>
            <p:nvPr/>
          </p:nvSpPr>
          <p:spPr bwMode="auto">
            <a:xfrm>
              <a:off x="4215" y="2919"/>
              <a:ext cx="1105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Long wave</a:t>
              </a:r>
            </a:p>
          </p:txBody>
        </p:sp>
        <p:sp>
          <p:nvSpPr>
            <p:cNvPr id="29706" name="Rectangle 21"/>
            <p:cNvSpPr>
              <a:spLocks noChangeArrowheads="1"/>
            </p:cNvSpPr>
            <p:nvPr/>
          </p:nvSpPr>
          <p:spPr bwMode="auto">
            <a:xfrm>
              <a:off x="375" y="3154"/>
              <a:ext cx="1074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(more energy)</a:t>
              </a:r>
            </a:p>
          </p:txBody>
        </p:sp>
        <p:sp>
          <p:nvSpPr>
            <p:cNvPr id="29707" name="Rectangle 22"/>
            <p:cNvSpPr>
              <a:spLocks noChangeArrowheads="1"/>
            </p:cNvSpPr>
            <p:nvPr/>
          </p:nvSpPr>
          <p:spPr bwMode="auto">
            <a:xfrm>
              <a:off x="4263" y="3154"/>
              <a:ext cx="1002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(less energy)</a:t>
              </a:r>
            </a:p>
          </p:txBody>
        </p:sp>
        <p:sp>
          <p:nvSpPr>
            <p:cNvPr id="14359" name="Line 23"/>
            <p:cNvSpPr>
              <a:spLocks noChangeShapeType="1"/>
            </p:cNvSpPr>
            <p:nvPr/>
          </p:nvSpPr>
          <p:spPr bwMode="auto">
            <a:xfrm>
              <a:off x="1776" y="3072"/>
              <a:ext cx="216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000125" y="1736725"/>
            <a:ext cx="7367588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rgbClr val="663300"/>
                </a:solidFill>
              </a:rPr>
              <a:t>Sunlight is a mixture of many different wavelengths… light must be absorbed before it can be converted &amp; used by living systems.</a:t>
            </a:r>
            <a:endParaRPr lang="en-US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304B1B-0724-48AA-9ACD-2A76FFCD1CE4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915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CHLOROPHYLL</a:t>
            </a:r>
            <a:endParaRPr lang="en-US" altLang="en-US" sz="4400" b="1" dirty="0" smtClean="0">
              <a:latin typeface="Comic Sans MS" panose="030F0702030302020204" pitchFamily="66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763000" cy="47879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altLang="en-US" smtClean="0"/>
              <a:t>main pigment</a:t>
            </a:r>
          </a:p>
          <a:p>
            <a:pPr eaLnBrk="1" hangingPunct="1"/>
            <a:r>
              <a:rPr lang="en-US" altLang="en-US" smtClean="0"/>
              <a:t>chlorophyll absorbs only red, blue &amp; violet light</a:t>
            </a:r>
          </a:p>
          <a:p>
            <a:pPr eaLnBrk="1" hangingPunct="1"/>
            <a:r>
              <a:rPr lang="en-US" altLang="en-US" smtClean="0">
                <a:solidFill>
                  <a:srgbClr val="0000CC"/>
                </a:solidFill>
              </a:rPr>
              <a:t>chlorophyll a </a:t>
            </a:r>
            <a:r>
              <a:rPr lang="en-US" altLang="en-US" smtClean="0"/>
              <a:t>– transforms photons to chemical energy</a:t>
            </a:r>
          </a:p>
          <a:p>
            <a:pPr eaLnBrk="1" hangingPunct="1"/>
            <a:r>
              <a:rPr lang="en-US" altLang="en-US" smtClean="0">
                <a:solidFill>
                  <a:srgbClr val="0000CC"/>
                </a:solidFill>
              </a:rPr>
              <a:t>chlorophyll b </a:t>
            </a:r>
            <a:r>
              <a:rPr lang="en-US" altLang="en-US" smtClean="0"/>
              <a:t>– traps other wavelengths &amp; transfers it to chlorophyll a</a:t>
            </a:r>
          </a:p>
          <a:p>
            <a:pPr eaLnBrk="1" hangingPunct="1"/>
            <a:r>
              <a:rPr lang="en-US" altLang="en-US" smtClean="0">
                <a:solidFill>
                  <a:srgbClr val="663300"/>
                </a:solidFill>
              </a:rPr>
              <a:t>Located in the </a:t>
            </a:r>
            <a:r>
              <a:rPr lang="en-US" altLang="en-US" smtClean="0">
                <a:solidFill>
                  <a:srgbClr val="0000CC"/>
                </a:solidFill>
              </a:rPr>
              <a:t>thylakoid membranes.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en-US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CHLOROPHYLL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38200"/>
            <a:ext cx="8382000" cy="3429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Chlorophyll pigments 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harvest energy (photons) </a:t>
            </a:r>
            <a:r>
              <a:rPr lang="en-US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by absorbing certain wavelengths 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(blue-420 nm and red-660 nm</a:t>
            </a:r>
            <a:r>
              <a:rPr lang="en-US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are most important)</a:t>
            </a:r>
          </a:p>
          <a:p>
            <a:pPr eaLnBrk="1" hangingPunct="1">
              <a:defRPr/>
            </a:pPr>
            <a:r>
              <a:rPr lang="en-US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Plants are </a:t>
            </a:r>
            <a:r>
              <a:rPr lang="en-US" altLang="en-US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green</a:t>
            </a:r>
            <a:r>
              <a:rPr lang="en-US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because the 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green wavelength is reflected</a:t>
            </a:r>
            <a:r>
              <a:rPr lang="en-US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, not absorbed</a:t>
            </a:r>
            <a:r>
              <a:rPr lang="en-US" altLang="en-US" dirty="0" smtClean="0">
                <a:latin typeface="Comic Sans MS" panose="030F0702030302020204" pitchFamily="66" charset="0"/>
              </a:rPr>
              <a:t>.</a:t>
            </a: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47DD6A-9EB4-4E68-898C-27AB619C301D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pic>
        <p:nvPicPr>
          <p:cNvPr id="31749" name="Picture 3" descr="modphotopigme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971925"/>
            <a:ext cx="4495800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5943600" y="4424363"/>
            <a:ext cx="28194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Chlorophyll absorbs blue-violet &amp; red light best.</a:t>
            </a:r>
          </a:p>
        </p:txBody>
      </p:sp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3786FB6-CDD3-4B17-BB8E-0F23CAA41169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pic>
        <p:nvPicPr>
          <p:cNvPr id="32771" name="Picture 4" descr="chlorophyll ground sta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19800" y="228600"/>
            <a:ext cx="2971800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Chlorophyll have </a:t>
            </a:r>
            <a:r>
              <a:rPr lang="en-US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Mg</a:t>
            </a:r>
            <a:r>
              <a:rPr lang="en-US" altLang="en-US" baseline="300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 the center.</a:t>
            </a:r>
          </a:p>
          <a:p>
            <a:pPr eaLnBrk="1" hangingPunct="1"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02B17C-7087-4499-B4E9-F2BF2585B75F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915400" cy="609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5400" b="1" i="1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Question: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467600" cy="39624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altLang="en-US" sz="6000" b="1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During the fall, what causes the leaves to change colors?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0641EEE-4A5A-4945-94A2-7C1675865A88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915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FALL COLORS</a:t>
            </a:r>
            <a:endParaRPr lang="en-US" altLang="en-US" sz="4800" b="1" dirty="0" smtClean="0">
              <a:solidFill>
                <a:srgbClr val="CC33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8305800" cy="4987925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defRPr/>
            </a:pP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In addition to the chlorophyll pigments, there are other accessory pigments present.</a:t>
            </a:r>
          </a:p>
          <a:p>
            <a:pPr eaLnBrk="1" hangingPunct="1">
              <a:defRPr/>
            </a:pP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During the fall, the 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green chlorophyll pigments are greatly reduced 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revealing the other pigments</a:t>
            </a:r>
          </a:p>
          <a:p>
            <a:pPr eaLnBrk="1" hangingPunct="1">
              <a:defRPr/>
            </a:pP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Carotenoids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are pigments that reflect either </a:t>
            </a:r>
            <a:r>
              <a:rPr lang="en-US" altLang="en-US" b="1" dirty="0" smtClean="0">
                <a:solidFill>
                  <a:srgbClr val="FAFD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yellow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altLang="en-US" b="1" dirty="0" smtClean="0">
                <a:solidFill>
                  <a:srgbClr val="FE9B0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orange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, or </a:t>
            </a:r>
            <a:r>
              <a:rPr lang="en-US" altLang="en-US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red.</a:t>
            </a:r>
          </a:p>
          <a:p>
            <a:pPr eaLnBrk="1" hangingPunct="1">
              <a:defRPr/>
            </a:pPr>
            <a:r>
              <a:rPr lang="en-US" altLang="en-US" b="1" dirty="0" smtClean="0">
                <a:solidFill>
                  <a:srgbClr val="663300"/>
                </a:solidFill>
                <a:latin typeface="Comic Sans MS" panose="030F0702030302020204" pitchFamily="66" charset="0"/>
              </a:rPr>
              <a:t>They</a:t>
            </a:r>
            <a:r>
              <a:rPr lang="en-US" altLang="en-US" b="1" dirty="0" smtClean="0">
                <a:solidFill>
                  <a:srgbClr val="CC330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expand the range </a:t>
            </a:r>
            <a:r>
              <a:rPr lang="en-US" b="1" dirty="0" smtClean="0">
                <a:latin typeface="Comic Sans MS" panose="030F0702030302020204" pitchFamily="66" charset="0"/>
              </a:rPr>
              <a:t>of wavelengths available for photosynthesis.</a:t>
            </a:r>
          </a:p>
          <a:p>
            <a:pPr eaLnBrk="1" hangingPunct="1">
              <a:defRPr/>
            </a:pPr>
            <a:endParaRPr lang="en-US" altLang="en-US" b="1" dirty="0" smtClean="0">
              <a:solidFill>
                <a:srgbClr val="66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7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 smtClean="0">
                <a:solidFill>
                  <a:srgbClr val="008000"/>
                </a:solidFill>
              </a:rPr>
              <a:t>WATCH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1600200" y="2133600"/>
            <a:ext cx="7467600" cy="3124200"/>
          </a:xfrm>
        </p:spPr>
        <p:txBody>
          <a:bodyPr/>
          <a:lstStyle/>
          <a:p>
            <a:pPr eaLnBrk="1" hangingPunct="1"/>
            <a:r>
              <a:rPr lang="en-US" altLang="en-US" smtClean="0">
                <a:hlinkClick r:id="rId2"/>
              </a:rPr>
              <a:t>Photosynthetic Pigments</a:t>
            </a:r>
            <a:endParaRPr lang="en-US" alt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C61BA8-2678-4CFF-97E9-D68C3221B231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800" b="1" smtClean="0">
                <a:solidFill>
                  <a:srgbClr val="008000"/>
                </a:solidFill>
              </a:rPr>
              <a:t>TO DO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Section C </a:t>
            </a:r>
          </a:p>
          <a:p>
            <a:pPr eaLnBrk="1" hangingPunct="1"/>
            <a:r>
              <a:rPr lang="en-US" altLang="en-US" u="sng" smtClean="0">
                <a:hlinkClick r:id="rId2"/>
              </a:rPr>
              <a:t>Intro to Photosynthesis</a:t>
            </a:r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3DD789-A161-4B8B-92E8-1CB955526054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800" b="1" smtClean="0">
                <a:solidFill>
                  <a:srgbClr val="008000"/>
                </a:solidFill>
              </a:rPr>
              <a:t>DO NOW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524000" y="1905000"/>
            <a:ext cx="7467600" cy="4419600"/>
          </a:xfrm>
        </p:spPr>
        <p:txBody>
          <a:bodyPr/>
          <a:lstStyle/>
          <a:p>
            <a:pPr eaLnBrk="1" hangingPunct="1"/>
            <a:r>
              <a:rPr lang="en-US" altLang="en-US" u="sng" dirty="0" smtClean="0">
                <a:hlinkClick r:id="rId2"/>
              </a:rPr>
              <a:t>CSI </a:t>
            </a:r>
            <a:r>
              <a:rPr lang="en-US" altLang="en-US" u="sng" dirty="0" smtClean="0">
                <a:hlinkClick r:id="rId2"/>
              </a:rPr>
              <a:t>clip – chromatography</a:t>
            </a:r>
            <a:endParaRPr lang="en-US" alt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ED2E8A-DF5B-4C80-8BFC-EA4B0DAD16D7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0" y="1143000"/>
            <a:ext cx="8915400" cy="609600"/>
          </a:xfrm>
        </p:spPr>
        <p:txBody>
          <a:bodyPr/>
          <a:lstStyle/>
          <a:p>
            <a:pPr eaLnBrk="1" hangingPunct="1"/>
            <a:r>
              <a:rPr lang="en-US" altLang="en-US" sz="4400" b="1" dirty="0" smtClean="0">
                <a:solidFill>
                  <a:srgbClr val="008000"/>
                </a:solidFill>
              </a:rPr>
              <a:t>Environmental Factors that affect photosynthesis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 smtClean="0"/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1524000" y="2743200"/>
            <a:ext cx="7467600" cy="31242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color of light</a:t>
            </a:r>
          </a:p>
          <a:p>
            <a:pPr eaLnBrk="1" hangingPunct="1"/>
            <a:r>
              <a:rPr lang="en-US" altLang="en-US" sz="3600" dirty="0" smtClean="0"/>
              <a:t>light intensity  </a:t>
            </a:r>
          </a:p>
          <a:p>
            <a:pPr eaLnBrk="1" hangingPunct="1"/>
            <a:r>
              <a:rPr lang="en-US" altLang="en-US" sz="3600" dirty="0" smtClean="0"/>
              <a:t>temperature </a:t>
            </a:r>
          </a:p>
          <a:p>
            <a:pPr eaLnBrk="1" hangingPunct="1"/>
            <a:r>
              <a:rPr lang="en-US" altLang="en-US" sz="3600" dirty="0" smtClean="0"/>
              <a:t>CO</a:t>
            </a:r>
            <a:r>
              <a:rPr lang="en-US" altLang="en-US" sz="3600" baseline="-25000" dirty="0" smtClean="0"/>
              <a:t>2 </a:t>
            </a:r>
            <a:r>
              <a:rPr lang="en-US" altLang="en-US" sz="3600" dirty="0" smtClean="0"/>
              <a:t>availability </a:t>
            </a:r>
          </a:p>
          <a:p>
            <a:pPr eaLnBrk="1" hangingPunct="1"/>
            <a:r>
              <a:rPr lang="en-US" altLang="en-US" sz="3600" dirty="0" smtClean="0"/>
              <a:t>water availability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92D1AA-92AE-45AF-A0A1-EE860059D98A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10886" y="533400"/>
            <a:ext cx="8915400" cy="609600"/>
          </a:xfrm>
        </p:spPr>
        <p:txBody>
          <a:bodyPr/>
          <a:lstStyle/>
          <a:p>
            <a:r>
              <a:rPr lang="en-US" altLang="en-US" sz="4800" b="1" dirty="0" smtClean="0">
                <a:solidFill>
                  <a:srgbClr val="008000"/>
                </a:solidFill>
              </a:rPr>
              <a:t>PHOTOSYNTHESIS OVERVIEW</a:t>
            </a: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1168F573-A38D-4727-A249-5E3BD33D1727}" type="slidenum">
              <a:rPr lang="en-US" altLang="en-US" sz="1400" b="0" smtClean="0">
                <a:latin typeface="Copperplate Gothic Bold" pitchFamily="34" charset="0"/>
              </a:rPr>
              <a:pPr/>
              <a:t>35</a:t>
            </a:fld>
            <a:endParaRPr lang="en-US" altLang="en-US" sz="1400" b="0" smtClean="0">
              <a:latin typeface="Copperplate Gothic Bold" pitchFamily="34" charset="0"/>
            </a:endParaRPr>
          </a:p>
        </p:txBody>
      </p:sp>
      <p:pic>
        <p:nvPicPr>
          <p:cNvPr id="45060" name="il_fi" descr="chloropl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4" y="1828800"/>
            <a:ext cx="8042275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685551-87EA-4B4D-812C-CD9A010E46E6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8915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TWO PARTS OF PHOTOSYNTHESIS</a:t>
            </a:r>
            <a:endParaRPr lang="en-US" altLang="en-US" sz="4800" b="1" dirty="0" smtClean="0">
              <a:latin typeface="Comic Sans MS" panose="030F0702030302020204" pitchFamily="66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57103"/>
            <a:ext cx="8763000" cy="4467497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buFontTx/>
              <a:buNone/>
              <a:defRPr/>
            </a:pP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Two reactions make up photosynthesis: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1.Light Dependent Reaction 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- 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	Light energy is converted to </a:t>
            </a:r>
            <a:r>
              <a:rPr lang="en-US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chemical energy 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which is temporarily stored in the form of ATP and NADPH (chemical energy).</a:t>
            </a:r>
          </a:p>
          <a:p>
            <a:pPr eaLnBrk="1" hangingPunct="1">
              <a:buFontTx/>
              <a:buNone/>
              <a:defRPr/>
            </a:pPr>
            <a:endParaRPr lang="en-US" altLang="en-US" sz="3600" b="1" dirty="0" smtClean="0">
              <a:solidFill>
                <a:srgbClr val="66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buFontTx/>
              <a:buNone/>
              <a:defRPr/>
            </a:pPr>
            <a:endParaRPr lang="en-US" altLang="en-US" sz="3600" b="1" dirty="0" smtClean="0">
              <a:solidFill>
                <a:srgbClr val="66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2800" dirty="0" smtClean="0"/>
              <a:t>	</a:t>
            </a:r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6934200" y="1485900"/>
            <a:ext cx="1752600" cy="16764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7278688" y="2068513"/>
            <a:ext cx="1219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  <p:bldP spid="20486" grpId="0" animBg="1"/>
      <p:bldP spid="2048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4F57C2-EA09-4AE7-81FE-F3E87C8005B2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915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TWO PARTS OF PHOTOSYNTHESIS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7543800" cy="5181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2. Light Independent Reaction (The Calvin Cycle)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CO</a:t>
            </a:r>
            <a:r>
              <a:rPr lang="en-US" altLang="en-US" sz="3600" b="1" baseline="-250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2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is used to make</a:t>
            </a:r>
            <a:r>
              <a:rPr lang="en-US" altLang="en-US" sz="36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glucose 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molecules.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The chemical energy stored in ATP and NADPH powers to formation of glucose.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Also called </a:t>
            </a:r>
            <a:r>
              <a:rPr lang="en-US" alt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Carbon Fixation  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or </a:t>
            </a:r>
            <a:r>
              <a:rPr lang="en-US" alt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</a:t>
            </a:r>
            <a:r>
              <a:rPr lang="en-US" altLang="en-US" sz="3600" b="1" baseline="-250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3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Fixation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		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	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800" b="1" smtClean="0">
                <a:solidFill>
                  <a:srgbClr val="008000"/>
                </a:solidFill>
              </a:rPr>
              <a:t>TO DO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Section C </a:t>
            </a:r>
          </a:p>
          <a:p>
            <a:pPr eaLnBrk="1" hangingPunct="1"/>
            <a:r>
              <a:rPr lang="en-US" altLang="en-US" u="sng" smtClean="0">
                <a:hlinkClick r:id="rId2"/>
              </a:rPr>
              <a:t>Intro to Photosynthesis</a:t>
            </a:r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3DD789-A161-4B8B-92E8-1CB955526054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247491"/>
      </p:ext>
    </p:extLst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solidFill>
                  <a:srgbClr val="00B050"/>
                </a:solidFill>
              </a:rPr>
              <a:t>TO DO</a:t>
            </a:r>
            <a:endParaRPr lang="en-US" sz="48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Section </a:t>
            </a:r>
            <a:r>
              <a:rPr lang="en-US" dirty="0"/>
              <a:t>I: </a:t>
            </a:r>
            <a:r>
              <a:rPr lang="en-US" u="sng" dirty="0">
                <a:hlinkClick r:id="rId2"/>
              </a:rPr>
              <a:t>Waterweed Simulation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2F05CB-E325-478D-970A-1B420116A9DD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1308492"/>
      </p:ext>
    </p:extLst>
  </p:cSld>
  <p:clrMapOvr>
    <a:masterClrMapping/>
  </p:clrMapOvr>
  <p:transition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rgbClr val="00B050"/>
                </a:solidFill>
              </a:rPr>
              <a:t>DO NOW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lvl="0" indent="0" algn="ctr">
              <a:buNone/>
            </a:pPr>
            <a:r>
              <a:rPr lang="en-US" u="sng" dirty="0" smtClean="0">
                <a:hlinkClick r:id="rId2"/>
              </a:rPr>
              <a:t>Photosynthesis </a:t>
            </a:r>
            <a:r>
              <a:rPr lang="en-US" u="sng" dirty="0">
                <a:hlinkClick r:id="rId2"/>
              </a:rPr>
              <a:t>song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2F05CB-E325-478D-970A-1B420116A9DD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0532964"/>
      </p:ext>
    </p:extLst>
  </p:cSld>
  <p:clrMapOvr>
    <a:masterClrMapping/>
  </p:clrMapOvr>
  <p:transition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ED9A1E-9AF5-4DBE-B052-A83373116C76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915400" cy="609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4800" b="1" i="1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Question: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2057400"/>
            <a:ext cx="6629400" cy="42672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altLang="en-US" sz="6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What do cells use for energy?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A28DDD-307F-4EE6-89D1-ECA505F2CC08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2713" y="228600"/>
            <a:ext cx="8915400" cy="609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ENERGY FOR LIFE ON EARTH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219200"/>
            <a:ext cx="7467600" cy="5334000"/>
          </a:xfrm>
        </p:spPr>
        <p:txBody>
          <a:bodyPr/>
          <a:lstStyle/>
          <a:p>
            <a:pPr eaLnBrk="1" hangingPunct="1"/>
            <a:r>
              <a:rPr lang="en-US" altLang="en-US" sz="3600" b="1" smtClean="0">
                <a:solidFill>
                  <a:srgbClr val="0000CC"/>
                </a:solidFill>
                <a:latin typeface="Comic Sans MS" pitchFamily="66" charset="0"/>
              </a:rPr>
              <a:t>Sunlight </a:t>
            </a:r>
            <a:r>
              <a:rPr lang="en-US" altLang="en-US" sz="3600" b="1" smtClean="0">
                <a:latin typeface="Comic Sans MS" pitchFamily="66" charset="0"/>
              </a:rPr>
              <a:t>is the ULTIMATE energy for all life on Earth</a:t>
            </a:r>
          </a:p>
          <a:p>
            <a:pPr eaLnBrk="1" hangingPunct="1"/>
            <a:r>
              <a:rPr lang="en-US" altLang="en-US" sz="3600" b="1" smtClean="0">
                <a:latin typeface="Comic Sans MS" pitchFamily="66" charset="0"/>
              </a:rPr>
              <a:t>Plants store energy in the </a:t>
            </a:r>
            <a:r>
              <a:rPr lang="en-US" altLang="en-US" sz="3600" b="1" smtClean="0">
                <a:solidFill>
                  <a:srgbClr val="0000CC"/>
                </a:solidFill>
                <a:latin typeface="Comic Sans MS" pitchFamily="66" charset="0"/>
              </a:rPr>
              <a:t>chemical bonds of sugars.</a:t>
            </a:r>
          </a:p>
          <a:p>
            <a:pPr eaLnBrk="1" hangingPunct="1"/>
            <a:r>
              <a:rPr lang="en-US" altLang="en-US" sz="3600" b="1" smtClean="0">
                <a:latin typeface="Comic Sans MS" pitchFamily="66" charset="0"/>
              </a:rPr>
              <a:t>Chemical energy is released as </a:t>
            </a:r>
            <a:r>
              <a:rPr lang="en-US" altLang="en-US" sz="3600" b="1" smtClean="0">
                <a:solidFill>
                  <a:srgbClr val="0000CC"/>
                </a:solidFill>
                <a:latin typeface="Comic Sans MS" pitchFamily="66" charset="0"/>
              </a:rPr>
              <a:t>ATP</a:t>
            </a:r>
            <a:r>
              <a:rPr lang="en-US" altLang="en-US" sz="3600" b="1" smtClean="0">
                <a:latin typeface="Comic Sans MS" pitchFamily="66" charset="0"/>
              </a:rPr>
              <a:t> during </a:t>
            </a:r>
            <a:r>
              <a:rPr lang="en-US" altLang="en-US" sz="3600" b="1" smtClean="0">
                <a:solidFill>
                  <a:srgbClr val="0000CC"/>
                </a:solidFill>
                <a:latin typeface="Comic Sans MS" pitchFamily="66" charset="0"/>
              </a:rPr>
              <a:t>cellular respiration.</a:t>
            </a:r>
          </a:p>
        </p:txBody>
      </p:sp>
      <p:pic>
        <p:nvPicPr>
          <p:cNvPr id="50181" name="Picture 4" descr="sun_glasses_md_clr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757738"/>
            <a:ext cx="19050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5B37BE-88F6-4D2D-84BD-DE73360E9581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128004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2667000"/>
            <a:ext cx="7239000" cy="609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5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PARTS OF PHOTOSYNTHESIS</a:t>
            </a:r>
            <a:br>
              <a:rPr lang="en-US" altLang="en-US" sz="5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n-US" sz="5400" dirty="0" err="1">
                <a:hlinkClick r:id="rId3"/>
              </a:rPr>
              <a:t>Photosynthesis</a:t>
            </a:r>
            <a:r>
              <a:rPr lang="en-US" altLang="en-US" sz="5400" dirty="0"/>
              <a:t/>
            </a:r>
            <a:br>
              <a:rPr lang="en-US" altLang="en-US" sz="5400" dirty="0"/>
            </a:br>
            <a:endParaRPr lang="en-US" altLang="en-US" sz="5400" b="1" dirty="0" smtClean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rand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978FD9-A78D-4F60-9D23-FA1762EFD473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0678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LIGHT DEPENDENT REACTION </a:t>
            </a:r>
            <a:br>
              <a:rPr lang="en-US" altLang="en-US" sz="4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n-US" sz="4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(ELECTRON FLOW)</a:t>
            </a:r>
            <a:endParaRPr lang="en-US" altLang="en-US" sz="4400" b="1" dirty="0" smtClean="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8153400" cy="4800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defRPr/>
            </a:pPr>
            <a:r>
              <a:rPr lang="en-US" dirty="0" smtClean="0"/>
              <a:t>Energy is captured from sunlight by the pigments. </a:t>
            </a:r>
          </a:p>
          <a:p>
            <a:pPr eaLnBrk="1" hangingPunct="1">
              <a:defRPr/>
            </a:pPr>
            <a:r>
              <a:rPr lang="en-US" dirty="0" smtClean="0"/>
              <a:t>Energy is transferred to convert ADP </a:t>
            </a:r>
            <a:r>
              <a:rPr lang="en-US" dirty="0"/>
              <a:t>into ATP and </a:t>
            </a:r>
            <a:r>
              <a:rPr lang="en-US" dirty="0" smtClean="0"/>
              <a:t>NADP+ into NADPH. </a:t>
            </a:r>
          </a:p>
          <a:p>
            <a:pPr eaLnBrk="1" hangingPunct="1">
              <a:defRPr/>
            </a:pP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Occurs in the 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Thylakoid membranes</a:t>
            </a:r>
          </a:p>
          <a:p>
            <a:pPr eaLnBrk="1" hangingPunct="1">
              <a:defRPr/>
            </a:pP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During the light reaction, there are 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two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systems:</a:t>
            </a:r>
          </a:p>
          <a:p>
            <a:pPr lvl="1" eaLnBrk="1" hangingPunct="1">
              <a:defRPr/>
            </a:pP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Photosystem II</a:t>
            </a:r>
          </a:p>
          <a:p>
            <a:pPr lvl="1" eaLnBrk="1" hangingPunct="1">
              <a:defRPr/>
            </a:pP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Photosystem I</a:t>
            </a:r>
            <a:endParaRPr lang="en-US" altLang="en-US" b="1" dirty="0" smtClean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5D5208-F564-49FE-BAA9-680200D49891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915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8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PHOTOSYSTEMS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09800"/>
            <a:ext cx="8229600" cy="5181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Occurs in the 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thylakoid 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membrane</a:t>
            </a:r>
            <a:endParaRPr lang="en-US" altLang="en-US" b="1" dirty="0" smtClean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Uses 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Electron Transport Chain (ETC).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Generates 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O</a:t>
            </a:r>
            <a:r>
              <a:rPr lang="en-US" altLang="en-US" b="1" baseline="-250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2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, ATP and NADPH.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D3A6E3-0A8B-4749-87F3-B9263390CCBC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57175" y="405798"/>
            <a:ext cx="5667375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PS I and PS II</a:t>
            </a:r>
            <a:endParaRPr lang="en-US" altLang="en-US" sz="4800" b="1" dirty="0" smtClean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6688" name="Group 64"/>
          <p:cNvGrpSpPr>
            <a:grpSpLocks/>
          </p:cNvGrpSpPr>
          <p:nvPr/>
        </p:nvGrpSpPr>
        <p:grpSpPr bwMode="auto">
          <a:xfrm>
            <a:off x="180975" y="685800"/>
            <a:ext cx="8963025" cy="5045075"/>
            <a:chOff x="39" y="1167"/>
            <a:chExt cx="5646" cy="2792"/>
          </a:xfrm>
        </p:grpSpPr>
        <p:sp>
          <p:nvSpPr>
            <p:cNvPr id="26628" name="Oval 4"/>
            <p:cNvSpPr>
              <a:spLocks noChangeArrowheads="1"/>
            </p:cNvSpPr>
            <p:nvPr/>
          </p:nvSpPr>
          <p:spPr bwMode="auto">
            <a:xfrm>
              <a:off x="3700" y="2644"/>
              <a:ext cx="472" cy="28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399" name="Rectangle 5"/>
            <p:cNvSpPr>
              <a:spLocks noChangeArrowheads="1"/>
            </p:cNvSpPr>
            <p:nvPr/>
          </p:nvSpPr>
          <p:spPr bwMode="auto">
            <a:xfrm>
              <a:off x="3735" y="2674"/>
              <a:ext cx="450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P700</a:t>
              </a:r>
            </a:p>
          </p:txBody>
        </p:sp>
        <p:sp>
          <p:nvSpPr>
            <p:cNvPr id="26630" name="Oval 6"/>
            <p:cNvSpPr>
              <a:spLocks noChangeArrowheads="1"/>
            </p:cNvSpPr>
            <p:nvPr/>
          </p:nvSpPr>
          <p:spPr bwMode="auto">
            <a:xfrm>
              <a:off x="1396" y="2980"/>
              <a:ext cx="328" cy="134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31" name="Oval 7"/>
            <p:cNvSpPr>
              <a:spLocks noChangeArrowheads="1"/>
            </p:cNvSpPr>
            <p:nvPr/>
          </p:nvSpPr>
          <p:spPr bwMode="auto">
            <a:xfrm>
              <a:off x="3460" y="3028"/>
              <a:ext cx="280" cy="184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32" name="Oval 8"/>
            <p:cNvSpPr>
              <a:spLocks noChangeArrowheads="1"/>
            </p:cNvSpPr>
            <p:nvPr/>
          </p:nvSpPr>
          <p:spPr bwMode="auto">
            <a:xfrm>
              <a:off x="4084" y="3028"/>
              <a:ext cx="280" cy="136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33" name="Oval 9"/>
            <p:cNvSpPr>
              <a:spLocks noChangeArrowheads="1"/>
            </p:cNvSpPr>
            <p:nvPr/>
          </p:nvSpPr>
          <p:spPr bwMode="auto">
            <a:xfrm>
              <a:off x="4324" y="2788"/>
              <a:ext cx="328" cy="184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4228" y="2548"/>
              <a:ext cx="328" cy="136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3556" y="2452"/>
              <a:ext cx="232" cy="134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36" name="Oval 12"/>
            <p:cNvSpPr>
              <a:spLocks noChangeArrowheads="1"/>
            </p:cNvSpPr>
            <p:nvPr/>
          </p:nvSpPr>
          <p:spPr bwMode="auto">
            <a:xfrm>
              <a:off x="3988" y="2404"/>
              <a:ext cx="280" cy="136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37" name="Oval 13"/>
            <p:cNvSpPr>
              <a:spLocks noChangeArrowheads="1"/>
            </p:cNvSpPr>
            <p:nvPr/>
          </p:nvSpPr>
          <p:spPr bwMode="auto">
            <a:xfrm>
              <a:off x="3844" y="3124"/>
              <a:ext cx="232" cy="134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38" name="Rectangle 14"/>
            <p:cNvSpPr>
              <a:spLocks noChangeArrowheads="1"/>
            </p:cNvSpPr>
            <p:nvPr/>
          </p:nvSpPr>
          <p:spPr bwMode="auto">
            <a:xfrm>
              <a:off x="4646" y="2534"/>
              <a:ext cx="26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409" name="Rectangle 15"/>
            <p:cNvSpPr>
              <a:spLocks noChangeArrowheads="1"/>
            </p:cNvSpPr>
            <p:nvPr/>
          </p:nvSpPr>
          <p:spPr bwMode="auto">
            <a:xfrm>
              <a:off x="3927" y="3351"/>
              <a:ext cx="1445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Comic Sans MS" pitchFamily="66" charset="0"/>
                </a:rPr>
                <a:t>Photosystem I</a:t>
              </a:r>
            </a:p>
          </p:txBody>
        </p:sp>
        <p:sp>
          <p:nvSpPr>
            <p:cNvPr id="26640" name="Oval 16"/>
            <p:cNvSpPr>
              <a:spLocks noChangeArrowheads="1"/>
            </p:cNvSpPr>
            <p:nvPr/>
          </p:nvSpPr>
          <p:spPr bwMode="auto">
            <a:xfrm>
              <a:off x="1060" y="3172"/>
              <a:ext cx="472" cy="28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411" name="Rectangle 17"/>
            <p:cNvSpPr>
              <a:spLocks noChangeArrowheads="1"/>
            </p:cNvSpPr>
            <p:nvPr/>
          </p:nvSpPr>
          <p:spPr bwMode="auto">
            <a:xfrm>
              <a:off x="1095" y="3202"/>
              <a:ext cx="450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P680</a:t>
              </a:r>
            </a:p>
          </p:txBody>
        </p:sp>
        <p:sp>
          <p:nvSpPr>
            <p:cNvPr id="26642" name="Oval 18"/>
            <p:cNvSpPr>
              <a:spLocks noChangeArrowheads="1"/>
            </p:cNvSpPr>
            <p:nvPr/>
          </p:nvSpPr>
          <p:spPr bwMode="auto">
            <a:xfrm>
              <a:off x="580" y="3124"/>
              <a:ext cx="328" cy="134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43" name="Oval 19"/>
            <p:cNvSpPr>
              <a:spLocks noChangeArrowheads="1"/>
            </p:cNvSpPr>
            <p:nvPr/>
          </p:nvSpPr>
          <p:spPr bwMode="auto">
            <a:xfrm>
              <a:off x="580" y="3316"/>
              <a:ext cx="328" cy="136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44" name="Oval 20"/>
            <p:cNvSpPr>
              <a:spLocks noChangeArrowheads="1"/>
            </p:cNvSpPr>
            <p:nvPr/>
          </p:nvSpPr>
          <p:spPr bwMode="auto">
            <a:xfrm>
              <a:off x="820" y="3556"/>
              <a:ext cx="280" cy="184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45" name="Oval 21"/>
            <p:cNvSpPr>
              <a:spLocks noChangeArrowheads="1"/>
            </p:cNvSpPr>
            <p:nvPr/>
          </p:nvSpPr>
          <p:spPr bwMode="auto">
            <a:xfrm>
              <a:off x="1396" y="3508"/>
              <a:ext cx="280" cy="134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46" name="Oval 22"/>
            <p:cNvSpPr>
              <a:spLocks noChangeArrowheads="1"/>
            </p:cNvSpPr>
            <p:nvPr/>
          </p:nvSpPr>
          <p:spPr bwMode="auto">
            <a:xfrm>
              <a:off x="1588" y="3220"/>
              <a:ext cx="328" cy="184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47" name="Oval 23"/>
            <p:cNvSpPr>
              <a:spLocks noChangeArrowheads="1"/>
            </p:cNvSpPr>
            <p:nvPr/>
          </p:nvSpPr>
          <p:spPr bwMode="auto">
            <a:xfrm>
              <a:off x="3268" y="2836"/>
              <a:ext cx="328" cy="136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48" name="Oval 24"/>
            <p:cNvSpPr>
              <a:spLocks noChangeArrowheads="1"/>
            </p:cNvSpPr>
            <p:nvPr/>
          </p:nvSpPr>
          <p:spPr bwMode="auto">
            <a:xfrm>
              <a:off x="916" y="2980"/>
              <a:ext cx="232" cy="134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49" name="Oval 25"/>
            <p:cNvSpPr>
              <a:spLocks noChangeArrowheads="1"/>
            </p:cNvSpPr>
            <p:nvPr/>
          </p:nvSpPr>
          <p:spPr bwMode="auto">
            <a:xfrm>
              <a:off x="1732" y="3460"/>
              <a:ext cx="280" cy="136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50" name="Oval 26"/>
            <p:cNvSpPr>
              <a:spLocks noChangeArrowheads="1"/>
            </p:cNvSpPr>
            <p:nvPr/>
          </p:nvSpPr>
          <p:spPr bwMode="auto">
            <a:xfrm>
              <a:off x="1156" y="3652"/>
              <a:ext cx="232" cy="134"/>
            </a:xfrm>
            <a:prstGeom prst="ellipse">
              <a:avLst/>
            </a:prstGeom>
            <a:solidFill>
              <a:srgbClr val="7FFF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421" name="Rectangle 27"/>
            <p:cNvSpPr>
              <a:spLocks noChangeArrowheads="1"/>
            </p:cNvSpPr>
            <p:nvPr/>
          </p:nvSpPr>
          <p:spPr bwMode="auto">
            <a:xfrm>
              <a:off x="1383" y="3687"/>
              <a:ext cx="1550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Comic Sans MS" pitchFamily="66" charset="0"/>
                </a:rPr>
                <a:t>Photosystem II</a:t>
              </a:r>
            </a:p>
          </p:txBody>
        </p:sp>
        <p:sp>
          <p:nvSpPr>
            <p:cNvPr id="26652" name="Freeform 28"/>
            <p:cNvSpPr>
              <a:spLocks/>
            </p:cNvSpPr>
            <p:nvPr/>
          </p:nvSpPr>
          <p:spPr bwMode="auto">
            <a:xfrm>
              <a:off x="576" y="3072"/>
              <a:ext cx="601" cy="601"/>
            </a:xfrm>
            <a:custGeom>
              <a:avLst/>
              <a:gdLst>
                <a:gd name="T0" fmla="*/ 0 w 601"/>
                <a:gd name="T1" fmla="*/ 0 h 601"/>
                <a:gd name="T2" fmla="*/ 36 w 601"/>
                <a:gd name="T3" fmla="*/ 12 h 601"/>
                <a:gd name="T4" fmla="*/ 60 w 601"/>
                <a:gd name="T5" fmla="*/ 48 h 601"/>
                <a:gd name="T6" fmla="*/ 84 w 601"/>
                <a:gd name="T7" fmla="*/ 84 h 601"/>
                <a:gd name="T8" fmla="*/ 120 w 601"/>
                <a:gd name="T9" fmla="*/ 96 h 601"/>
                <a:gd name="T10" fmla="*/ 132 w 601"/>
                <a:gd name="T11" fmla="*/ 132 h 601"/>
                <a:gd name="T12" fmla="*/ 144 w 601"/>
                <a:gd name="T13" fmla="*/ 168 h 601"/>
                <a:gd name="T14" fmla="*/ 144 w 601"/>
                <a:gd name="T15" fmla="*/ 204 h 601"/>
                <a:gd name="T16" fmla="*/ 144 w 601"/>
                <a:gd name="T17" fmla="*/ 240 h 601"/>
                <a:gd name="T18" fmla="*/ 132 w 601"/>
                <a:gd name="T19" fmla="*/ 276 h 601"/>
                <a:gd name="T20" fmla="*/ 132 w 601"/>
                <a:gd name="T21" fmla="*/ 312 h 601"/>
                <a:gd name="T22" fmla="*/ 144 w 601"/>
                <a:gd name="T23" fmla="*/ 348 h 601"/>
                <a:gd name="T24" fmla="*/ 180 w 601"/>
                <a:gd name="T25" fmla="*/ 372 h 601"/>
                <a:gd name="T26" fmla="*/ 216 w 601"/>
                <a:gd name="T27" fmla="*/ 396 h 601"/>
                <a:gd name="T28" fmla="*/ 240 w 601"/>
                <a:gd name="T29" fmla="*/ 432 h 601"/>
                <a:gd name="T30" fmla="*/ 276 w 601"/>
                <a:gd name="T31" fmla="*/ 456 h 601"/>
                <a:gd name="T32" fmla="*/ 312 w 601"/>
                <a:gd name="T33" fmla="*/ 480 h 601"/>
                <a:gd name="T34" fmla="*/ 324 w 601"/>
                <a:gd name="T35" fmla="*/ 516 h 601"/>
                <a:gd name="T36" fmla="*/ 360 w 601"/>
                <a:gd name="T37" fmla="*/ 540 h 601"/>
                <a:gd name="T38" fmla="*/ 372 w 601"/>
                <a:gd name="T39" fmla="*/ 576 h 601"/>
                <a:gd name="T40" fmla="*/ 408 w 601"/>
                <a:gd name="T41" fmla="*/ 600 h 601"/>
                <a:gd name="T42" fmla="*/ 420 w 601"/>
                <a:gd name="T43" fmla="*/ 564 h 601"/>
                <a:gd name="T44" fmla="*/ 444 w 601"/>
                <a:gd name="T45" fmla="*/ 528 h 601"/>
                <a:gd name="T46" fmla="*/ 480 w 601"/>
                <a:gd name="T47" fmla="*/ 504 h 601"/>
                <a:gd name="T48" fmla="*/ 504 w 601"/>
                <a:gd name="T49" fmla="*/ 468 h 601"/>
                <a:gd name="T50" fmla="*/ 540 w 601"/>
                <a:gd name="T51" fmla="*/ 444 h 601"/>
                <a:gd name="T52" fmla="*/ 564 w 601"/>
                <a:gd name="T53" fmla="*/ 408 h 601"/>
                <a:gd name="T54" fmla="*/ 600 w 601"/>
                <a:gd name="T55" fmla="*/ 384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01" h="601">
                  <a:moveTo>
                    <a:pt x="0" y="0"/>
                  </a:moveTo>
                  <a:lnTo>
                    <a:pt x="36" y="12"/>
                  </a:lnTo>
                  <a:lnTo>
                    <a:pt x="60" y="48"/>
                  </a:lnTo>
                  <a:lnTo>
                    <a:pt x="84" y="84"/>
                  </a:lnTo>
                  <a:lnTo>
                    <a:pt x="120" y="96"/>
                  </a:lnTo>
                  <a:lnTo>
                    <a:pt x="132" y="132"/>
                  </a:lnTo>
                  <a:lnTo>
                    <a:pt x="144" y="168"/>
                  </a:lnTo>
                  <a:lnTo>
                    <a:pt x="144" y="204"/>
                  </a:lnTo>
                  <a:lnTo>
                    <a:pt x="144" y="240"/>
                  </a:lnTo>
                  <a:lnTo>
                    <a:pt x="132" y="276"/>
                  </a:lnTo>
                  <a:lnTo>
                    <a:pt x="132" y="312"/>
                  </a:lnTo>
                  <a:lnTo>
                    <a:pt x="144" y="348"/>
                  </a:lnTo>
                  <a:lnTo>
                    <a:pt x="180" y="372"/>
                  </a:lnTo>
                  <a:lnTo>
                    <a:pt x="216" y="396"/>
                  </a:lnTo>
                  <a:lnTo>
                    <a:pt x="240" y="432"/>
                  </a:lnTo>
                  <a:lnTo>
                    <a:pt x="276" y="456"/>
                  </a:lnTo>
                  <a:lnTo>
                    <a:pt x="312" y="480"/>
                  </a:lnTo>
                  <a:lnTo>
                    <a:pt x="324" y="516"/>
                  </a:lnTo>
                  <a:lnTo>
                    <a:pt x="360" y="540"/>
                  </a:lnTo>
                  <a:lnTo>
                    <a:pt x="372" y="576"/>
                  </a:lnTo>
                  <a:lnTo>
                    <a:pt x="408" y="600"/>
                  </a:lnTo>
                  <a:lnTo>
                    <a:pt x="420" y="564"/>
                  </a:lnTo>
                  <a:lnTo>
                    <a:pt x="444" y="528"/>
                  </a:lnTo>
                  <a:lnTo>
                    <a:pt x="480" y="504"/>
                  </a:lnTo>
                  <a:lnTo>
                    <a:pt x="504" y="468"/>
                  </a:lnTo>
                  <a:lnTo>
                    <a:pt x="540" y="444"/>
                  </a:lnTo>
                  <a:lnTo>
                    <a:pt x="564" y="408"/>
                  </a:lnTo>
                  <a:lnTo>
                    <a:pt x="600" y="384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53" name="Oval 29"/>
            <p:cNvSpPr>
              <a:spLocks noChangeArrowheads="1"/>
            </p:cNvSpPr>
            <p:nvPr/>
          </p:nvSpPr>
          <p:spPr bwMode="auto">
            <a:xfrm>
              <a:off x="928" y="1696"/>
              <a:ext cx="784" cy="448"/>
            </a:xfrm>
            <a:prstGeom prst="ellipse">
              <a:avLst/>
            </a:prstGeom>
            <a:solidFill>
              <a:schemeClr val="accent1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424" name="Rectangle 30"/>
            <p:cNvSpPr>
              <a:spLocks noChangeArrowheads="1"/>
            </p:cNvSpPr>
            <p:nvPr/>
          </p:nvSpPr>
          <p:spPr bwMode="auto">
            <a:xfrm>
              <a:off x="1047" y="1695"/>
              <a:ext cx="598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chemeClr val="tx1"/>
                  </a:solidFill>
                  <a:latin typeface="Arial" charset="0"/>
                </a:rPr>
                <a:t>Primary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chemeClr val="tx1"/>
                  </a:solidFill>
                  <a:latin typeface="Arial" charset="0"/>
                </a:rPr>
                <a:t>Electron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chemeClr val="tx1"/>
                  </a:solidFill>
                  <a:latin typeface="Arial" charset="0"/>
                </a:rPr>
                <a:t>Acceptor</a:t>
              </a:r>
            </a:p>
          </p:txBody>
        </p:sp>
        <p:sp>
          <p:nvSpPr>
            <p:cNvPr id="26655" name="Oval 31"/>
            <p:cNvSpPr>
              <a:spLocks noChangeArrowheads="1"/>
            </p:cNvSpPr>
            <p:nvPr/>
          </p:nvSpPr>
          <p:spPr bwMode="auto">
            <a:xfrm>
              <a:off x="3520" y="1168"/>
              <a:ext cx="784" cy="448"/>
            </a:xfrm>
            <a:prstGeom prst="ellipse">
              <a:avLst/>
            </a:prstGeom>
            <a:solidFill>
              <a:schemeClr val="accent1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426" name="Rectangle 32"/>
            <p:cNvSpPr>
              <a:spLocks noChangeArrowheads="1"/>
            </p:cNvSpPr>
            <p:nvPr/>
          </p:nvSpPr>
          <p:spPr bwMode="auto">
            <a:xfrm>
              <a:off x="3639" y="1167"/>
              <a:ext cx="598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chemeClr val="tx1"/>
                  </a:solidFill>
                  <a:latin typeface="Arial" charset="0"/>
                </a:rPr>
                <a:t>Primary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chemeClr val="tx1"/>
                  </a:solidFill>
                  <a:latin typeface="Arial" charset="0"/>
                </a:rPr>
                <a:t>Electron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chemeClr val="tx1"/>
                  </a:solidFill>
                  <a:latin typeface="Arial" charset="0"/>
                </a:rPr>
                <a:t>Acceptor</a:t>
              </a:r>
            </a:p>
          </p:txBody>
        </p:sp>
        <p:sp>
          <p:nvSpPr>
            <p:cNvPr id="26657" name="Line 33"/>
            <p:cNvSpPr>
              <a:spLocks noChangeShapeType="1"/>
            </p:cNvSpPr>
            <p:nvPr/>
          </p:nvSpPr>
          <p:spPr bwMode="auto">
            <a:xfrm flipV="1">
              <a:off x="1296" y="2192"/>
              <a:ext cx="0" cy="89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58" name="Line 34"/>
            <p:cNvSpPr>
              <a:spLocks noChangeShapeType="1"/>
            </p:cNvSpPr>
            <p:nvPr/>
          </p:nvSpPr>
          <p:spPr bwMode="auto">
            <a:xfrm flipV="1">
              <a:off x="3936" y="1712"/>
              <a:ext cx="0" cy="89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59" name="Oval 35"/>
            <p:cNvSpPr>
              <a:spLocks noChangeArrowheads="1"/>
            </p:cNvSpPr>
            <p:nvPr/>
          </p:nvSpPr>
          <p:spPr bwMode="auto">
            <a:xfrm>
              <a:off x="1780" y="1972"/>
              <a:ext cx="232" cy="184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60" name="Oval 36"/>
            <p:cNvSpPr>
              <a:spLocks noChangeArrowheads="1"/>
            </p:cNvSpPr>
            <p:nvPr/>
          </p:nvSpPr>
          <p:spPr bwMode="auto">
            <a:xfrm>
              <a:off x="2116" y="2116"/>
              <a:ext cx="232" cy="184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61" name="Oval 37"/>
            <p:cNvSpPr>
              <a:spLocks noChangeArrowheads="1"/>
            </p:cNvSpPr>
            <p:nvPr/>
          </p:nvSpPr>
          <p:spPr bwMode="auto">
            <a:xfrm>
              <a:off x="2452" y="2260"/>
              <a:ext cx="232" cy="184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62" name="Oval 38"/>
            <p:cNvSpPr>
              <a:spLocks noChangeArrowheads="1"/>
            </p:cNvSpPr>
            <p:nvPr/>
          </p:nvSpPr>
          <p:spPr bwMode="auto">
            <a:xfrm>
              <a:off x="4324" y="1540"/>
              <a:ext cx="232" cy="184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63" name="Oval 39"/>
            <p:cNvSpPr>
              <a:spLocks noChangeArrowheads="1"/>
            </p:cNvSpPr>
            <p:nvPr/>
          </p:nvSpPr>
          <p:spPr bwMode="auto">
            <a:xfrm>
              <a:off x="4708" y="1684"/>
              <a:ext cx="232" cy="184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64" name="Oval 40"/>
            <p:cNvSpPr>
              <a:spLocks noChangeArrowheads="1"/>
            </p:cNvSpPr>
            <p:nvPr/>
          </p:nvSpPr>
          <p:spPr bwMode="auto">
            <a:xfrm>
              <a:off x="5092" y="1828"/>
              <a:ext cx="232" cy="184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435" name="Rectangle 41"/>
            <p:cNvSpPr>
              <a:spLocks noChangeArrowheads="1"/>
            </p:cNvSpPr>
            <p:nvPr/>
          </p:nvSpPr>
          <p:spPr bwMode="auto">
            <a:xfrm>
              <a:off x="2487" y="2007"/>
              <a:ext cx="498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ETC</a:t>
              </a:r>
            </a:p>
          </p:txBody>
        </p:sp>
        <p:sp>
          <p:nvSpPr>
            <p:cNvPr id="59436" name="Rectangle 42"/>
            <p:cNvSpPr>
              <a:spLocks noChangeArrowheads="1"/>
            </p:cNvSpPr>
            <p:nvPr/>
          </p:nvSpPr>
          <p:spPr bwMode="auto">
            <a:xfrm>
              <a:off x="4983" y="1527"/>
              <a:ext cx="585" cy="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chemeClr val="tx1"/>
                  </a:solidFill>
                  <a:latin typeface="Arial" charset="0"/>
                </a:rPr>
                <a:t>Enzyme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chemeClr val="tx1"/>
                  </a:solidFill>
                  <a:latin typeface="Arial" charset="0"/>
                </a:rPr>
                <a:t>Reaction</a:t>
              </a:r>
            </a:p>
          </p:txBody>
        </p:sp>
        <p:sp>
          <p:nvSpPr>
            <p:cNvPr id="26667" name="Rectangle 43"/>
            <p:cNvSpPr>
              <a:spLocks noChangeArrowheads="1"/>
            </p:cNvSpPr>
            <p:nvPr/>
          </p:nvSpPr>
          <p:spPr bwMode="auto">
            <a:xfrm>
              <a:off x="39" y="3303"/>
              <a:ext cx="1140" cy="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altLang="en-US" sz="2400">
                  <a:latin typeface="Arial" panose="020B0604020202020204" pitchFamily="34" charset="0"/>
                </a:rPr>
                <a:t> H</a:t>
              </a:r>
              <a:r>
                <a:rPr lang="en-US" altLang="en-US" sz="2400" baseline="-25000">
                  <a:latin typeface="Arial" panose="020B0604020202020204" pitchFamily="34" charset="0"/>
                </a:rPr>
                <a:t>2</a:t>
              </a:r>
              <a:r>
                <a:rPr lang="en-US" altLang="en-US" sz="2400">
                  <a:latin typeface="Arial" panose="020B0604020202020204" pitchFamily="34" charset="0"/>
                </a:rPr>
                <a:t>O</a:t>
              </a:r>
            </a:p>
            <a:p>
              <a:pPr>
                <a:defRPr/>
              </a:pPr>
              <a:endParaRPr lang="en-US" altLang="en-US" sz="2400">
                <a:latin typeface="Arial" panose="020B0604020202020204" pitchFamily="34" charset="0"/>
              </a:endParaRPr>
            </a:p>
            <a:p>
              <a:pPr>
                <a:defRPr/>
              </a:pPr>
              <a:r>
                <a:rPr lang="en-US" altLang="en-US" sz="24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1/2O</a:t>
              </a:r>
              <a:r>
                <a:rPr lang="en-US" altLang="en-US" sz="2400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2</a:t>
              </a:r>
              <a:r>
                <a:rPr lang="en-US" altLang="en-US" sz="24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 </a:t>
              </a:r>
              <a:r>
                <a:rPr lang="en-US" altLang="en-US" sz="2400">
                  <a:latin typeface="Arial" panose="020B0604020202020204" pitchFamily="34" charset="0"/>
                </a:rPr>
                <a:t>+ 2H</a:t>
              </a:r>
              <a:r>
                <a:rPr lang="en-US" altLang="en-US" sz="2400" baseline="30000"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26668" name="AutoShape 44"/>
            <p:cNvSpPr>
              <a:spLocks noChangeArrowheads="1"/>
            </p:cNvSpPr>
            <p:nvPr/>
          </p:nvSpPr>
          <p:spPr bwMode="auto">
            <a:xfrm rot="16200000" flipH="1">
              <a:off x="2236" y="2476"/>
              <a:ext cx="376" cy="424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35B1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69" name="Rectangle 45"/>
            <p:cNvSpPr>
              <a:spLocks noChangeArrowheads="1"/>
            </p:cNvSpPr>
            <p:nvPr/>
          </p:nvSpPr>
          <p:spPr bwMode="auto">
            <a:xfrm>
              <a:off x="2199" y="2919"/>
              <a:ext cx="49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altLang="en-US" sz="24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ATP</a:t>
              </a:r>
            </a:p>
          </p:txBody>
        </p:sp>
        <p:sp>
          <p:nvSpPr>
            <p:cNvPr id="26670" name="AutoShape 46"/>
            <p:cNvSpPr>
              <a:spLocks noChangeArrowheads="1"/>
            </p:cNvSpPr>
            <p:nvPr/>
          </p:nvSpPr>
          <p:spPr bwMode="auto">
            <a:xfrm rot="16200000" flipH="1">
              <a:off x="5092" y="2164"/>
              <a:ext cx="376" cy="376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35B1B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71" name="Rectangle 47"/>
            <p:cNvSpPr>
              <a:spLocks noChangeArrowheads="1"/>
            </p:cNvSpPr>
            <p:nvPr/>
          </p:nvSpPr>
          <p:spPr bwMode="auto">
            <a:xfrm>
              <a:off x="4887" y="2583"/>
              <a:ext cx="79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altLang="en-US" sz="24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NADPH</a:t>
              </a:r>
            </a:p>
          </p:txBody>
        </p:sp>
        <p:sp>
          <p:nvSpPr>
            <p:cNvPr id="59442" name="Rectangle 48"/>
            <p:cNvSpPr>
              <a:spLocks noChangeArrowheads="1"/>
            </p:cNvSpPr>
            <p:nvPr/>
          </p:nvSpPr>
          <p:spPr bwMode="auto">
            <a:xfrm>
              <a:off x="39" y="2866"/>
              <a:ext cx="610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Photon</a:t>
              </a:r>
            </a:p>
          </p:txBody>
        </p:sp>
        <p:sp>
          <p:nvSpPr>
            <p:cNvPr id="26673" name="AutoShape 49"/>
            <p:cNvSpPr>
              <a:spLocks noChangeArrowheads="1"/>
            </p:cNvSpPr>
            <p:nvPr/>
          </p:nvSpPr>
          <p:spPr bwMode="auto">
            <a:xfrm rot="16200000" flipH="1">
              <a:off x="244" y="3604"/>
              <a:ext cx="136" cy="136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74" name="Oval 50"/>
            <p:cNvSpPr>
              <a:spLocks noChangeArrowheads="1"/>
            </p:cNvSpPr>
            <p:nvPr/>
          </p:nvSpPr>
          <p:spPr bwMode="auto">
            <a:xfrm>
              <a:off x="2788" y="2404"/>
              <a:ext cx="232" cy="184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75" name="Oval 51"/>
            <p:cNvSpPr>
              <a:spLocks noChangeArrowheads="1"/>
            </p:cNvSpPr>
            <p:nvPr/>
          </p:nvSpPr>
          <p:spPr bwMode="auto">
            <a:xfrm>
              <a:off x="3124" y="2548"/>
              <a:ext cx="232" cy="184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76" name="Line 52"/>
            <p:cNvSpPr>
              <a:spLocks noChangeShapeType="1"/>
            </p:cNvSpPr>
            <p:nvPr/>
          </p:nvSpPr>
          <p:spPr bwMode="auto">
            <a:xfrm>
              <a:off x="1736" y="1976"/>
              <a:ext cx="1664" cy="7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677" name="Line 53"/>
            <p:cNvSpPr>
              <a:spLocks noChangeShapeType="1"/>
            </p:cNvSpPr>
            <p:nvPr/>
          </p:nvSpPr>
          <p:spPr bwMode="auto">
            <a:xfrm>
              <a:off x="4328" y="1544"/>
              <a:ext cx="1088" cy="4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448" name="Rectangle 54"/>
            <p:cNvSpPr>
              <a:spLocks noChangeArrowheads="1"/>
            </p:cNvSpPr>
            <p:nvPr/>
          </p:nvSpPr>
          <p:spPr bwMode="auto">
            <a:xfrm>
              <a:off x="951" y="2439"/>
              <a:ext cx="371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2e</a:t>
              </a:r>
              <a:r>
                <a:rPr lang="en-US" altLang="en-US" sz="2400" baseline="30000">
                  <a:solidFill>
                    <a:schemeClr val="tx1"/>
                  </a:solidFill>
                  <a:latin typeface="Arial" charset="0"/>
                </a:rPr>
                <a:t>-</a:t>
              </a:r>
            </a:p>
          </p:txBody>
        </p:sp>
        <p:sp>
          <p:nvSpPr>
            <p:cNvPr id="59449" name="Rectangle 55"/>
            <p:cNvSpPr>
              <a:spLocks noChangeArrowheads="1"/>
            </p:cNvSpPr>
            <p:nvPr/>
          </p:nvSpPr>
          <p:spPr bwMode="auto">
            <a:xfrm>
              <a:off x="1815" y="1719"/>
              <a:ext cx="371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2e</a:t>
              </a:r>
              <a:r>
                <a:rPr lang="en-US" altLang="en-US" sz="2400" baseline="30000">
                  <a:solidFill>
                    <a:schemeClr val="tx1"/>
                  </a:solidFill>
                  <a:latin typeface="Arial" charset="0"/>
                </a:rPr>
                <a:t>-</a:t>
              </a:r>
            </a:p>
          </p:txBody>
        </p:sp>
        <p:sp>
          <p:nvSpPr>
            <p:cNvPr id="59450" name="Rectangle 56"/>
            <p:cNvSpPr>
              <a:spLocks noChangeArrowheads="1"/>
            </p:cNvSpPr>
            <p:nvPr/>
          </p:nvSpPr>
          <p:spPr bwMode="auto">
            <a:xfrm>
              <a:off x="3591" y="1863"/>
              <a:ext cx="371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2e</a:t>
              </a:r>
              <a:r>
                <a:rPr lang="en-US" altLang="en-US" sz="2400" baseline="30000">
                  <a:solidFill>
                    <a:schemeClr val="tx1"/>
                  </a:solidFill>
                  <a:latin typeface="Arial" charset="0"/>
                </a:rPr>
                <a:t>-</a:t>
              </a:r>
            </a:p>
          </p:txBody>
        </p:sp>
        <p:sp>
          <p:nvSpPr>
            <p:cNvPr id="59451" name="Rectangle 57"/>
            <p:cNvSpPr>
              <a:spLocks noChangeArrowheads="1"/>
            </p:cNvSpPr>
            <p:nvPr/>
          </p:nvSpPr>
          <p:spPr bwMode="auto">
            <a:xfrm>
              <a:off x="3399" y="2583"/>
              <a:ext cx="371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2e</a:t>
              </a:r>
              <a:r>
                <a:rPr lang="en-US" altLang="en-US" sz="2400" baseline="30000">
                  <a:solidFill>
                    <a:schemeClr val="tx1"/>
                  </a:solidFill>
                  <a:latin typeface="Arial" charset="0"/>
                </a:rPr>
                <a:t>-</a:t>
              </a:r>
            </a:p>
          </p:txBody>
        </p:sp>
        <p:sp>
          <p:nvSpPr>
            <p:cNvPr id="59452" name="Rectangle 58"/>
            <p:cNvSpPr>
              <a:spLocks noChangeArrowheads="1"/>
            </p:cNvSpPr>
            <p:nvPr/>
          </p:nvSpPr>
          <p:spPr bwMode="auto">
            <a:xfrm>
              <a:off x="4359" y="1287"/>
              <a:ext cx="37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2e</a:t>
              </a:r>
              <a:r>
                <a:rPr lang="en-US" altLang="en-US" sz="2400" baseline="30000">
                  <a:solidFill>
                    <a:schemeClr val="tx1"/>
                  </a:solidFill>
                  <a:latin typeface="Arial" charset="0"/>
                </a:rPr>
                <a:t>-</a:t>
              </a:r>
            </a:p>
          </p:txBody>
        </p:sp>
        <p:sp>
          <p:nvSpPr>
            <p:cNvPr id="26683" name="Oval 59"/>
            <p:cNvSpPr>
              <a:spLocks noChangeArrowheads="1"/>
            </p:cNvSpPr>
            <p:nvPr/>
          </p:nvSpPr>
          <p:spPr bwMode="auto">
            <a:xfrm>
              <a:off x="100" y="2308"/>
              <a:ext cx="664" cy="568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454" name="Rectangle 60"/>
            <p:cNvSpPr>
              <a:spLocks noChangeArrowheads="1"/>
            </p:cNvSpPr>
            <p:nvPr/>
          </p:nvSpPr>
          <p:spPr bwMode="auto">
            <a:xfrm>
              <a:off x="135" y="2487"/>
              <a:ext cx="520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SUN</a:t>
              </a:r>
            </a:p>
          </p:txBody>
        </p:sp>
        <p:sp>
          <p:nvSpPr>
            <p:cNvPr id="26685" name="Freeform 61"/>
            <p:cNvSpPr>
              <a:spLocks/>
            </p:cNvSpPr>
            <p:nvPr/>
          </p:nvSpPr>
          <p:spPr bwMode="auto">
            <a:xfrm>
              <a:off x="3312" y="2856"/>
              <a:ext cx="1129" cy="409"/>
            </a:xfrm>
            <a:custGeom>
              <a:avLst/>
              <a:gdLst>
                <a:gd name="T0" fmla="*/ 0 w 1129"/>
                <a:gd name="T1" fmla="*/ 408 h 409"/>
                <a:gd name="T2" fmla="*/ 36 w 1129"/>
                <a:gd name="T3" fmla="*/ 372 h 409"/>
                <a:gd name="T4" fmla="*/ 72 w 1129"/>
                <a:gd name="T5" fmla="*/ 372 h 409"/>
                <a:gd name="T6" fmla="*/ 108 w 1129"/>
                <a:gd name="T7" fmla="*/ 348 h 409"/>
                <a:gd name="T8" fmla="*/ 144 w 1129"/>
                <a:gd name="T9" fmla="*/ 336 h 409"/>
                <a:gd name="T10" fmla="*/ 180 w 1129"/>
                <a:gd name="T11" fmla="*/ 324 h 409"/>
                <a:gd name="T12" fmla="*/ 216 w 1129"/>
                <a:gd name="T13" fmla="*/ 300 h 409"/>
                <a:gd name="T14" fmla="*/ 252 w 1129"/>
                <a:gd name="T15" fmla="*/ 300 h 409"/>
                <a:gd name="T16" fmla="*/ 300 w 1129"/>
                <a:gd name="T17" fmla="*/ 300 h 409"/>
                <a:gd name="T18" fmla="*/ 336 w 1129"/>
                <a:gd name="T19" fmla="*/ 300 h 409"/>
                <a:gd name="T20" fmla="*/ 372 w 1129"/>
                <a:gd name="T21" fmla="*/ 300 h 409"/>
                <a:gd name="T22" fmla="*/ 408 w 1129"/>
                <a:gd name="T23" fmla="*/ 300 h 409"/>
                <a:gd name="T24" fmla="*/ 456 w 1129"/>
                <a:gd name="T25" fmla="*/ 324 h 409"/>
                <a:gd name="T26" fmla="*/ 492 w 1129"/>
                <a:gd name="T27" fmla="*/ 324 h 409"/>
                <a:gd name="T28" fmla="*/ 528 w 1129"/>
                <a:gd name="T29" fmla="*/ 336 h 409"/>
                <a:gd name="T30" fmla="*/ 564 w 1129"/>
                <a:gd name="T31" fmla="*/ 336 h 409"/>
                <a:gd name="T32" fmla="*/ 600 w 1129"/>
                <a:gd name="T33" fmla="*/ 348 h 409"/>
                <a:gd name="T34" fmla="*/ 636 w 1129"/>
                <a:gd name="T35" fmla="*/ 348 h 409"/>
                <a:gd name="T36" fmla="*/ 672 w 1129"/>
                <a:gd name="T37" fmla="*/ 348 h 409"/>
                <a:gd name="T38" fmla="*/ 708 w 1129"/>
                <a:gd name="T39" fmla="*/ 348 h 409"/>
                <a:gd name="T40" fmla="*/ 744 w 1129"/>
                <a:gd name="T41" fmla="*/ 348 h 409"/>
                <a:gd name="T42" fmla="*/ 780 w 1129"/>
                <a:gd name="T43" fmla="*/ 348 h 409"/>
                <a:gd name="T44" fmla="*/ 816 w 1129"/>
                <a:gd name="T45" fmla="*/ 324 h 409"/>
                <a:gd name="T46" fmla="*/ 852 w 1129"/>
                <a:gd name="T47" fmla="*/ 300 h 409"/>
                <a:gd name="T48" fmla="*/ 864 w 1129"/>
                <a:gd name="T49" fmla="*/ 264 h 409"/>
                <a:gd name="T50" fmla="*/ 900 w 1129"/>
                <a:gd name="T51" fmla="*/ 240 h 409"/>
                <a:gd name="T52" fmla="*/ 936 w 1129"/>
                <a:gd name="T53" fmla="*/ 204 h 409"/>
                <a:gd name="T54" fmla="*/ 972 w 1129"/>
                <a:gd name="T55" fmla="*/ 168 h 409"/>
                <a:gd name="T56" fmla="*/ 1008 w 1129"/>
                <a:gd name="T57" fmla="*/ 144 h 409"/>
                <a:gd name="T58" fmla="*/ 1044 w 1129"/>
                <a:gd name="T59" fmla="*/ 120 h 409"/>
                <a:gd name="T60" fmla="*/ 1080 w 1129"/>
                <a:gd name="T61" fmla="*/ 96 h 409"/>
                <a:gd name="T62" fmla="*/ 1116 w 1129"/>
                <a:gd name="T63" fmla="*/ 72 h 409"/>
                <a:gd name="T64" fmla="*/ 1128 w 1129"/>
                <a:gd name="T65" fmla="*/ 36 h 409"/>
                <a:gd name="T66" fmla="*/ 1092 w 1129"/>
                <a:gd name="T67" fmla="*/ 12 h 409"/>
                <a:gd name="T68" fmla="*/ 1056 w 1129"/>
                <a:gd name="T69" fmla="*/ 12 h 409"/>
                <a:gd name="T70" fmla="*/ 1020 w 1129"/>
                <a:gd name="T71" fmla="*/ 12 h 409"/>
                <a:gd name="T72" fmla="*/ 984 w 1129"/>
                <a:gd name="T73" fmla="*/ 12 h 409"/>
                <a:gd name="T74" fmla="*/ 948 w 1129"/>
                <a:gd name="T75" fmla="*/ 0 h 409"/>
                <a:gd name="T76" fmla="*/ 912 w 1129"/>
                <a:gd name="T77" fmla="*/ 0 h 409"/>
                <a:gd name="T78" fmla="*/ 876 w 1129"/>
                <a:gd name="T79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29" h="409">
                  <a:moveTo>
                    <a:pt x="0" y="408"/>
                  </a:moveTo>
                  <a:lnTo>
                    <a:pt x="36" y="372"/>
                  </a:lnTo>
                  <a:lnTo>
                    <a:pt x="72" y="372"/>
                  </a:lnTo>
                  <a:lnTo>
                    <a:pt x="108" y="348"/>
                  </a:lnTo>
                  <a:lnTo>
                    <a:pt x="144" y="336"/>
                  </a:lnTo>
                  <a:lnTo>
                    <a:pt x="180" y="324"/>
                  </a:lnTo>
                  <a:lnTo>
                    <a:pt x="216" y="300"/>
                  </a:lnTo>
                  <a:lnTo>
                    <a:pt x="252" y="300"/>
                  </a:lnTo>
                  <a:lnTo>
                    <a:pt x="300" y="300"/>
                  </a:lnTo>
                  <a:lnTo>
                    <a:pt x="336" y="300"/>
                  </a:lnTo>
                  <a:lnTo>
                    <a:pt x="372" y="300"/>
                  </a:lnTo>
                  <a:lnTo>
                    <a:pt x="408" y="300"/>
                  </a:lnTo>
                  <a:lnTo>
                    <a:pt x="456" y="324"/>
                  </a:lnTo>
                  <a:lnTo>
                    <a:pt x="492" y="324"/>
                  </a:lnTo>
                  <a:lnTo>
                    <a:pt x="528" y="336"/>
                  </a:lnTo>
                  <a:lnTo>
                    <a:pt x="564" y="336"/>
                  </a:lnTo>
                  <a:lnTo>
                    <a:pt x="600" y="348"/>
                  </a:lnTo>
                  <a:lnTo>
                    <a:pt x="636" y="348"/>
                  </a:lnTo>
                  <a:lnTo>
                    <a:pt x="672" y="348"/>
                  </a:lnTo>
                  <a:lnTo>
                    <a:pt x="708" y="348"/>
                  </a:lnTo>
                  <a:lnTo>
                    <a:pt x="744" y="348"/>
                  </a:lnTo>
                  <a:lnTo>
                    <a:pt x="780" y="348"/>
                  </a:lnTo>
                  <a:lnTo>
                    <a:pt x="816" y="324"/>
                  </a:lnTo>
                  <a:lnTo>
                    <a:pt x="852" y="300"/>
                  </a:lnTo>
                  <a:lnTo>
                    <a:pt x="864" y="264"/>
                  </a:lnTo>
                  <a:lnTo>
                    <a:pt x="900" y="240"/>
                  </a:lnTo>
                  <a:lnTo>
                    <a:pt x="936" y="204"/>
                  </a:lnTo>
                  <a:lnTo>
                    <a:pt x="972" y="168"/>
                  </a:lnTo>
                  <a:lnTo>
                    <a:pt x="1008" y="144"/>
                  </a:lnTo>
                  <a:lnTo>
                    <a:pt x="1044" y="120"/>
                  </a:lnTo>
                  <a:lnTo>
                    <a:pt x="1080" y="96"/>
                  </a:lnTo>
                  <a:lnTo>
                    <a:pt x="1116" y="72"/>
                  </a:lnTo>
                  <a:lnTo>
                    <a:pt x="1128" y="36"/>
                  </a:lnTo>
                  <a:lnTo>
                    <a:pt x="1092" y="12"/>
                  </a:lnTo>
                  <a:lnTo>
                    <a:pt x="1056" y="12"/>
                  </a:lnTo>
                  <a:lnTo>
                    <a:pt x="1020" y="12"/>
                  </a:lnTo>
                  <a:lnTo>
                    <a:pt x="984" y="12"/>
                  </a:lnTo>
                  <a:lnTo>
                    <a:pt x="948" y="0"/>
                  </a:lnTo>
                  <a:lnTo>
                    <a:pt x="912" y="0"/>
                  </a:lnTo>
                  <a:lnTo>
                    <a:pt x="876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456" name="Rectangle 62"/>
            <p:cNvSpPr>
              <a:spLocks noChangeArrowheads="1"/>
            </p:cNvSpPr>
            <p:nvPr/>
          </p:nvSpPr>
          <p:spPr bwMode="auto">
            <a:xfrm>
              <a:off x="2919" y="3250"/>
              <a:ext cx="610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Photon</a:t>
              </a:r>
            </a:p>
          </p:txBody>
        </p:sp>
      </p:grpSp>
      <p:sp>
        <p:nvSpPr>
          <p:cNvPr id="26689" name="Text Box 65"/>
          <p:cNvSpPr txBox="1">
            <a:spLocks noChangeArrowheads="1"/>
          </p:cNvSpPr>
          <p:nvPr/>
        </p:nvSpPr>
        <p:spPr bwMode="auto">
          <a:xfrm>
            <a:off x="304800" y="5867400"/>
            <a:ext cx="86106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4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</a:t>
            </a:r>
            <a:r>
              <a:rPr lang="en-US" altLang="en-US" sz="2400" baseline="-25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altLang="en-US" sz="24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 is split in PSII &amp; ATP is made, while the energy carrier NADPH is made in PSI.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89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D2F68A-82E9-4C4D-A5FE-A9FCD127F34D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915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PS I and PSII</a:t>
            </a:r>
            <a:endParaRPr lang="en-US" altLang="en-US" sz="4400" b="1" dirty="0" smtClean="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52600"/>
            <a:ext cx="7924800" cy="45720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defRPr/>
            </a:pP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ADP +		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Symbol" panose="05050102010706020507" pitchFamily="18" charset="2"/>
              </a:rPr>
              <a:t>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 </a:t>
            </a:r>
            <a:r>
              <a:rPr lang="en-US" alt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ATP</a:t>
            </a:r>
          </a:p>
          <a:p>
            <a:pPr eaLnBrk="1" hangingPunct="1">
              <a:defRPr/>
            </a:pP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NADP</a:t>
            </a:r>
            <a:r>
              <a:rPr lang="en-US" altLang="en-US" sz="3600" b="1" baseline="300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+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+  H 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Symbol" panose="05050102010706020507" pitchFamily="18" charset="2"/>
              </a:rPr>
              <a:t>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 </a:t>
            </a:r>
            <a:r>
              <a:rPr lang="en-US" alt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NADPH</a:t>
            </a:r>
          </a:p>
          <a:p>
            <a:pPr eaLnBrk="1" hangingPunct="1">
              <a:defRPr/>
            </a:pPr>
            <a:r>
              <a:rPr lang="en-US" alt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Oxygen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comes from the splitting of H</a:t>
            </a:r>
            <a:r>
              <a:rPr lang="en-US" altLang="en-US" sz="3600" b="1" baseline="-250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2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O, not CO</a:t>
            </a:r>
            <a:r>
              <a:rPr lang="en-US" altLang="en-US" sz="3600" b="1" baseline="-250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2</a:t>
            </a:r>
          </a:p>
          <a:p>
            <a:pPr eaLnBrk="1" hangingPunct="1">
              <a:defRPr/>
            </a:pPr>
            <a:endParaRPr lang="en-US" altLang="en-US" sz="3600" b="1" baseline="-25000" dirty="0" smtClean="0">
              <a:solidFill>
                <a:srgbClr val="66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3600" b="1" baseline="-250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	 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H</a:t>
            </a:r>
            <a:r>
              <a:rPr lang="en-US" altLang="en-US" sz="3600" b="1" baseline="-250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2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O  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Symbol" panose="05050102010706020507" pitchFamily="18" charset="2"/>
              </a:rPr>
              <a:t>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 1/2 O</a:t>
            </a:r>
            <a:r>
              <a:rPr lang="en-US" altLang="en-US" sz="3600" b="1" baseline="-250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2</a:t>
            </a:r>
            <a:r>
              <a:rPr lang="en-US" altLang="en-US" sz="36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+ 2H</a:t>
            </a:r>
            <a:r>
              <a:rPr lang="en-US" altLang="en-US" sz="3600" b="1" baseline="300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+</a:t>
            </a:r>
          </a:p>
        </p:txBody>
      </p:sp>
      <p:sp>
        <p:nvSpPr>
          <p:cNvPr id="27661" name="Oval 13"/>
          <p:cNvSpPr>
            <a:spLocks noChangeArrowheads="1"/>
          </p:cNvSpPr>
          <p:nvPr/>
        </p:nvSpPr>
        <p:spPr bwMode="auto">
          <a:xfrm>
            <a:off x="2819400" y="1682750"/>
            <a:ext cx="762000" cy="6858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3009900" y="1752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9C8133-63AE-44F5-A3B2-330B6AF0068B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62100" y="476250"/>
            <a:ext cx="7772400" cy="11430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ATP SYNTHESIS</a:t>
            </a:r>
            <a:r>
              <a:rPr lang="en-US" altLang="en-US" sz="4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en-US" altLang="en-US" sz="4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</a:br>
            <a:endParaRPr lang="en-US" altLang="en-US" sz="4800" b="1" dirty="0" smtClean="0">
              <a:solidFill>
                <a:srgbClr val="CC33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899" name="Line 203"/>
          <p:cNvSpPr>
            <a:spLocks noChangeShapeType="1"/>
          </p:cNvSpPr>
          <p:nvPr/>
        </p:nvSpPr>
        <p:spPr bwMode="auto">
          <a:xfrm flipH="1">
            <a:off x="8489950" y="7099300"/>
            <a:ext cx="57150" cy="88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0055" name="Group 359"/>
          <p:cNvGrpSpPr>
            <a:grpSpLocks/>
          </p:cNvGrpSpPr>
          <p:nvPr/>
        </p:nvGrpSpPr>
        <p:grpSpPr bwMode="auto">
          <a:xfrm>
            <a:off x="61913" y="1301750"/>
            <a:ext cx="8923337" cy="5524500"/>
            <a:chOff x="39" y="820"/>
            <a:chExt cx="5621" cy="3480"/>
          </a:xfrm>
        </p:grpSpPr>
        <p:sp>
          <p:nvSpPr>
            <p:cNvPr id="29700" name="Oval 4"/>
            <p:cNvSpPr>
              <a:spLocks noChangeArrowheads="1"/>
            </p:cNvSpPr>
            <p:nvPr/>
          </p:nvSpPr>
          <p:spPr bwMode="auto">
            <a:xfrm>
              <a:off x="724" y="1876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01" name="Oval 5"/>
            <p:cNvSpPr>
              <a:spLocks noChangeArrowheads="1"/>
            </p:cNvSpPr>
            <p:nvPr/>
          </p:nvSpPr>
          <p:spPr bwMode="auto">
            <a:xfrm>
              <a:off x="724" y="226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02" name="Oval 6"/>
            <p:cNvSpPr>
              <a:spLocks noChangeArrowheads="1"/>
            </p:cNvSpPr>
            <p:nvPr/>
          </p:nvSpPr>
          <p:spPr bwMode="auto">
            <a:xfrm>
              <a:off x="724" y="2836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03" name="Oval 7"/>
            <p:cNvSpPr>
              <a:spLocks noChangeArrowheads="1"/>
            </p:cNvSpPr>
            <p:nvPr/>
          </p:nvSpPr>
          <p:spPr bwMode="auto">
            <a:xfrm>
              <a:off x="724" y="2644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04" name="Oval 8"/>
            <p:cNvSpPr>
              <a:spLocks noChangeArrowheads="1"/>
            </p:cNvSpPr>
            <p:nvPr/>
          </p:nvSpPr>
          <p:spPr bwMode="auto">
            <a:xfrm>
              <a:off x="724" y="24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05" name="Oval 9"/>
            <p:cNvSpPr>
              <a:spLocks noChangeArrowheads="1"/>
            </p:cNvSpPr>
            <p:nvPr/>
          </p:nvSpPr>
          <p:spPr bwMode="auto">
            <a:xfrm>
              <a:off x="724" y="2068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06" name="Oval 10"/>
            <p:cNvSpPr>
              <a:spLocks noChangeArrowheads="1"/>
            </p:cNvSpPr>
            <p:nvPr/>
          </p:nvSpPr>
          <p:spPr bwMode="auto">
            <a:xfrm>
              <a:off x="724" y="3028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07" name="Oval 11"/>
            <p:cNvSpPr>
              <a:spLocks noChangeArrowheads="1"/>
            </p:cNvSpPr>
            <p:nvPr/>
          </p:nvSpPr>
          <p:spPr bwMode="auto">
            <a:xfrm>
              <a:off x="2452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08" name="Oval 12"/>
            <p:cNvSpPr>
              <a:spLocks noChangeArrowheads="1"/>
            </p:cNvSpPr>
            <p:nvPr/>
          </p:nvSpPr>
          <p:spPr bwMode="auto">
            <a:xfrm>
              <a:off x="1204" y="2836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09" name="Oval 13"/>
            <p:cNvSpPr>
              <a:spLocks noChangeArrowheads="1"/>
            </p:cNvSpPr>
            <p:nvPr/>
          </p:nvSpPr>
          <p:spPr bwMode="auto">
            <a:xfrm>
              <a:off x="1348" y="1348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10" name="Oval 14"/>
            <p:cNvSpPr>
              <a:spLocks noChangeArrowheads="1"/>
            </p:cNvSpPr>
            <p:nvPr/>
          </p:nvSpPr>
          <p:spPr bwMode="auto">
            <a:xfrm>
              <a:off x="1204" y="1396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11" name="Oval 15"/>
            <p:cNvSpPr>
              <a:spLocks noChangeArrowheads="1"/>
            </p:cNvSpPr>
            <p:nvPr/>
          </p:nvSpPr>
          <p:spPr bwMode="auto">
            <a:xfrm>
              <a:off x="1060" y="149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12" name="Oval 16"/>
            <p:cNvSpPr>
              <a:spLocks noChangeArrowheads="1"/>
            </p:cNvSpPr>
            <p:nvPr/>
          </p:nvSpPr>
          <p:spPr bwMode="auto">
            <a:xfrm>
              <a:off x="916" y="1588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13" name="Oval 17"/>
            <p:cNvSpPr>
              <a:spLocks noChangeArrowheads="1"/>
            </p:cNvSpPr>
            <p:nvPr/>
          </p:nvSpPr>
          <p:spPr bwMode="auto">
            <a:xfrm>
              <a:off x="820" y="173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14" name="Oval 18"/>
            <p:cNvSpPr>
              <a:spLocks noChangeArrowheads="1"/>
            </p:cNvSpPr>
            <p:nvPr/>
          </p:nvSpPr>
          <p:spPr bwMode="auto">
            <a:xfrm>
              <a:off x="1204" y="3028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15" name="Oval 19"/>
            <p:cNvSpPr>
              <a:spLocks noChangeArrowheads="1"/>
            </p:cNvSpPr>
            <p:nvPr/>
          </p:nvSpPr>
          <p:spPr bwMode="auto">
            <a:xfrm>
              <a:off x="2164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16" name="Oval 20"/>
            <p:cNvSpPr>
              <a:spLocks noChangeArrowheads="1"/>
            </p:cNvSpPr>
            <p:nvPr/>
          </p:nvSpPr>
          <p:spPr bwMode="auto">
            <a:xfrm>
              <a:off x="2164" y="37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17" name="Oval 21"/>
            <p:cNvSpPr>
              <a:spLocks noChangeArrowheads="1"/>
            </p:cNvSpPr>
            <p:nvPr/>
          </p:nvSpPr>
          <p:spPr bwMode="auto">
            <a:xfrm>
              <a:off x="2020" y="37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18" name="Oval 22"/>
            <p:cNvSpPr>
              <a:spLocks noChangeArrowheads="1"/>
            </p:cNvSpPr>
            <p:nvPr/>
          </p:nvSpPr>
          <p:spPr bwMode="auto">
            <a:xfrm>
              <a:off x="1876" y="37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19" name="Oval 23"/>
            <p:cNvSpPr>
              <a:spLocks noChangeArrowheads="1"/>
            </p:cNvSpPr>
            <p:nvPr/>
          </p:nvSpPr>
          <p:spPr bwMode="auto">
            <a:xfrm>
              <a:off x="1732" y="37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20" name="Oval 24"/>
            <p:cNvSpPr>
              <a:spLocks noChangeArrowheads="1"/>
            </p:cNvSpPr>
            <p:nvPr/>
          </p:nvSpPr>
          <p:spPr bwMode="auto">
            <a:xfrm>
              <a:off x="1588" y="37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21" name="Oval 25"/>
            <p:cNvSpPr>
              <a:spLocks noChangeArrowheads="1"/>
            </p:cNvSpPr>
            <p:nvPr/>
          </p:nvSpPr>
          <p:spPr bwMode="auto">
            <a:xfrm>
              <a:off x="1396" y="37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22" name="Oval 26"/>
            <p:cNvSpPr>
              <a:spLocks noChangeArrowheads="1"/>
            </p:cNvSpPr>
            <p:nvPr/>
          </p:nvSpPr>
          <p:spPr bwMode="auto">
            <a:xfrm>
              <a:off x="1252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23" name="Oval 27"/>
            <p:cNvSpPr>
              <a:spLocks noChangeArrowheads="1"/>
            </p:cNvSpPr>
            <p:nvPr/>
          </p:nvSpPr>
          <p:spPr bwMode="auto">
            <a:xfrm>
              <a:off x="1108" y="3604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24" name="Oval 28"/>
            <p:cNvSpPr>
              <a:spLocks noChangeArrowheads="1"/>
            </p:cNvSpPr>
            <p:nvPr/>
          </p:nvSpPr>
          <p:spPr bwMode="auto">
            <a:xfrm>
              <a:off x="964" y="3508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25" name="Oval 29"/>
            <p:cNvSpPr>
              <a:spLocks noChangeArrowheads="1"/>
            </p:cNvSpPr>
            <p:nvPr/>
          </p:nvSpPr>
          <p:spPr bwMode="auto">
            <a:xfrm>
              <a:off x="868" y="3364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26" name="Oval 30"/>
            <p:cNvSpPr>
              <a:spLocks noChangeArrowheads="1"/>
            </p:cNvSpPr>
            <p:nvPr/>
          </p:nvSpPr>
          <p:spPr bwMode="auto">
            <a:xfrm>
              <a:off x="772" y="322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27" name="Line 31"/>
            <p:cNvSpPr>
              <a:spLocks noChangeShapeType="1"/>
            </p:cNvSpPr>
            <p:nvPr/>
          </p:nvSpPr>
          <p:spPr bwMode="auto">
            <a:xfrm>
              <a:off x="872" y="2208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28" name="Line 32"/>
            <p:cNvSpPr>
              <a:spLocks noChangeShapeType="1"/>
            </p:cNvSpPr>
            <p:nvPr/>
          </p:nvSpPr>
          <p:spPr bwMode="auto">
            <a:xfrm>
              <a:off x="872" y="2112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29" name="Line 33"/>
            <p:cNvSpPr>
              <a:spLocks noChangeShapeType="1"/>
            </p:cNvSpPr>
            <p:nvPr/>
          </p:nvSpPr>
          <p:spPr bwMode="auto">
            <a:xfrm>
              <a:off x="872" y="2304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30" name="Line 34"/>
            <p:cNvSpPr>
              <a:spLocks noChangeShapeType="1"/>
            </p:cNvSpPr>
            <p:nvPr/>
          </p:nvSpPr>
          <p:spPr bwMode="auto">
            <a:xfrm>
              <a:off x="872" y="2976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31" name="Line 35"/>
            <p:cNvSpPr>
              <a:spLocks noChangeShapeType="1"/>
            </p:cNvSpPr>
            <p:nvPr/>
          </p:nvSpPr>
          <p:spPr bwMode="auto">
            <a:xfrm>
              <a:off x="872" y="2496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32" name="Line 36"/>
            <p:cNvSpPr>
              <a:spLocks noChangeShapeType="1"/>
            </p:cNvSpPr>
            <p:nvPr/>
          </p:nvSpPr>
          <p:spPr bwMode="auto">
            <a:xfrm>
              <a:off x="872" y="2400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33" name="Line 37"/>
            <p:cNvSpPr>
              <a:spLocks noChangeShapeType="1"/>
            </p:cNvSpPr>
            <p:nvPr/>
          </p:nvSpPr>
          <p:spPr bwMode="auto">
            <a:xfrm>
              <a:off x="872" y="2880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34" name="Line 38"/>
            <p:cNvSpPr>
              <a:spLocks noChangeShapeType="1"/>
            </p:cNvSpPr>
            <p:nvPr/>
          </p:nvSpPr>
          <p:spPr bwMode="auto">
            <a:xfrm>
              <a:off x="872" y="2688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35" name="Line 39"/>
            <p:cNvSpPr>
              <a:spLocks noChangeShapeType="1"/>
            </p:cNvSpPr>
            <p:nvPr/>
          </p:nvSpPr>
          <p:spPr bwMode="auto">
            <a:xfrm>
              <a:off x="872" y="2592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36" name="Line 40"/>
            <p:cNvSpPr>
              <a:spLocks noChangeShapeType="1"/>
            </p:cNvSpPr>
            <p:nvPr/>
          </p:nvSpPr>
          <p:spPr bwMode="auto">
            <a:xfrm>
              <a:off x="872" y="2784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37" name="Line 41"/>
            <p:cNvSpPr>
              <a:spLocks noChangeShapeType="1"/>
            </p:cNvSpPr>
            <p:nvPr/>
          </p:nvSpPr>
          <p:spPr bwMode="auto">
            <a:xfrm>
              <a:off x="1064" y="2976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38" name="Line 42"/>
            <p:cNvSpPr>
              <a:spLocks noChangeShapeType="1"/>
            </p:cNvSpPr>
            <p:nvPr/>
          </p:nvSpPr>
          <p:spPr bwMode="auto">
            <a:xfrm>
              <a:off x="1064" y="2880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39" name="Line 43"/>
            <p:cNvSpPr>
              <a:spLocks noChangeShapeType="1"/>
            </p:cNvSpPr>
            <p:nvPr/>
          </p:nvSpPr>
          <p:spPr bwMode="auto">
            <a:xfrm>
              <a:off x="1064" y="3072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40" name="Line 44"/>
            <p:cNvSpPr>
              <a:spLocks noChangeShapeType="1"/>
            </p:cNvSpPr>
            <p:nvPr/>
          </p:nvSpPr>
          <p:spPr bwMode="auto">
            <a:xfrm>
              <a:off x="1064" y="3168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41" name="Line 45"/>
            <p:cNvSpPr>
              <a:spLocks noChangeShapeType="1"/>
            </p:cNvSpPr>
            <p:nvPr/>
          </p:nvSpPr>
          <p:spPr bwMode="auto">
            <a:xfrm>
              <a:off x="872" y="1968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42" name="Line 46"/>
            <p:cNvSpPr>
              <a:spLocks noChangeShapeType="1"/>
            </p:cNvSpPr>
            <p:nvPr/>
          </p:nvSpPr>
          <p:spPr bwMode="auto">
            <a:xfrm>
              <a:off x="872" y="2016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43" name="Line 47"/>
            <p:cNvSpPr>
              <a:spLocks noChangeShapeType="1"/>
            </p:cNvSpPr>
            <p:nvPr/>
          </p:nvSpPr>
          <p:spPr bwMode="auto">
            <a:xfrm>
              <a:off x="872" y="3168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44" name="Line 48"/>
            <p:cNvSpPr>
              <a:spLocks noChangeShapeType="1"/>
            </p:cNvSpPr>
            <p:nvPr/>
          </p:nvSpPr>
          <p:spPr bwMode="auto">
            <a:xfrm>
              <a:off x="872" y="3072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45" name="Oval 49"/>
            <p:cNvSpPr>
              <a:spLocks noChangeArrowheads="1"/>
            </p:cNvSpPr>
            <p:nvPr/>
          </p:nvSpPr>
          <p:spPr bwMode="auto">
            <a:xfrm>
              <a:off x="1540" y="1300"/>
              <a:ext cx="472" cy="71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46" name="Oval 50"/>
            <p:cNvSpPr>
              <a:spLocks noChangeArrowheads="1"/>
            </p:cNvSpPr>
            <p:nvPr/>
          </p:nvSpPr>
          <p:spPr bwMode="auto">
            <a:xfrm>
              <a:off x="2116" y="1300"/>
              <a:ext cx="328" cy="280"/>
            </a:xfrm>
            <a:prstGeom prst="ellipse">
              <a:avLst/>
            </a:prstGeom>
            <a:solidFill>
              <a:srgbClr val="F35B1B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47" name="Oval 51"/>
            <p:cNvSpPr>
              <a:spLocks noChangeArrowheads="1"/>
            </p:cNvSpPr>
            <p:nvPr/>
          </p:nvSpPr>
          <p:spPr bwMode="auto">
            <a:xfrm>
              <a:off x="2500" y="1444"/>
              <a:ext cx="328" cy="328"/>
            </a:xfrm>
            <a:prstGeom prst="ellipse">
              <a:avLst/>
            </a:prstGeom>
            <a:solidFill>
              <a:srgbClr val="F35B1B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48" name="Oval 52"/>
            <p:cNvSpPr>
              <a:spLocks noChangeArrowheads="1"/>
            </p:cNvSpPr>
            <p:nvPr/>
          </p:nvSpPr>
          <p:spPr bwMode="auto">
            <a:xfrm>
              <a:off x="2884" y="1636"/>
              <a:ext cx="376" cy="328"/>
            </a:xfrm>
            <a:prstGeom prst="ellipse">
              <a:avLst/>
            </a:prstGeom>
            <a:solidFill>
              <a:srgbClr val="F35B1B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49" name="Oval 53"/>
            <p:cNvSpPr>
              <a:spLocks noChangeArrowheads="1"/>
            </p:cNvSpPr>
            <p:nvPr/>
          </p:nvSpPr>
          <p:spPr bwMode="auto">
            <a:xfrm>
              <a:off x="3364" y="1300"/>
              <a:ext cx="472" cy="664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50" name="Oval 54"/>
            <p:cNvSpPr>
              <a:spLocks noChangeArrowheads="1"/>
            </p:cNvSpPr>
            <p:nvPr/>
          </p:nvSpPr>
          <p:spPr bwMode="auto">
            <a:xfrm>
              <a:off x="3940" y="1348"/>
              <a:ext cx="280" cy="328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51" name="Oval 55"/>
            <p:cNvSpPr>
              <a:spLocks noChangeArrowheads="1"/>
            </p:cNvSpPr>
            <p:nvPr/>
          </p:nvSpPr>
          <p:spPr bwMode="auto">
            <a:xfrm>
              <a:off x="4372" y="1588"/>
              <a:ext cx="280" cy="328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52" name="Oval 56"/>
            <p:cNvSpPr>
              <a:spLocks noChangeArrowheads="1"/>
            </p:cNvSpPr>
            <p:nvPr/>
          </p:nvSpPr>
          <p:spPr bwMode="auto">
            <a:xfrm>
              <a:off x="1204" y="2644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53" name="Line 57"/>
            <p:cNvSpPr>
              <a:spLocks noChangeShapeType="1"/>
            </p:cNvSpPr>
            <p:nvPr/>
          </p:nvSpPr>
          <p:spPr bwMode="auto">
            <a:xfrm>
              <a:off x="1064" y="2784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54" name="Line 58"/>
            <p:cNvSpPr>
              <a:spLocks noChangeShapeType="1"/>
            </p:cNvSpPr>
            <p:nvPr/>
          </p:nvSpPr>
          <p:spPr bwMode="auto">
            <a:xfrm>
              <a:off x="1064" y="2688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55" name="Oval 59"/>
            <p:cNvSpPr>
              <a:spLocks noChangeArrowheads="1"/>
            </p:cNvSpPr>
            <p:nvPr/>
          </p:nvSpPr>
          <p:spPr bwMode="auto">
            <a:xfrm>
              <a:off x="2452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56" name="Oval 60"/>
            <p:cNvSpPr>
              <a:spLocks noChangeArrowheads="1"/>
            </p:cNvSpPr>
            <p:nvPr/>
          </p:nvSpPr>
          <p:spPr bwMode="auto">
            <a:xfrm>
              <a:off x="1204" y="226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57" name="Line 61"/>
            <p:cNvSpPr>
              <a:spLocks noChangeShapeType="1"/>
            </p:cNvSpPr>
            <p:nvPr/>
          </p:nvSpPr>
          <p:spPr bwMode="auto">
            <a:xfrm>
              <a:off x="1064" y="2400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58" name="Line 62"/>
            <p:cNvSpPr>
              <a:spLocks noChangeShapeType="1"/>
            </p:cNvSpPr>
            <p:nvPr/>
          </p:nvSpPr>
          <p:spPr bwMode="auto">
            <a:xfrm>
              <a:off x="1064" y="2304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59" name="Oval 63"/>
            <p:cNvSpPr>
              <a:spLocks noChangeArrowheads="1"/>
            </p:cNvSpPr>
            <p:nvPr/>
          </p:nvSpPr>
          <p:spPr bwMode="auto">
            <a:xfrm>
              <a:off x="1252" y="1924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60" name="Oval 64"/>
            <p:cNvSpPr>
              <a:spLocks noChangeArrowheads="1"/>
            </p:cNvSpPr>
            <p:nvPr/>
          </p:nvSpPr>
          <p:spPr bwMode="auto">
            <a:xfrm>
              <a:off x="1204" y="24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61" name="Line 65"/>
            <p:cNvSpPr>
              <a:spLocks noChangeShapeType="1"/>
            </p:cNvSpPr>
            <p:nvPr/>
          </p:nvSpPr>
          <p:spPr bwMode="auto">
            <a:xfrm>
              <a:off x="1064" y="2592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62" name="Line 66"/>
            <p:cNvSpPr>
              <a:spLocks noChangeShapeType="1"/>
            </p:cNvSpPr>
            <p:nvPr/>
          </p:nvSpPr>
          <p:spPr bwMode="auto">
            <a:xfrm>
              <a:off x="1064" y="2496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63" name="Oval 67"/>
            <p:cNvSpPr>
              <a:spLocks noChangeArrowheads="1"/>
            </p:cNvSpPr>
            <p:nvPr/>
          </p:nvSpPr>
          <p:spPr bwMode="auto">
            <a:xfrm>
              <a:off x="2020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64" name="Oval 68"/>
            <p:cNvSpPr>
              <a:spLocks noChangeArrowheads="1"/>
            </p:cNvSpPr>
            <p:nvPr/>
          </p:nvSpPr>
          <p:spPr bwMode="auto">
            <a:xfrm>
              <a:off x="1396" y="1828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65" name="Oval 69"/>
            <p:cNvSpPr>
              <a:spLocks noChangeArrowheads="1"/>
            </p:cNvSpPr>
            <p:nvPr/>
          </p:nvSpPr>
          <p:spPr bwMode="auto">
            <a:xfrm>
              <a:off x="1204" y="2068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66" name="Line 70"/>
            <p:cNvSpPr>
              <a:spLocks noChangeShapeType="1"/>
            </p:cNvSpPr>
            <p:nvPr/>
          </p:nvSpPr>
          <p:spPr bwMode="auto">
            <a:xfrm>
              <a:off x="1064" y="2208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67" name="Line 71"/>
            <p:cNvSpPr>
              <a:spLocks noChangeShapeType="1"/>
            </p:cNvSpPr>
            <p:nvPr/>
          </p:nvSpPr>
          <p:spPr bwMode="auto">
            <a:xfrm>
              <a:off x="1064" y="2112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68" name="Oval 72"/>
            <p:cNvSpPr>
              <a:spLocks noChangeArrowheads="1"/>
            </p:cNvSpPr>
            <p:nvPr/>
          </p:nvSpPr>
          <p:spPr bwMode="auto">
            <a:xfrm>
              <a:off x="2740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69" name="Oval 73"/>
            <p:cNvSpPr>
              <a:spLocks noChangeArrowheads="1"/>
            </p:cNvSpPr>
            <p:nvPr/>
          </p:nvSpPr>
          <p:spPr bwMode="auto">
            <a:xfrm>
              <a:off x="2884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70" name="Oval 74"/>
            <p:cNvSpPr>
              <a:spLocks noChangeArrowheads="1"/>
            </p:cNvSpPr>
            <p:nvPr/>
          </p:nvSpPr>
          <p:spPr bwMode="auto">
            <a:xfrm>
              <a:off x="3028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71" name="Oval 75"/>
            <p:cNvSpPr>
              <a:spLocks noChangeArrowheads="1"/>
            </p:cNvSpPr>
            <p:nvPr/>
          </p:nvSpPr>
          <p:spPr bwMode="auto">
            <a:xfrm>
              <a:off x="3172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72" name="Oval 76"/>
            <p:cNvSpPr>
              <a:spLocks noChangeArrowheads="1"/>
            </p:cNvSpPr>
            <p:nvPr/>
          </p:nvSpPr>
          <p:spPr bwMode="auto">
            <a:xfrm>
              <a:off x="3268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73" name="Oval 77"/>
            <p:cNvSpPr>
              <a:spLocks noChangeArrowheads="1"/>
            </p:cNvSpPr>
            <p:nvPr/>
          </p:nvSpPr>
          <p:spPr bwMode="auto">
            <a:xfrm>
              <a:off x="3796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74" name="Oval 78"/>
            <p:cNvSpPr>
              <a:spLocks noChangeArrowheads="1"/>
            </p:cNvSpPr>
            <p:nvPr/>
          </p:nvSpPr>
          <p:spPr bwMode="auto">
            <a:xfrm>
              <a:off x="4228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75" name="Oval 79"/>
            <p:cNvSpPr>
              <a:spLocks noChangeArrowheads="1"/>
            </p:cNvSpPr>
            <p:nvPr/>
          </p:nvSpPr>
          <p:spPr bwMode="auto">
            <a:xfrm>
              <a:off x="1972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76" name="Oval 80"/>
            <p:cNvSpPr>
              <a:spLocks noChangeArrowheads="1"/>
            </p:cNvSpPr>
            <p:nvPr/>
          </p:nvSpPr>
          <p:spPr bwMode="auto">
            <a:xfrm>
              <a:off x="2596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77" name="Oval 81"/>
            <p:cNvSpPr>
              <a:spLocks noChangeArrowheads="1"/>
            </p:cNvSpPr>
            <p:nvPr/>
          </p:nvSpPr>
          <p:spPr bwMode="auto">
            <a:xfrm>
              <a:off x="1924" y="322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78" name="Oval 82"/>
            <p:cNvSpPr>
              <a:spLocks noChangeArrowheads="1"/>
            </p:cNvSpPr>
            <p:nvPr/>
          </p:nvSpPr>
          <p:spPr bwMode="auto">
            <a:xfrm>
              <a:off x="1780" y="322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79" name="Oval 83"/>
            <p:cNvSpPr>
              <a:spLocks noChangeArrowheads="1"/>
            </p:cNvSpPr>
            <p:nvPr/>
          </p:nvSpPr>
          <p:spPr bwMode="auto">
            <a:xfrm>
              <a:off x="1636" y="322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80" name="Oval 84"/>
            <p:cNvSpPr>
              <a:spLocks noChangeArrowheads="1"/>
            </p:cNvSpPr>
            <p:nvPr/>
          </p:nvSpPr>
          <p:spPr bwMode="auto">
            <a:xfrm>
              <a:off x="1492" y="322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81" name="Oval 85"/>
            <p:cNvSpPr>
              <a:spLocks noChangeArrowheads="1"/>
            </p:cNvSpPr>
            <p:nvPr/>
          </p:nvSpPr>
          <p:spPr bwMode="auto">
            <a:xfrm>
              <a:off x="1348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82" name="Oval 86"/>
            <p:cNvSpPr>
              <a:spLocks noChangeArrowheads="1"/>
            </p:cNvSpPr>
            <p:nvPr/>
          </p:nvSpPr>
          <p:spPr bwMode="auto">
            <a:xfrm>
              <a:off x="4804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83" name="Oval 87"/>
            <p:cNvSpPr>
              <a:spLocks noChangeArrowheads="1"/>
            </p:cNvSpPr>
            <p:nvPr/>
          </p:nvSpPr>
          <p:spPr bwMode="auto">
            <a:xfrm>
              <a:off x="4660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84" name="Oval 88"/>
            <p:cNvSpPr>
              <a:spLocks noChangeArrowheads="1"/>
            </p:cNvSpPr>
            <p:nvPr/>
          </p:nvSpPr>
          <p:spPr bwMode="auto">
            <a:xfrm>
              <a:off x="4516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85" name="Oval 89"/>
            <p:cNvSpPr>
              <a:spLocks noChangeArrowheads="1"/>
            </p:cNvSpPr>
            <p:nvPr/>
          </p:nvSpPr>
          <p:spPr bwMode="auto">
            <a:xfrm>
              <a:off x="4372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86" name="Oval 90"/>
            <p:cNvSpPr>
              <a:spLocks noChangeArrowheads="1"/>
            </p:cNvSpPr>
            <p:nvPr/>
          </p:nvSpPr>
          <p:spPr bwMode="auto">
            <a:xfrm>
              <a:off x="3268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87" name="Oval 91"/>
            <p:cNvSpPr>
              <a:spLocks noChangeArrowheads="1"/>
            </p:cNvSpPr>
            <p:nvPr/>
          </p:nvSpPr>
          <p:spPr bwMode="auto">
            <a:xfrm>
              <a:off x="3796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88" name="Oval 92"/>
            <p:cNvSpPr>
              <a:spLocks noChangeArrowheads="1"/>
            </p:cNvSpPr>
            <p:nvPr/>
          </p:nvSpPr>
          <p:spPr bwMode="auto">
            <a:xfrm>
              <a:off x="3940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89" name="Oval 93"/>
            <p:cNvSpPr>
              <a:spLocks noChangeArrowheads="1"/>
            </p:cNvSpPr>
            <p:nvPr/>
          </p:nvSpPr>
          <p:spPr bwMode="auto">
            <a:xfrm>
              <a:off x="4084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90" name="Oval 94"/>
            <p:cNvSpPr>
              <a:spLocks noChangeArrowheads="1"/>
            </p:cNvSpPr>
            <p:nvPr/>
          </p:nvSpPr>
          <p:spPr bwMode="auto">
            <a:xfrm>
              <a:off x="4228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91" name="Oval 95"/>
            <p:cNvSpPr>
              <a:spLocks noChangeArrowheads="1"/>
            </p:cNvSpPr>
            <p:nvPr/>
          </p:nvSpPr>
          <p:spPr bwMode="auto">
            <a:xfrm>
              <a:off x="5380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92" name="Oval 96"/>
            <p:cNvSpPr>
              <a:spLocks noChangeArrowheads="1"/>
            </p:cNvSpPr>
            <p:nvPr/>
          </p:nvSpPr>
          <p:spPr bwMode="auto">
            <a:xfrm>
              <a:off x="5236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93" name="Oval 97"/>
            <p:cNvSpPr>
              <a:spLocks noChangeArrowheads="1"/>
            </p:cNvSpPr>
            <p:nvPr/>
          </p:nvSpPr>
          <p:spPr bwMode="auto">
            <a:xfrm>
              <a:off x="5092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94" name="Oval 98"/>
            <p:cNvSpPr>
              <a:spLocks noChangeArrowheads="1"/>
            </p:cNvSpPr>
            <p:nvPr/>
          </p:nvSpPr>
          <p:spPr bwMode="auto">
            <a:xfrm>
              <a:off x="4948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95" name="Oval 99"/>
            <p:cNvSpPr>
              <a:spLocks noChangeArrowheads="1"/>
            </p:cNvSpPr>
            <p:nvPr/>
          </p:nvSpPr>
          <p:spPr bwMode="auto">
            <a:xfrm>
              <a:off x="4804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96" name="Oval 100"/>
            <p:cNvSpPr>
              <a:spLocks noChangeArrowheads="1"/>
            </p:cNvSpPr>
            <p:nvPr/>
          </p:nvSpPr>
          <p:spPr bwMode="auto">
            <a:xfrm>
              <a:off x="4660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97" name="Oval 101"/>
            <p:cNvSpPr>
              <a:spLocks noChangeArrowheads="1"/>
            </p:cNvSpPr>
            <p:nvPr/>
          </p:nvSpPr>
          <p:spPr bwMode="auto">
            <a:xfrm>
              <a:off x="2740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98" name="Oval 102"/>
            <p:cNvSpPr>
              <a:spLocks noChangeArrowheads="1"/>
            </p:cNvSpPr>
            <p:nvPr/>
          </p:nvSpPr>
          <p:spPr bwMode="auto">
            <a:xfrm>
              <a:off x="2308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799" name="Oval 103"/>
            <p:cNvSpPr>
              <a:spLocks noChangeArrowheads="1"/>
            </p:cNvSpPr>
            <p:nvPr/>
          </p:nvSpPr>
          <p:spPr bwMode="auto">
            <a:xfrm>
              <a:off x="3076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00" name="Oval 104"/>
            <p:cNvSpPr>
              <a:spLocks noChangeArrowheads="1"/>
            </p:cNvSpPr>
            <p:nvPr/>
          </p:nvSpPr>
          <p:spPr bwMode="auto">
            <a:xfrm>
              <a:off x="3076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01" name="Oval 105"/>
            <p:cNvSpPr>
              <a:spLocks noChangeArrowheads="1"/>
            </p:cNvSpPr>
            <p:nvPr/>
          </p:nvSpPr>
          <p:spPr bwMode="auto">
            <a:xfrm>
              <a:off x="2212" y="322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02" name="Oval 106"/>
            <p:cNvSpPr>
              <a:spLocks noChangeArrowheads="1"/>
            </p:cNvSpPr>
            <p:nvPr/>
          </p:nvSpPr>
          <p:spPr bwMode="auto">
            <a:xfrm>
              <a:off x="2068" y="322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03" name="Oval 107"/>
            <p:cNvSpPr>
              <a:spLocks noChangeArrowheads="1"/>
            </p:cNvSpPr>
            <p:nvPr/>
          </p:nvSpPr>
          <p:spPr bwMode="auto">
            <a:xfrm>
              <a:off x="5524" y="178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04" name="Oval 108"/>
            <p:cNvSpPr>
              <a:spLocks noChangeArrowheads="1"/>
            </p:cNvSpPr>
            <p:nvPr/>
          </p:nvSpPr>
          <p:spPr bwMode="auto">
            <a:xfrm>
              <a:off x="5524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05" name="Oval 109"/>
            <p:cNvSpPr>
              <a:spLocks noChangeArrowheads="1"/>
            </p:cNvSpPr>
            <p:nvPr/>
          </p:nvSpPr>
          <p:spPr bwMode="auto">
            <a:xfrm>
              <a:off x="5380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06" name="Oval 110"/>
            <p:cNvSpPr>
              <a:spLocks noChangeArrowheads="1"/>
            </p:cNvSpPr>
            <p:nvPr/>
          </p:nvSpPr>
          <p:spPr bwMode="auto">
            <a:xfrm>
              <a:off x="5236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07" name="Oval 111"/>
            <p:cNvSpPr>
              <a:spLocks noChangeArrowheads="1"/>
            </p:cNvSpPr>
            <p:nvPr/>
          </p:nvSpPr>
          <p:spPr bwMode="auto">
            <a:xfrm>
              <a:off x="5092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08" name="Oval 112"/>
            <p:cNvSpPr>
              <a:spLocks noChangeArrowheads="1"/>
            </p:cNvSpPr>
            <p:nvPr/>
          </p:nvSpPr>
          <p:spPr bwMode="auto">
            <a:xfrm>
              <a:off x="4948" y="1300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09" name="Line 113"/>
            <p:cNvSpPr>
              <a:spLocks noChangeShapeType="1"/>
            </p:cNvSpPr>
            <p:nvPr/>
          </p:nvSpPr>
          <p:spPr bwMode="auto">
            <a:xfrm>
              <a:off x="4820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10" name="Freeform 114"/>
            <p:cNvSpPr>
              <a:spLocks/>
            </p:cNvSpPr>
            <p:nvPr/>
          </p:nvSpPr>
          <p:spPr bwMode="auto">
            <a:xfrm>
              <a:off x="2316" y="3192"/>
              <a:ext cx="409" cy="649"/>
            </a:xfrm>
            <a:custGeom>
              <a:avLst/>
              <a:gdLst>
                <a:gd name="T0" fmla="*/ 372 w 409"/>
                <a:gd name="T1" fmla="*/ 72 h 649"/>
                <a:gd name="T2" fmla="*/ 360 w 409"/>
                <a:gd name="T3" fmla="*/ 36 h 649"/>
                <a:gd name="T4" fmla="*/ 324 w 409"/>
                <a:gd name="T5" fmla="*/ 24 h 649"/>
                <a:gd name="T6" fmla="*/ 288 w 409"/>
                <a:gd name="T7" fmla="*/ 0 h 649"/>
                <a:gd name="T8" fmla="*/ 252 w 409"/>
                <a:gd name="T9" fmla="*/ 0 h 649"/>
                <a:gd name="T10" fmla="*/ 216 w 409"/>
                <a:gd name="T11" fmla="*/ 0 h 649"/>
                <a:gd name="T12" fmla="*/ 180 w 409"/>
                <a:gd name="T13" fmla="*/ 12 h 649"/>
                <a:gd name="T14" fmla="*/ 144 w 409"/>
                <a:gd name="T15" fmla="*/ 36 h 649"/>
                <a:gd name="T16" fmla="*/ 108 w 409"/>
                <a:gd name="T17" fmla="*/ 72 h 649"/>
                <a:gd name="T18" fmla="*/ 96 w 409"/>
                <a:gd name="T19" fmla="*/ 108 h 649"/>
                <a:gd name="T20" fmla="*/ 84 w 409"/>
                <a:gd name="T21" fmla="*/ 144 h 649"/>
                <a:gd name="T22" fmla="*/ 60 w 409"/>
                <a:gd name="T23" fmla="*/ 180 h 649"/>
                <a:gd name="T24" fmla="*/ 36 w 409"/>
                <a:gd name="T25" fmla="*/ 216 h 649"/>
                <a:gd name="T26" fmla="*/ 12 w 409"/>
                <a:gd name="T27" fmla="*/ 252 h 649"/>
                <a:gd name="T28" fmla="*/ 12 w 409"/>
                <a:gd name="T29" fmla="*/ 288 h 649"/>
                <a:gd name="T30" fmla="*/ 0 w 409"/>
                <a:gd name="T31" fmla="*/ 324 h 649"/>
                <a:gd name="T32" fmla="*/ 0 w 409"/>
                <a:gd name="T33" fmla="*/ 360 h 649"/>
                <a:gd name="T34" fmla="*/ 0 w 409"/>
                <a:gd name="T35" fmla="*/ 396 h 649"/>
                <a:gd name="T36" fmla="*/ 0 w 409"/>
                <a:gd name="T37" fmla="*/ 432 h 649"/>
                <a:gd name="T38" fmla="*/ 0 w 409"/>
                <a:gd name="T39" fmla="*/ 468 h 649"/>
                <a:gd name="T40" fmla="*/ 0 w 409"/>
                <a:gd name="T41" fmla="*/ 504 h 649"/>
                <a:gd name="T42" fmla="*/ 0 w 409"/>
                <a:gd name="T43" fmla="*/ 540 h 649"/>
                <a:gd name="T44" fmla="*/ 0 w 409"/>
                <a:gd name="T45" fmla="*/ 576 h 649"/>
                <a:gd name="T46" fmla="*/ 24 w 409"/>
                <a:gd name="T47" fmla="*/ 612 h 649"/>
                <a:gd name="T48" fmla="*/ 60 w 409"/>
                <a:gd name="T49" fmla="*/ 636 h 649"/>
                <a:gd name="T50" fmla="*/ 96 w 409"/>
                <a:gd name="T51" fmla="*/ 648 h 649"/>
                <a:gd name="T52" fmla="*/ 132 w 409"/>
                <a:gd name="T53" fmla="*/ 648 h 649"/>
                <a:gd name="T54" fmla="*/ 168 w 409"/>
                <a:gd name="T55" fmla="*/ 648 h 649"/>
                <a:gd name="T56" fmla="*/ 204 w 409"/>
                <a:gd name="T57" fmla="*/ 648 h 649"/>
                <a:gd name="T58" fmla="*/ 240 w 409"/>
                <a:gd name="T59" fmla="*/ 648 h 649"/>
                <a:gd name="T60" fmla="*/ 276 w 409"/>
                <a:gd name="T61" fmla="*/ 648 h 649"/>
                <a:gd name="T62" fmla="*/ 312 w 409"/>
                <a:gd name="T63" fmla="*/ 648 h 649"/>
                <a:gd name="T64" fmla="*/ 348 w 409"/>
                <a:gd name="T65" fmla="*/ 636 h 649"/>
                <a:gd name="T66" fmla="*/ 384 w 409"/>
                <a:gd name="T67" fmla="*/ 612 h 649"/>
                <a:gd name="T68" fmla="*/ 408 w 409"/>
                <a:gd name="T69" fmla="*/ 576 h 649"/>
                <a:gd name="T70" fmla="*/ 408 w 409"/>
                <a:gd name="T71" fmla="*/ 540 h 649"/>
                <a:gd name="T72" fmla="*/ 408 w 409"/>
                <a:gd name="T73" fmla="*/ 504 h 649"/>
                <a:gd name="T74" fmla="*/ 408 w 409"/>
                <a:gd name="T75" fmla="*/ 468 h 649"/>
                <a:gd name="T76" fmla="*/ 396 w 409"/>
                <a:gd name="T77" fmla="*/ 432 h 649"/>
                <a:gd name="T78" fmla="*/ 396 w 409"/>
                <a:gd name="T79" fmla="*/ 396 h 649"/>
                <a:gd name="T80" fmla="*/ 396 w 409"/>
                <a:gd name="T81" fmla="*/ 360 h 649"/>
                <a:gd name="T82" fmla="*/ 396 w 409"/>
                <a:gd name="T83" fmla="*/ 324 h 649"/>
                <a:gd name="T84" fmla="*/ 396 w 409"/>
                <a:gd name="T85" fmla="*/ 288 h 649"/>
                <a:gd name="T86" fmla="*/ 396 w 409"/>
                <a:gd name="T87" fmla="*/ 252 h 649"/>
                <a:gd name="T88" fmla="*/ 396 w 409"/>
                <a:gd name="T89" fmla="*/ 216 h 649"/>
                <a:gd name="T90" fmla="*/ 396 w 409"/>
                <a:gd name="T91" fmla="*/ 180 h 649"/>
                <a:gd name="T92" fmla="*/ 396 w 409"/>
                <a:gd name="T93" fmla="*/ 144 h 649"/>
                <a:gd name="T94" fmla="*/ 396 w 409"/>
                <a:gd name="T95" fmla="*/ 108 h 649"/>
                <a:gd name="T96" fmla="*/ 372 w 409"/>
                <a:gd name="T97" fmla="*/ 72 h 649"/>
                <a:gd name="T98" fmla="*/ 372 w 409"/>
                <a:gd name="T99" fmla="*/ 72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09" h="649">
                  <a:moveTo>
                    <a:pt x="372" y="72"/>
                  </a:moveTo>
                  <a:lnTo>
                    <a:pt x="360" y="36"/>
                  </a:lnTo>
                  <a:lnTo>
                    <a:pt x="324" y="24"/>
                  </a:lnTo>
                  <a:lnTo>
                    <a:pt x="288" y="0"/>
                  </a:lnTo>
                  <a:lnTo>
                    <a:pt x="252" y="0"/>
                  </a:lnTo>
                  <a:lnTo>
                    <a:pt x="216" y="0"/>
                  </a:lnTo>
                  <a:lnTo>
                    <a:pt x="180" y="12"/>
                  </a:lnTo>
                  <a:lnTo>
                    <a:pt x="144" y="36"/>
                  </a:lnTo>
                  <a:lnTo>
                    <a:pt x="108" y="72"/>
                  </a:lnTo>
                  <a:lnTo>
                    <a:pt x="96" y="108"/>
                  </a:lnTo>
                  <a:lnTo>
                    <a:pt x="84" y="144"/>
                  </a:lnTo>
                  <a:lnTo>
                    <a:pt x="60" y="180"/>
                  </a:lnTo>
                  <a:lnTo>
                    <a:pt x="36" y="216"/>
                  </a:lnTo>
                  <a:lnTo>
                    <a:pt x="12" y="252"/>
                  </a:lnTo>
                  <a:lnTo>
                    <a:pt x="12" y="288"/>
                  </a:lnTo>
                  <a:lnTo>
                    <a:pt x="0" y="324"/>
                  </a:lnTo>
                  <a:lnTo>
                    <a:pt x="0" y="360"/>
                  </a:lnTo>
                  <a:lnTo>
                    <a:pt x="0" y="396"/>
                  </a:lnTo>
                  <a:lnTo>
                    <a:pt x="0" y="432"/>
                  </a:lnTo>
                  <a:lnTo>
                    <a:pt x="0" y="468"/>
                  </a:lnTo>
                  <a:lnTo>
                    <a:pt x="0" y="504"/>
                  </a:lnTo>
                  <a:lnTo>
                    <a:pt x="0" y="540"/>
                  </a:lnTo>
                  <a:lnTo>
                    <a:pt x="0" y="576"/>
                  </a:lnTo>
                  <a:lnTo>
                    <a:pt x="24" y="612"/>
                  </a:lnTo>
                  <a:lnTo>
                    <a:pt x="60" y="636"/>
                  </a:lnTo>
                  <a:lnTo>
                    <a:pt x="96" y="648"/>
                  </a:lnTo>
                  <a:lnTo>
                    <a:pt x="132" y="648"/>
                  </a:lnTo>
                  <a:lnTo>
                    <a:pt x="168" y="648"/>
                  </a:lnTo>
                  <a:lnTo>
                    <a:pt x="204" y="648"/>
                  </a:lnTo>
                  <a:lnTo>
                    <a:pt x="240" y="648"/>
                  </a:lnTo>
                  <a:lnTo>
                    <a:pt x="276" y="648"/>
                  </a:lnTo>
                  <a:lnTo>
                    <a:pt x="312" y="648"/>
                  </a:lnTo>
                  <a:lnTo>
                    <a:pt x="348" y="636"/>
                  </a:lnTo>
                  <a:lnTo>
                    <a:pt x="384" y="612"/>
                  </a:lnTo>
                  <a:lnTo>
                    <a:pt x="408" y="576"/>
                  </a:lnTo>
                  <a:lnTo>
                    <a:pt x="408" y="540"/>
                  </a:lnTo>
                  <a:lnTo>
                    <a:pt x="408" y="504"/>
                  </a:lnTo>
                  <a:lnTo>
                    <a:pt x="408" y="468"/>
                  </a:lnTo>
                  <a:lnTo>
                    <a:pt x="396" y="432"/>
                  </a:lnTo>
                  <a:lnTo>
                    <a:pt x="396" y="396"/>
                  </a:lnTo>
                  <a:lnTo>
                    <a:pt x="396" y="360"/>
                  </a:lnTo>
                  <a:lnTo>
                    <a:pt x="396" y="324"/>
                  </a:lnTo>
                  <a:lnTo>
                    <a:pt x="396" y="288"/>
                  </a:lnTo>
                  <a:lnTo>
                    <a:pt x="396" y="252"/>
                  </a:lnTo>
                  <a:lnTo>
                    <a:pt x="396" y="216"/>
                  </a:lnTo>
                  <a:lnTo>
                    <a:pt x="396" y="180"/>
                  </a:lnTo>
                  <a:lnTo>
                    <a:pt x="396" y="144"/>
                  </a:lnTo>
                  <a:lnTo>
                    <a:pt x="396" y="108"/>
                  </a:lnTo>
                  <a:lnTo>
                    <a:pt x="372" y="72"/>
                  </a:lnTo>
                  <a:lnTo>
                    <a:pt x="372" y="72"/>
                  </a:lnTo>
                </a:path>
              </a:pathLst>
            </a:custGeom>
            <a:solidFill>
              <a:srgbClr val="B760F9"/>
            </a:solidFill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11" name="Freeform 115"/>
            <p:cNvSpPr>
              <a:spLocks/>
            </p:cNvSpPr>
            <p:nvPr/>
          </p:nvSpPr>
          <p:spPr bwMode="auto">
            <a:xfrm>
              <a:off x="2724" y="3216"/>
              <a:ext cx="373" cy="625"/>
            </a:xfrm>
            <a:custGeom>
              <a:avLst/>
              <a:gdLst>
                <a:gd name="T0" fmla="*/ 156 w 373"/>
                <a:gd name="T1" fmla="*/ 0 h 625"/>
                <a:gd name="T2" fmla="*/ 120 w 373"/>
                <a:gd name="T3" fmla="*/ 24 h 625"/>
                <a:gd name="T4" fmla="*/ 84 w 373"/>
                <a:gd name="T5" fmla="*/ 36 h 625"/>
                <a:gd name="T6" fmla="*/ 48 w 373"/>
                <a:gd name="T7" fmla="*/ 60 h 625"/>
                <a:gd name="T8" fmla="*/ 12 w 373"/>
                <a:gd name="T9" fmla="*/ 84 h 625"/>
                <a:gd name="T10" fmla="*/ 0 w 373"/>
                <a:gd name="T11" fmla="*/ 120 h 625"/>
                <a:gd name="T12" fmla="*/ 0 w 373"/>
                <a:gd name="T13" fmla="*/ 156 h 625"/>
                <a:gd name="T14" fmla="*/ 0 w 373"/>
                <a:gd name="T15" fmla="*/ 192 h 625"/>
                <a:gd name="T16" fmla="*/ 0 w 373"/>
                <a:gd name="T17" fmla="*/ 228 h 625"/>
                <a:gd name="T18" fmla="*/ 0 w 373"/>
                <a:gd name="T19" fmla="*/ 264 h 625"/>
                <a:gd name="T20" fmla="*/ 0 w 373"/>
                <a:gd name="T21" fmla="*/ 300 h 625"/>
                <a:gd name="T22" fmla="*/ 12 w 373"/>
                <a:gd name="T23" fmla="*/ 336 h 625"/>
                <a:gd name="T24" fmla="*/ 12 w 373"/>
                <a:gd name="T25" fmla="*/ 372 h 625"/>
                <a:gd name="T26" fmla="*/ 12 w 373"/>
                <a:gd name="T27" fmla="*/ 408 h 625"/>
                <a:gd name="T28" fmla="*/ 0 w 373"/>
                <a:gd name="T29" fmla="*/ 444 h 625"/>
                <a:gd name="T30" fmla="*/ 0 w 373"/>
                <a:gd name="T31" fmla="*/ 480 h 625"/>
                <a:gd name="T32" fmla="*/ 0 w 373"/>
                <a:gd name="T33" fmla="*/ 516 h 625"/>
                <a:gd name="T34" fmla="*/ 0 w 373"/>
                <a:gd name="T35" fmla="*/ 552 h 625"/>
                <a:gd name="T36" fmla="*/ 0 w 373"/>
                <a:gd name="T37" fmla="*/ 588 h 625"/>
                <a:gd name="T38" fmla="*/ 36 w 373"/>
                <a:gd name="T39" fmla="*/ 612 h 625"/>
                <a:gd name="T40" fmla="*/ 72 w 373"/>
                <a:gd name="T41" fmla="*/ 612 h 625"/>
                <a:gd name="T42" fmla="*/ 108 w 373"/>
                <a:gd name="T43" fmla="*/ 624 h 625"/>
                <a:gd name="T44" fmla="*/ 144 w 373"/>
                <a:gd name="T45" fmla="*/ 624 h 625"/>
                <a:gd name="T46" fmla="*/ 180 w 373"/>
                <a:gd name="T47" fmla="*/ 624 h 625"/>
                <a:gd name="T48" fmla="*/ 216 w 373"/>
                <a:gd name="T49" fmla="*/ 624 h 625"/>
                <a:gd name="T50" fmla="*/ 252 w 373"/>
                <a:gd name="T51" fmla="*/ 624 h 625"/>
                <a:gd name="T52" fmla="*/ 276 w 373"/>
                <a:gd name="T53" fmla="*/ 588 h 625"/>
                <a:gd name="T54" fmla="*/ 300 w 373"/>
                <a:gd name="T55" fmla="*/ 552 h 625"/>
                <a:gd name="T56" fmla="*/ 324 w 373"/>
                <a:gd name="T57" fmla="*/ 516 h 625"/>
                <a:gd name="T58" fmla="*/ 348 w 373"/>
                <a:gd name="T59" fmla="*/ 480 h 625"/>
                <a:gd name="T60" fmla="*/ 348 w 373"/>
                <a:gd name="T61" fmla="*/ 444 h 625"/>
                <a:gd name="T62" fmla="*/ 360 w 373"/>
                <a:gd name="T63" fmla="*/ 408 h 625"/>
                <a:gd name="T64" fmla="*/ 372 w 373"/>
                <a:gd name="T65" fmla="*/ 372 h 625"/>
                <a:gd name="T66" fmla="*/ 372 w 373"/>
                <a:gd name="T67" fmla="*/ 336 h 625"/>
                <a:gd name="T68" fmla="*/ 372 w 373"/>
                <a:gd name="T69" fmla="*/ 300 h 625"/>
                <a:gd name="T70" fmla="*/ 372 w 373"/>
                <a:gd name="T71" fmla="*/ 264 h 625"/>
                <a:gd name="T72" fmla="*/ 372 w 373"/>
                <a:gd name="T73" fmla="*/ 228 h 625"/>
                <a:gd name="T74" fmla="*/ 360 w 373"/>
                <a:gd name="T75" fmla="*/ 192 h 625"/>
                <a:gd name="T76" fmla="*/ 348 w 373"/>
                <a:gd name="T77" fmla="*/ 156 h 625"/>
                <a:gd name="T78" fmla="*/ 324 w 373"/>
                <a:gd name="T79" fmla="*/ 120 h 625"/>
                <a:gd name="T80" fmla="*/ 300 w 373"/>
                <a:gd name="T81" fmla="*/ 84 h 625"/>
                <a:gd name="T82" fmla="*/ 264 w 373"/>
                <a:gd name="T83" fmla="*/ 60 h 625"/>
                <a:gd name="T84" fmla="*/ 228 w 373"/>
                <a:gd name="T85" fmla="*/ 36 h 625"/>
                <a:gd name="T86" fmla="*/ 192 w 373"/>
                <a:gd name="T87" fmla="*/ 12 h 625"/>
                <a:gd name="T88" fmla="*/ 156 w 373"/>
                <a:gd name="T89" fmla="*/ 0 h 625"/>
                <a:gd name="T90" fmla="*/ 156 w 373"/>
                <a:gd name="T91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3" h="625">
                  <a:moveTo>
                    <a:pt x="156" y="0"/>
                  </a:moveTo>
                  <a:lnTo>
                    <a:pt x="120" y="24"/>
                  </a:lnTo>
                  <a:lnTo>
                    <a:pt x="84" y="36"/>
                  </a:lnTo>
                  <a:lnTo>
                    <a:pt x="48" y="60"/>
                  </a:lnTo>
                  <a:lnTo>
                    <a:pt x="12" y="84"/>
                  </a:lnTo>
                  <a:lnTo>
                    <a:pt x="0" y="120"/>
                  </a:lnTo>
                  <a:lnTo>
                    <a:pt x="0" y="156"/>
                  </a:lnTo>
                  <a:lnTo>
                    <a:pt x="0" y="192"/>
                  </a:lnTo>
                  <a:lnTo>
                    <a:pt x="0" y="228"/>
                  </a:lnTo>
                  <a:lnTo>
                    <a:pt x="0" y="264"/>
                  </a:lnTo>
                  <a:lnTo>
                    <a:pt x="0" y="300"/>
                  </a:lnTo>
                  <a:lnTo>
                    <a:pt x="12" y="336"/>
                  </a:lnTo>
                  <a:lnTo>
                    <a:pt x="12" y="372"/>
                  </a:lnTo>
                  <a:lnTo>
                    <a:pt x="12" y="408"/>
                  </a:lnTo>
                  <a:lnTo>
                    <a:pt x="0" y="444"/>
                  </a:lnTo>
                  <a:lnTo>
                    <a:pt x="0" y="480"/>
                  </a:lnTo>
                  <a:lnTo>
                    <a:pt x="0" y="516"/>
                  </a:lnTo>
                  <a:lnTo>
                    <a:pt x="0" y="552"/>
                  </a:lnTo>
                  <a:lnTo>
                    <a:pt x="0" y="588"/>
                  </a:lnTo>
                  <a:lnTo>
                    <a:pt x="36" y="612"/>
                  </a:lnTo>
                  <a:lnTo>
                    <a:pt x="72" y="612"/>
                  </a:lnTo>
                  <a:lnTo>
                    <a:pt x="108" y="624"/>
                  </a:lnTo>
                  <a:lnTo>
                    <a:pt x="144" y="624"/>
                  </a:lnTo>
                  <a:lnTo>
                    <a:pt x="180" y="624"/>
                  </a:lnTo>
                  <a:lnTo>
                    <a:pt x="216" y="624"/>
                  </a:lnTo>
                  <a:lnTo>
                    <a:pt x="252" y="624"/>
                  </a:lnTo>
                  <a:lnTo>
                    <a:pt x="276" y="588"/>
                  </a:lnTo>
                  <a:lnTo>
                    <a:pt x="300" y="552"/>
                  </a:lnTo>
                  <a:lnTo>
                    <a:pt x="324" y="516"/>
                  </a:lnTo>
                  <a:lnTo>
                    <a:pt x="348" y="480"/>
                  </a:lnTo>
                  <a:lnTo>
                    <a:pt x="348" y="444"/>
                  </a:lnTo>
                  <a:lnTo>
                    <a:pt x="360" y="408"/>
                  </a:lnTo>
                  <a:lnTo>
                    <a:pt x="372" y="372"/>
                  </a:lnTo>
                  <a:lnTo>
                    <a:pt x="372" y="336"/>
                  </a:lnTo>
                  <a:lnTo>
                    <a:pt x="372" y="300"/>
                  </a:lnTo>
                  <a:lnTo>
                    <a:pt x="372" y="264"/>
                  </a:lnTo>
                  <a:lnTo>
                    <a:pt x="372" y="228"/>
                  </a:lnTo>
                  <a:lnTo>
                    <a:pt x="360" y="192"/>
                  </a:lnTo>
                  <a:lnTo>
                    <a:pt x="348" y="156"/>
                  </a:lnTo>
                  <a:lnTo>
                    <a:pt x="324" y="120"/>
                  </a:lnTo>
                  <a:lnTo>
                    <a:pt x="300" y="84"/>
                  </a:lnTo>
                  <a:lnTo>
                    <a:pt x="264" y="60"/>
                  </a:lnTo>
                  <a:lnTo>
                    <a:pt x="228" y="36"/>
                  </a:lnTo>
                  <a:lnTo>
                    <a:pt x="192" y="12"/>
                  </a:lnTo>
                  <a:lnTo>
                    <a:pt x="156" y="0"/>
                  </a:lnTo>
                  <a:lnTo>
                    <a:pt x="156" y="0"/>
                  </a:lnTo>
                </a:path>
              </a:pathLst>
            </a:custGeom>
            <a:solidFill>
              <a:srgbClr val="B760F9"/>
            </a:solidFill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12" name="Line 116"/>
            <p:cNvSpPr>
              <a:spLocks noChangeShapeType="1"/>
            </p:cNvSpPr>
            <p:nvPr/>
          </p:nvSpPr>
          <p:spPr bwMode="auto">
            <a:xfrm>
              <a:off x="4772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13" name="Line 117"/>
            <p:cNvSpPr>
              <a:spLocks noChangeShapeType="1"/>
            </p:cNvSpPr>
            <p:nvPr/>
          </p:nvSpPr>
          <p:spPr bwMode="auto">
            <a:xfrm>
              <a:off x="4676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14" name="Line 118"/>
            <p:cNvSpPr>
              <a:spLocks noChangeShapeType="1"/>
            </p:cNvSpPr>
            <p:nvPr/>
          </p:nvSpPr>
          <p:spPr bwMode="auto">
            <a:xfrm>
              <a:off x="4196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15" name="Line 119"/>
            <p:cNvSpPr>
              <a:spLocks noChangeShapeType="1"/>
            </p:cNvSpPr>
            <p:nvPr/>
          </p:nvSpPr>
          <p:spPr bwMode="auto">
            <a:xfrm>
              <a:off x="4100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16" name="Line 120"/>
            <p:cNvSpPr>
              <a:spLocks noChangeShapeType="1"/>
            </p:cNvSpPr>
            <p:nvPr/>
          </p:nvSpPr>
          <p:spPr bwMode="auto">
            <a:xfrm>
              <a:off x="4052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17" name="Line 121"/>
            <p:cNvSpPr>
              <a:spLocks noChangeShapeType="1"/>
            </p:cNvSpPr>
            <p:nvPr/>
          </p:nvSpPr>
          <p:spPr bwMode="auto">
            <a:xfrm>
              <a:off x="3956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18" name="Line 122"/>
            <p:cNvSpPr>
              <a:spLocks noChangeShapeType="1"/>
            </p:cNvSpPr>
            <p:nvPr/>
          </p:nvSpPr>
          <p:spPr bwMode="auto">
            <a:xfrm>
              <a:off x="3908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19" name="Line 123"/>
            <p:cNvSpPr>
              <a:spLocks noChangeShapeType="1"/>
            </p:cNvSpPr>
            <p:nvPr/>
          </p:nvSpPr>
          <p:spPr bwMode="auto">
            <a:xfrm>
              <a:off x="3908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20" name="Line 124"/>
            <p:cNvSpPr>
              <a:spLocks noChangeShapeType="1"/>
            </p:cNvSpPr>
            <p:nvPr/>
          </p:nvSpPr>
          <p:spPr bwMode="auto">
            <a:xfrm>
              <a:off x="4340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21" name="Line 125"/>
            <p:cNvSpPr>
              <a:spLocks noChangeShapeType="1"/>
            </p:cNvSpPr>
            <p:nvPr/>
          </p:nvSpPr>
          <p:spPr bwMode="auto">
            <a:xfrm>
              <a:off x="4340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22" name="Line 126"/>
            <p:cNvSpPr>
              <a:spLocks noChangeShapeType="1"/>
            </p:cNvSpPr>
            <p:nvPr/>
          </p:nvSpPr>
          <p:spPr bwMode="auto">
            <a:xfrm>
              <a:off x="4244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23" name="Line 127"/>
            <p:cNvSpPr>
              <a:spLocks noChangeShapeType="1"/>
            </p:cNvSpPr>
            <p:nvPr/>
          </p:nvSpPr>
          <p:spPr bwMode="auto">
            <a:xfrm>
              <a:off x="4244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24" name="Line 128"/>
            <p:cNvSpPr>
              <a:spLocks noChangeShapeType="1"/>
            </p:cNvSpPr>
            <p:nvPr/>
          </p:nvSpPr>
          <p:spPr bwMode="auto">
            <a:xfrm>
              <a:off x="4532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25" name="Line 129"/>
            <p:cNvSpPr>
              <a:spLocks noChangeShapeType="1"/>
            </p:cNvSpPr>
            <p:nvPr/>
          </p:nvSpPr>
          <p:spPr bwMode="auto">
            <a:xfrm>
              <a:off x="4484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26" name="Line 130"/>
            <p:cNvSpPr>
              <a:spLocks noChangeShapeType="1"/>
            </p:cNvSpPr>
            <p:nvPr/>
          </p:nvSpPr>
          <p:spPr bwMode="auto">
            <a:xfrm>
              <a:off x="4388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27" name="Line 131"/>
            <p:cNvSpPr>
              <a:spLocks noChangeShapeType="1"/>
            </p:cNvSpPr>
            <p:nvPr/>
          </p:nvSpPr>
          <p:spPr bwMode="auto">
            <a:xfrm>
              <a:off x="5636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28" name="Line 132"/>
            <p:cNvSpPr>
              <a:spLocks noChangeShapeType="1"/>
            </p:cNvSpPr>
            <p:nvPr/>
          </p:nvSpPr>
          <p:spPr bwMode="auto">
            <a:xfrm>
              <a:off x="5540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29" name="Line 133"/>
            <p:cNvSpPr>
              <a:spLocks noChangeShapeType="1"/>
            </p:cNvSpPr>
            <p:nvPr/>
          </p:nvSpPr>
          <p:spPr bwMode="auto">
            <a:xfrm>
              <a:off x="5492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30" name="Line 134"/>
            <p:cNvSpPr>
              <a:spLocks noChangeShapeType="1"/>
            </p:cNvSpPr>
            <p:nvPr/>
          </p:nvSpPr>
          <p:spPr bwMode="auto">
            <a:xfrm>
              <a:off x="5396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31" name="Line 135"/>
            <p:cNvSpPr>
              <a:spLocks noChangeShapeType="1"/>
            </p:cNvSpPr>
            <p:nvPr/>
          </p:nvSpPr>
          <p:spPr bwMode="auto">
            <a:xfrm>
              <a:off x="5348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32" name="Line 136"/>
            <p:cNvSpPr>
              <a:spLocks noChangeShapeType="1"/>
            </p:cNvSpPr>
            <p:nvPr/>
          </p:nvSpPr>
          <p:spPr bwMode="auto">
            <a:xfrm>
              <a:off x="5252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33" name="Line 137"/>
            <p:cNvSpPr>
              <a:spLocks noChangeShapeType="1"/>
            </p:cNvSpPr>
            <p:nvPr/>
          </p:nvSpPr>
          <p:spPr bwMode="auto">
            <a:xfrm>
              <a:off x="5204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34" name="Line 138"/>
            <p:cNvSpPr>
              <a:spLocks noChangeShapeType="1"/>
            </p:cNvSpPr>
            <p:nvPr/>
          </p:nvSpPr>
          <p:spPr bwMode="auto">
            <a:xfrm>
              <a:off x="5108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35" name="Line 139"/>
            <p:cNvSpPr>
              <a:spLocks noChangeShapeType="1"/>
            </p:cNvSpPr>
            <p:nvPr/>
          </p:nvSpPr>
          <p:spPr bwMode="auto">
            <a:xfrm>
              <a:off x="5060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36" name="Line 140"/>
            <p:cNvSpPr>
              <a:spLocks noChangeShapeType="1"/>
            </p:cNvSpPr>
            <p:nvPr/>
          </p:nvSpPr>
          <p:spPr bwMode="auto">
            <a:xfrm>
              <a:off x="4964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37" name="Line 141"/>
            <p:cNvSpPr>
              <a:spLocks noChangeShapeType="1"/>
            </p:cNvSpPr>
            <p:nvPr/>
          </p:nvSpPr>
          <p:spPr bwMode="auto">
            <a:xfrm>
              <a:off x="4916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38" name="Line 142"/>
            <p:cNvSpPr>
              <a:spLocks noChangeShapeType="1"/>
            </p:cNvSpPr>
            <p:nvPr/>
          </p:nvSpPr>
          <p:spPr bwMode="auto">
            <a:xfrm>
              <a:off x="5540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39" name="Line 143"/>
            <p:cNvSpPr>
              <a:spLocks noChangeShapeType="1"/>
            </p:cNvSpPr>
            <p:nvPr/>
          </p:nvSpPr>
          <p:spPr bwMode="auto">
            <a:xfrm>
              <a:off x="5492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40" name="Line 144"/>
            <p:cNvSpPr>
              <a:spLocks noChangeShapeType="1"/>
            </p:cNvSpPr>
            <p:nvPr/>
          </p:nvSpPr>
          <p:spPr bwMode="auto">
            <a:xfrm>
              <a:off x="5396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41" name="Line 145"/>
            <p:cNvSpPr>
              <a:spLocks noChangeShapeType="1"/>
            </p:cNvSpPr>
            <p:nvPr/>
          </p:nvSpPr>
          <p:spPr bwMode="auto">
            <a:xfrm>
              <a:off x="5348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42" name="Line 146"/>
            <p:cNvSpPr>
              <a:spLocks noChangeShapeType="1"/>
            </p:cNvSpPr>
            <p:nvPr/>
          </p:nvSpPr>
          <p:spPr bwMode="auto">
            <a:xfrm>
              <a:off x="5252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43" name="Line 147"/>
            <p:cNvSpPr>
              <a:spLocks noChangeShapeType="1"/>
            </p:cNvSpPr>
            <p:nvPr/>
          </p:nvSpPr>
          <p:spPr bwMode="auto">
            <a:xfrm>
              <a:off x="5204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44" name="Line 148"/>
            <p:cNvSpPr>
              <a:spLocks noChangeShapeType="1"/>
            </p:cNvSpPr>
            <p:nvPr/>
          </p:nvSpPr>
          <p:spPr bwMode="auto">
            <a:xfrm>
              <a:off x="5108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45" name="Line 149"/>
            <p:cNvSpPr>
              <a:spLocks noChangeShapeType="1"/>
            </p:cNvSpPr>
            <p:nvPr/>
          </p:nvSpPr>
          <p:spPr bwMode="auto">
            <a:xfrm>
              <a:off x="5060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46" name="Line 150"/>
            <p:cNvSpPr>
              <a:spLocks noChangeShapeType="1"/>
            </p:cNvSpPr>
            <p:nvPr/>
          </p:nvSpPr>
          <p:spPr bwMode="auto">
            <a:xfrm>
              <a:off x="4964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47" name="Line 151"/>
            <p:cNvSpPr>
              <a:spLocks noChangeShapeType="1"/>
            </p:cNvSpPr>
            <p:nvPr/>
          </p:nvSpPr>
          <p:spPr bwMode="auto">
            <a:xfrm>
              <a:off x="4916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48" name="Line 152"/>
            <p:cNvSpPr>
              <a:spLocks noChangeShapeType="1"/>
            </p:cNvSpPr>
            <p:nvPr/>
          </p:nvSpPr>
          <p:spPr bwMode="auto">
            <a:xfrm>
              <a:off x="4820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49" name="Line 153"/>
            <p:cNvSpPr>
              <a:spLocks noChangeShapeType="1"/>
            </p:cNvSpPr>
            <p:nvPr/>
          </p:nvSpPr>
          <p:spPr bwMode="auto">
            <a:xfrm>
              <a:off x="4772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50" name="Line 154"/>
            <p:cNvSpPr>
              <a:spLocks noChangeShapeType="1"/>
            </p:cNvSpPr>
            <p:nvPr/>
          </p:nvSpPr>
          <p:spPr bwMode="auto">
            <a:xfrm>
              <a:off x="4676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51" name="Line 155"/>
            <p:cNvSpPr>
              <a:spLocks noChangeShapeType="1"/>
            </p:cNvSpPr>
            <p:nvPr/>
          </p:nvSpPr>
          <p:spPr bwMode="auto">
            <a:xfrm>
              <a:off x="4628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52" name="Line 156"/>
            <p:cNvSpPr>
              <a:spLocks noChangeShapeType="1"/>
            </p:cNvSpPr>
            <p:nvPr/>
          </p:nvSpPr>
          <p:spPr bwMode="auto">
            <a:xfrm>
              <a:off x="2084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53" name="Line 157"/>
            <p:cNvSpPr>
              <a:spLocks noChangeShapeType="1"/>
            </p:cNvSpPr>
            <p:nvPr/>
          </p:nvSpPr>
          <p:spPr bwMode="auto">
            <a:xfrm>
              <a:off x="2132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54" name="Line 158"/>
            <p:cNvSpPr>
              <a:spLocks noChangeShapeType="1"/>
            </p:cNvSpPr>
            <p:nvPr/>
          </p:nvSpPr>
          <p:spPr bwMode="auto">
            <a:xfrm>
              <a:off x="2180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55" name="Line 159"/>
            <p:cNvSpPr>
              <a:spLocks noChangeShapeType="1"/>
            </p:cNvSpPr>
            <p:nvPr/>
          </p:nvSpPr>
          <p:spPr bwMode="auto">
            <a:xfrm>
              <a:off x="2276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56" name="Line 160"/>
            <p:cNvSpPr>
              <a:spLocks noChangeShapeType="1"/>
            </p:cNvSpPr>
            <p:nvPr/>
          </p:nvSpPr>
          <p:spPr bwMode="auto">
            <a:xfrm>
              <a:off x="2324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57" name="Line 161"/>
            <p:cNvSpPr>
              <a:spLocks noChangeShapeType="1"/>
            </p:cNvSpPr>
            <p:nvPr/>
          </p:nvSpPr>
          <p:spPr bwMode="auto">
            <a:xfrm>
              <a:off x="2420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58" name="Line 162"/>
            <p:cNvSpPr>
              <a:spLocks noChangeShapeType="1"/>
            </p:cNvSpPr>
            <p:nvPr/>
          </p:nvSpPr>
          <p:spPr bwMode="auto">
            <a:xfrm>
              <a:off x="2468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59" name="Line 163"/>
            <p:cNvSpPr>
              <a:spLocks noChangeShapeType="1"/>
            </p:cNvSpPr>
            <p:nvPr/>
          </p:nvSpPr>
          <p:spPr bwMode="auto">
            <a:xfrm>
              <a:off x="2468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60" name="Line 164"/>
            <p:cNvSpPr>
              <a:spLocks noChangeShapeType="1"/>
            </p:cNvSpPr>
            <p:nvPr/>
          </p:nvSpPr>
          <p:spPr bwMode="auto">
            <a:xfrm>
              <a:off x="2852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61" name="Line 165"/>
            <p:cNvSpPr>
              <a:spLocks noChangeShapeType="1"/>
            </p:cNvSpPr>
            <p:nvPr/>
          </p:nvSpPr>
          <p:spPr bwMode="auto">
            <a:xfrm>
              <a:off x="2852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62" name="Line 166"/>
            <p:cNvSpPr>
              <a:spLocks noChangeShapeType="1"/>
            </p:cNvSpPr>
            <p:nvPr/>
          </p:nvSpPr>
          <p:spPr bwMode="auto">
            <a:xfrm>
              <a:off x="2900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63" name="Line 167"/>
            <p:cNvSpPr>
              <a:spLocks noChangeShapeType="1"/>
            </p:cNvSpPr>
            <p:nvPr/>
          </p:nvSpPr>
          <p:spPr bwMode="auto">
            <a:xfrm>
              <a:off x="2996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64" name="Line 168"/>
            <p:cNvSpPr>
              <a:spLocks noChangeShapeType="1"/>
            </p:cNvSpPr>
            <p:nvPr/>
          </p:nvSpPr>
          <p:spPr bwMode="auto">
            <a:xfrm>
              <a:off x="3044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65" name="Line 169"/>
            <p:cNvSpPr>
              <a:spLocks noChangeShapeType="1"/>
            </p:cNvSpPr>
            <p:nvPr/>
          </p:nvSpPr>
          <p:spPr bwMode="auto">
            <a:xfrm>
              <a:off x="5636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66" name="Line 170"/>
            <p:cNvSpPr>
              <a:spLocks noChangeShapeType="1"/>
            </p:cNvSpPr>
            <p:nvPr/>
          </p:nvSpPr>
          <p:spPr bwMode="auto">
            <a:xfrm>
              <a:off x="3284" y="166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67" name="Line 171"/>
            <p:cNvSpPr>
              <a:spLocks noChangeShapeType="1"/>
            </p:cNvSpPr>
            <p:nvPr/>
          </p:nvSpPr>
          <p:spPr bwMode="auto">
            <a:xfrm>
              <a:off x="3332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68" name="Line 172"/>
            <p:cNvSpPr>
              <a:spLocks noChangeShapeType="1"/>
            </p:cNvSpPr>
            <p:nvPr/>
          </p:nvSpPr>
          <p:spPr bwMode="auto">
            <a:xfrm>
              <a:off x="3284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69" name="Line 173"/>
            <p:cNvSpPr>
              <a:spLocks noChangeShapeType="1"/>
            </p:cNvSpPr>
            <p:nvPr/>
          </p:nvSpPr>
          <p:spPr bwMode="auto">
            <a:xfrm>
              <a:off x="3188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70" name="Line 174"/>
            <p:cNvSpPr>
              <a:spLocks noChangeShapeType="1"/>
            </p:cNvSpPr>
            <p:nvPr/>
          </p:nvSpPr>
          <p:spPr bwMode="auto">
            <a:xfrm>
              <a:off x="3140" y="147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71" name="Line 175"/>
            <p:cNvSpPr>
              <a:spLocks noChangeShapeType="1"/>
            </p:cNvSpPr>
            <p:nvPr/>
          </p:nvSpPr>
          <p:spPr bwMode="auto">
            <a:xfrm>
              <a:off x="1940" y="339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72" name="Line 176"/>
            <p:cNvSpPr>
              <a:spLocks noChangeShapeType="1"/>
            </p:cNvSpPr>
            <p:nvPr/>
          </p:nvSpPr>
          <p:spPr bwMode="auto">
            <a:xfrm>
              <a:off x="2036" y="339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73" name="Line 177"/>
            <p:cNvSpPr>
              <a:spLocks noChangeShapeType="1"/>
            </p:cNvSpPr>
            <p:nvPr/>
          </p:nvSpPr>
          <p:spPr bwMode="auto">
            <a:xfrm>
              <a:off x="2084" y="339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74" name="Line 178"/>
            <p:cNvSpPr>
              <a:spLocks noChangeShapeType="1"/>
            </p:cNvSpPr>
            <p:nvPr/>
          </p:nvSpPr>
          <p:spPr bwMode="auto">
            <a:xfrm>
              <a:off x="2180" y="339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75" name="Line 179"/>
            <p:cNvSpPr>
              <a:spLocks noChangeShapeType="1"/>
            </p:cNvSpPr>
            <p:nvPr/>
          </p:nvSpPr>
          <p:spPr bwMode="auto">
            <a:xfrm>
              <a:off x="2228" y="339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76" name="Line 180"/>
            <p:cNvSpPr>
              <a:spLocks noChangeShapeType="1"/>
            </p:cNvSpPr>
            <p:nvPr/>
          </p:nvSpPr>
          <p:spPr bwMode="auto">
            <a:xfrm>
              <a:off x="2036" y="358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77" name="Line 181"/>
            <p:cNvSpPr>
              <a:spLocks noChangeShapeType="1"/>
            </p:cNvSpPr>
            <p:nvPr/>
          </p:nvSpPr>
          <p:spPr bwMode="auto">
            <a:xfrm>
              <a:off x="2132" y="358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78" name="Line 182"/>
            <p:cNvSpPr>
              <a:spLocks noChangeShapeType="1"/>
            </p:cNvSpPr>
            <p:nvPr/>
          </p:nvSpPr>
          <p:spPr bwMode="auto">
            <a:xfrm>
              <a:off x="2228" y="358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79" name="Line 183"/>
            <p:cNvSpPr>
              <a:spLocks noChangeShapeType="1"/>
            </p:cNvSpPr>
            <p:nvPr/>
          </p:nvSpPr>
          <p:spPr bwMode="auto">
            <a:xfrm>
              <a:off x="1460" y="1520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80" name="Line 184"/>
            <p:cNvSpPr>
              <a:spLocks noChangeShapeType="1"/>
            </p:cNvSpPr>
            <p:nvPr/>
          </p:nvSpPr>
          <p:spPr bwMode="auto">
            <a:xfrm>
              <a:off x="1412" y="1520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81" name="Line 185"/>
            <p:cNvSpPr>
              <a:spLocks noChangeShapeType="1"/>
            </p:cNvSpPr>
            <p:nvPr/>
          </p:nvSpPr>
          <p:spPr bwMode="auto">
            <a:xfrm>
              <a:off x="1412" y="171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82" name="Line 186"/>
            <p:cNvSpPr>
              <a:spLocks noChangeShapeType="1"/>
            </p:cNvSpPr>
            <p:nvPr/>
          </p:nvSpPr>
          <p:spPr bwMode="auto">
            <a:xfrm>
              <a:off x="1508" y="171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83" name="Line 187"/>
            <p:cNvSpPr>
              <a:spLocks noChangeShapeType="1"/>
            </p:cNvSpPr>
            <p:nvPr/>
          </p:nvSpPr>
          <p:spPr bwMode="auto">
            <a:xfrm>
              <a:off x="1364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84" name="Line 188"/>
            <p:cNvSpPr>
              <a:spLocks noChangeShapeType="1"/>
            </p:cNvSpPr>
            <p:nvPr/>
          </p:nvSpPr>
          <p:spPr bwMode="auto">
            <a:xfrm>
              <a:off x="1460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85" name="Line 189"/>
            <p:cNvSpPr>
              <a:spLocks noChangeShapeType="1"/>
            </p:cNvSpPr>
            <p:nvPr/>
          </p:nvSpPr>
          <p:spPr bwMode="auto">
            <a:xfrm>
              <a:off x="1412" y="358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86" name="Line 190"/>
            <p:cNvSpPr>
              <a:spLocks noChangeShapeType="1"/>
            </p:cNvSpPr>
            <p:nvPr/>
          </p:nvSpPr>
          <p:spPr bwMode="auto">
            <a:xfrm>
              <a:off x="1508" y="358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87" name="Line 191"/>
            <p:cNvSpPr>
              <a:spLocks noChangeShapeType="1"/>
            </p:cNvSpPr>
            <p:nvPr/>
          </p:nvSpPr>
          <p:spPr bwMode="auto">
            <a:xfrm>
              <a:off x="1508" y="339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88" name="Line 192"/>
            <p:cNvSpPr>
              <a:spLocks noChangeShapeType="1"/>
            </p:cNvSpPr>
            <p:nvPr/>
          </p:nvSpPr>
          <p:spPr bwMode="auto">
            <a:xfrm>
              <a:off x="1604" y="339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89" name="Line 193"/>
            <p:cNvSpPr>
              <a:spLocks noChangeShapeType="1"/>
            </p:cNvSpPr>
            <p:nvPr/>
          </p:nvSpPr>
          <p:spPr bwMode="auto">
            <a:xfrm>
              <a:off x="1652" y="339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90" name="Line 194"/>
            <p:cNvSpPr>
              <a:spLocks noChangeShapeType="1"/>
            </p:cNvSpPr>
            <p:nvPr/>
          </p:nvSpPr>
          <p:spPr bwMode="auto">
            <a:xfrm>
              <a:off x="1748" y="339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91" name="Line 195"/>
            <p:cNvSpPr>
              <a:spLocks noChangeShapeType="1"/>
            </p:cNvSpPr>
            <p:nvPr/>
          </p:nvSpPr>
          <p:spPr bwMode="auto">
            <a:xfrm>
              <a:off x="1796" y="339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92" name="Line 196"/>
            <p:cNvSpPr>
              <a:spLocks noChangeShapeType="1"/>
            </p:cNvSpPr>
            <p:nvPr/>
          </p:nvSpPr>
          <p:spPr bwMode="auto">
            <a:xfrm>
              <a:off x="1892" y="3392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93" name="Line 197"/>
            <p:cNvSpPr>
              <a:spLocks noChangeShapeType="1"/>
            </p:cNvSpPr>
            <p:nvPr/>
          </p:nvSpPr>
          <p:spPr bwMode="auto">
            <a:xfrm>
              <a:off x="1604" y="358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94" name="Line 198"/>
            <p:cNvSpPr>
              <a:spLocks noChangeShapeType="1"/>
            </p:cNvSpPr>
            <p:nvPr/>
          </p:nvSpPr>
          <p:spPr bwMode="auto">
            <a:xfrm>
              <a:off x="1700" y="358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95" name="Line 199"/>
            <p:cNvSpPr>
              <a:spLocks noChangeShapeType="1"/>
            </p:cNvSpPr>
            <p:nvPr/>
          </p:nvSpPr>
          <p:spPr bwMode="auto">
            <a:xfrm>
              <a:off x="1748" y="358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96" name="Line 200"/>
            <p:cNvSpPr>
              <a:spLocks noChangeShapeType="1"/>
            </p:cNvSpPr>
            <p:nvPr/>
          </p:nvSpPr>
          <p:spPr bwMode="auto">
            <a:xfrm>
              <a:off x="1844" y="358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97" name="Line 201"/>
            <p:cNvSpPr>
              <a:spLocks noChangeShapeType="1"/>
            </p:cNvSpPr>
            <p:nvPr/>
          </p:nvSpPr>
          <p:spPr bwMode="auto">
            <a:xfrm>
              <a:off x="1988" y="358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898" name="Line 202"/>
            <p:cNvSpPr>
              <a:spLocks noChangeShapeType="1"/>
            </p:cNvSpPr>
            <p:nvPr/>
          </p:nvSpPr>
          <p:spPr bwMode="auto">
            <a:xfrm>
              <a:off x="1892" y="358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00" name="Oval 204"/>
            <p:cNvSpPr>
              <a:spLocks noChangeArrowheads="1"/>
            </p:cNvSpPr>
            <p:nvPr/>
          </p:nvSpPr>
          <p:spPr bwMode="auto">
            <a:xfrm>
              <a:off x="3220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01" name="Oval 205"/>
            <p:cNvSpPr>
              <a:spLocks noChangeArrowheads="1"/>
            </p:cNvSpPr>
            <p:nvPr/>
          </p:nvSpPr>
          <p:spPr bwMode="auto">
            <a:xfrm>
              <a:off x="3220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02" name="Oval 206"/>
            <p:cNvSpPr>
              <a:spLocks noChangeArrowheads="1"/>
            </p:cNvSpPr>
            <p:nvPr/>
          </p:nvSpPr>
          <p:spPr bwMode="auto">
            <a:xfrm>
              <a:off x="3364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03" name="Oval 207"/>
            <p:cNvSpPr>
              <a:spLocks noChangeArrowheads="1"/>
            </p:cNvSpPr>
            <p:nvPr/>
          </p:nvSpPr>
          <p:spPr bwMode="auto">
            <a:xfrm>
              <a:off x="3508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04" name="Oval 208"/>
            <p:cNvSpPr>
              <a:spLocks noChangeArrowheads="1"/>
            </p:cNvSpPr>
            <p:nvPr/>
          </p:nvSpPr>
          <p:spPr bwMode="auto">
            <a:xfrm>
              <a:off x="3508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05" name="Oval 209"/>
            <p:cNvSpPr>
              <a:spLocks noChangeArrowheads="1"/>
            </p:cNvSpPr>
            <p:nvPr/>
          </p:nvSpPr>
          <p:spPr bwMode="auto">
            <a:xfrm>
              <a:off x="3364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06" name="Line 210"/>
            <p:cNvSpPr>
              <a:spLocks noChangeShapeType="1"/>
            </p:cNvSpPr>
            <p:nvPr/>
          </p:nvSpPr>
          <p:spPr bwMode="auto">
            <a:xfrm flipV="1">
              <a:off x="920" y="3160"/>
              <a:ext cx="80" cy="1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07" name="Line 211"/>
            <p:cNvSpPr>
              <a:spLocks noChangeShapeType="1"/>
            </p:cNvSpPr>
            <p:nvPr/>
          </p:nvSpPr>
          <p:spPr bwMode="auto">
            <a:xfrm flipV="1">
              <a:off x="920" y="3208"/>
              <a:ext cx="80" cy="1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08" name="Line 212"/>
            <p:cNvSpPr>
              <a:spLocks noChangeShapeType="1"/>
            </p:cNvSpPr>
            <p:nvPr/>
          </p:nvSpPr>
          <p:spPr bwMode="auto">
            <a:xfrm flipV="1">
              <a:off x="968" y="3256"/>
              <a:ext cx="80" cy="1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09" name="Line 213"/>
            <p:cNvSpPr>
              <a:spLocks noChangeShapeType="1"/>
            </p:cNvSpPr>
            <p:nvPr/>
          </p:nvSpPr>
          <p:spPr bwMode="auto">
            <a:xfrm flipV="1">
              <a:off x="1016" y="3352"/>
              <a:ext cx="80" cy="1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10" name="Line 214"/>
            <p:cNvSpPr>
              <a:spLocks noChangeShapeType="1"/>
            </p:cNvSpPr>
            <p:nvPr/>
          </p:nvSpPr>
          <p:spPr bwMode="auto">
            <a:xfrm flipV="1">
              <a:off x="1064" y="3400"/>
              <a:ext cx="80" cy="1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11" name="Line 215"/>
            <p:cNvSpPr>
              <a:spLocks noChangeShapeType="1"/>
            </p:cNvSpPr>
            <p:nvPr/>
          </p:nvSpPr>
          <p:spPr bwMode="auto">
            <a:xfrm flipV="1">
              <a:off x="1112" y="3448"/>
              <a:ext cx="80" cy="1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12" name="Line 216"/>
            <p:cNvSpPr>
              <a:spLocks noChangeShapeType="1"/>
            </p:cNvSpPr>
            <p:nvPr/>
          </p:nvSpPr>
          <p:spPr bwMode="auto">
            <a:xfrm flipV="1">
              <a:off x="1344" y="3544"/>
              <a:ext cx="0" cy="1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13" name="Line 217"/>
            <p:cNvSpPr>
              <a:spLocks noChangeShapeType="1"/>
            </p:cNvSpPr>
            <p:nvPr/>
          </p:nvSpPr>
          <p:spPr bwMode="auto">
            <a:xfrm flipV="1">
              <a:off x="1160" y="3496"/>
              <a:ext cx="80" cy="1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14" name="Line 218"/>
            <p:cNvSpPr>
              <a:spLocks noChangeShapeType="1"/>
            </p:cNvSpPr>
            <p:nvPr/>
          </p:nvSpPr>
          <p:spPr bwMode="auto">
            <a:xfrm flipV="1">
              <a:off x="1256" y="3496"/>
              <a:ext cx="32" cy="1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15" name="Line 219"/>
            <p:cNvSpPr>
              <a:spLocks noChangeShapeType="1"/>
            </p:cNvSpPr>
            <p:nvPr/>
          </p:nvSpPr>
          <p:spPr bwMode="auto">
            <a:xfrm flipV="1">
              <a:off x="1112" y="3208"/>
              <a:ext cx="128" cy="1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16" name="Line 220"/>
            <p:cNvSpPr>
              <a:spLocks noChangeShapeType="1"/>
            </p:cNvSpPr>
            <p:nvPr/>
          </p:nvSpPr>
          <p:spPr bwMode="auto">
            <a:xfrm flipV="1">
              <a:off x="1208" y="3256"/>
              <a:ext cx="128" cy="1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17" name="Line 221"/>
            <p:cNvSpPr>
              <a:spLocks noChangeShapeType="1"/>
            </p:cNvSpPr>
            <p:nvPr/>
          </p:nvSpPr>
          <p:spPr bwMode="auto">
            <a:xfrm>
              <a:off x="968" y="1832"/>
              <a:ext cx="80" cy="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18" name="Line 222"/>
            <p:cNvSpPr>
              <a:spLocks noChangeShapeType="1"/>
            </p:cNvSpPr>
            <p:nvPr/>
          </p:nvSpPr>
          <p:spPr bwMode="auto">
            <a:xfrm>
              <a:off x="1016" y="1784"/>
              <a:ext cx="80" cy="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19" name="Line 223"/>
            <p:cNvSpPr>
              <a:spLocks noChangeShapeType="1"/>
            </p:cNvSpPr>
            <p:nvPr/>
          </p:nvSpPr>
          <p:spPr bwMode="auto">
            <a:xfrm>
              <a:off x="1208" y="1640"/>
              <a:ext cx="80" cy="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20" name="Line 224"/>
            <p:cNvSpPr>
              <a:spLocks noChangeShapeType="1"/>
            </p:cNvSpPr>
            <p:nvPr/>
          </p:nvSpPr>
          <p:spPr bwMode="auto">
            <a:xfrm>
              <a:off x="1112" y="1688"/>
              <a:ext cx="80" cy="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21" name="Line 225"/>
            <p:cNvSpPr>
              <a:spLocks noChangeShapeType="1"/>
            </p:cNvSpPr>
            <p:nvPr/>
          </p:nvSpPr>
          <p:spPr bwMode="auto">
            <a:xfrm>
              <a:off x="1064" y="1736"/>
              <a:ext cx="80" cy="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22" name="Line 226"/>
            <p:cNvSpPr>
              <a:spLocks noChangeShapeType="1"/>
            </p:cNvSpPr>
            <p:nvPr/>
          </p:nvSpPr>
          <p:spPr bwMode="auto">
            <a:xfrm>
              <a:off x="1112" y="2024"/>
              <a:ext cx="80" cy="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23" name="Line 227"/>
            <p:cNvSpPr>
              <a:spLocks noChangeShapeType="1"/>
            </p:cNvSpPr>
            <p:nvPr/>
          </p:nvSpPr>
          <p:spPr bwMode="auto">
            <a:xfrm>
              <a:off x="1304" y="1784"/>
              <a:ext cx="80" cy="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24" name="Line 228"/>
            <p:cNvSpPr>
              <a:spLocks noChangeShapeType="1"/>
            </p:cNvSpPr>
            <p:nvPr/>
          </p:nvSpPr>
          <p:spPr bwMode="auto">
            <a:xfrm>
              <a:off x="1160" y="1928"/>
              <a:ext cx="80" cy="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25" name="Line 229"/>
            <p:cNvSpPr>
              <a:spLocks noChangeShapeType="1"/>
            </p:cNvSpPr>
            <p:nvPr/>
          </p:nvSpPr>
          <p:spPr bwMode="auto">
            <a:xfrm>
              <a:off x="1256" y="1832"/>
              <a:ext cx="80" cy="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26" name="Line 230"/>
            <p:cNvSpPr>
              <a:spLocks noChangeShapeType="1"/>
            </p:cNvSpPr>
            <p:nvPr/>
          </p:nvSpPr>
          <p:spPr bwMode="auto">
            <a:xfrm>
              <a:off x="1304" y="1544"/>
              <a:ext cx="80" cy="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27" name="Line 231"/>
            <p:cNvSpPr>
              <a:spLocks noChangeShapeType="1"/>
            </p:cNvSpPr>
            <p:nvPr/>
          </p:nvSpPr>
          <p:spPr bwMode="auto">
            <a:xfrm>
              <a:off x="1256" y="1592"/>
              <a:ext cx="80" cy="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28" name="Oval 232"/>
            <p:cNvSpPr>
              <a:spLocks noChangeArrowheads="1"/>
            </p:cNvSpPr>
            <p:nvPr/>
          </p:nvSpPr>
          <p:spPr bwMode="auto">
            <a:xfrm>
              <a:off x="4660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29" name="Oval 233"/>
            <p:cNvSpPr>
              <a:spLocks noChangeArrowheads="1"/>
            </p:cNvSpPr>
            <p:nvPr/>
          </p:nvSpPr>
          <p:spPr bwMode="auto">
            <a:xfrm>
              <a:off x="4516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30" name="Oval 234"/>
            <p:cNvSpPr>
              <a:spLocks noChangeArrowheads="1"/>
            </p:cNvSpPr>
            <p:nvPr/>
          </p:nvSpPr>
          <p:spPr bwMode="auto">
            <a:xfrm>
              <a:off x="4372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31" name="Oval 235"/>
            <p:cNvSpPr>
              <a:spLocks noChangeArrowheads="1"/>
            </p:cNvSpPr>
            <p:nvPr/>
          </p:nvSpPr>
          <p:spPr bwMode="auto">
            <a:xfrm>
              <a:off x="4228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32" name="Oval 236"/>
            <p:cNvSpPr>
              <a:spLocks noChangeArrowheads="1"/>
            </p:cNvSpPr>
            <p:nvPr/>
          </p:nvSpPr>
          <p:spPr bwMode="auto">
            <a:xfrm>
              <a:off x="4084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33" name="Oval 237"/>
            <p:cNvSpPr>
              <a:spLocks noChangeArrowheads="1"/>
            </p:cNvSpPr>
            <p:nvPr/>
          </p:nvSpPr>
          <p:spPr bwMode="auto">
            <a:xfrm>
              <a:off x="3940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34" name="Oval 238"/>
            <p:cNvSpPr>
              <a:spLocks noChangeArrowheads="1"/>
            </p:cNvSpPr>
            <p:nvPr/>
          </p:nvSpPr>
          <p:spPr bwMode="auto">
            <a:xfrm>
              <a:off x="3796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35" name="Oval 239"/>
            <p:cNvSpPr>
              <a:spLocks noChangeArrowheads="1"/>
            </p:cNvSpPr>
            <p:nvPr/>
          </p:nvSpPr>
          <p:spPr bwMode="auto">
            <a:xfrm>
              <a:off x="3652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36" name="Oval 240"/>
            <p:cNvSpPr>
              <a:spLocks noChangeArrowheads="1"/>
            </p:cNvSpPr>
            <p:nvPr/>
          </p:nvSpPr>
          <p:spPr bwMode="auto">
            <a:xfrm>
              <a:off x="3796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37" name="Oval 241"/>
            <p:cNvSpPr>
              <a:spLocks noChangeArrowheads="1"/>
            </p:cNvSpPr>
            <p:nvPr/>
          </p:nvSpPr>
          <p:spPr bwMode="auto">
            <a:xfrm>
              <a:off x="3652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38" name="Oval 242"/>
            <p:cNvSpPr>
              <a:spLocks noChangeArrowheads="1"/>
            </p:cNvSpPr>
            <p:nvPr/>
          </p:nvSpPr>
          <p:spPr bwMode="auto">
            <a:xfrm>
              <a:off x="4948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39" name="Oval 243"/>
            <p:cNvSpPr>
              <a:spLocks noChangeArrowheads="1"/>
            </p:cNvSpPr>
            <p:nvPr/>
          </p:nvSpPr>
          <p:spPr bwMode="auto">
            <a:xfrm>
              <a:off x="4804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40" name="Oval 244"/>
            <p:cNvSpPr>
              <a:spLocks noChangeArrowheads="1"/>
            </p:cNvSpPr>
            <p:nvPr/>
          </p:nvSpPr>
          <p:spPr bwMode="auto">
            <a:xfrm>
              <a:off x="4660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41" name="Oval 245"/>
            <p:cNvSpPr>
              <a:spLocks noChangeArrowheads="1"/>
            </p:cNvSpPr>
            <p:nvPr/>
          </p:nvSpPr>
          <p:spPr bwMode="auto">
            <a:xfrm>
              <a:off x="4516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42" name="Oval 246"/>
            <p:cNvSpPr>
              <a:spLocks noChangeArrowheads="1"/>
            </p:cNvSpPr>
            <p:nvPr/>
          </p:nvSpPr>
          <p:spPr bwMode="auto">
            <a:xfrm>
              <a:off x="4372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43" name="Oval 247"/>
            <p:cNvSpPr>
              <a:spLocks noChangeArrowheads="1"/>
            </p:cNvSpPr>
            <p:nvPr/>
          </p:nvSpPr>
          <p:spPr bwMode="auto">
            <a:xfrm>
              <a:off x="4228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44" name="Oval 248"/>
            <p:cNvSpPr>
              <a:spLocks noChangeArrowheads="1"/>
            </p:cNvSpPr>
            <p:nvPr/>
          </p:nvSpPr>
          <p:spPr bwMode="auto">
            <a:xfrm>
              <a:off x="4084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45" name="Oval 249"/>
            <p:cNvSpPr>
              <a:spLocks noChangeArrowheads="1"/>
            </p:cNvSpPr>
            <p:nvPr/>
          </p:nvSpPr>
          <p:spPr bwMode="auto">
            <a:xfrm>
              <a:off x="3940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46" name="Oval 250"/>
            <p:cNvSpPr>
              <a:spLocks noChangeArrowheads="1"/>
            </p:cNvSpPr>
            <p:nvPr/>
          </p:nvSpPr>
          <p:spPr bwMode="auto">
            <a:xfrm>
              <a:off x="5380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47" name="Oval 251"/>
            <p:cNvSpPr>
              <a:spLocks noChangeArrowheads="1"/>
            </p:cNvSpPr>
            <p:nvPr/>
          </p:nvSpPr>
          <p:spPr bwMode="auto">
            <a:xfrm>
              <a:off x="5236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48" name="Oval 252"/>
            <p:cNvSpPr>
              <a:spLocks noChangeArrowheads="1"/>
            </p:cNvSpPr>
            <p:nvPr/>
          </p:nvSpPr>
          <p:spPr bwMode="auto">
            <a:xfrm>
              <a:off x="5092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49" name="Oval 253"/>
            <p:cNvSpPr>
              <a:spLocks noChangeArrowheads="1"/>
            </p:cNvSpPr>
            <p:nvPr/>
          </p:nvSpPr>
          <p:spPr bwMode="auto">
            <a:xfrm>
              <a:off x="4948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50" name="Oval 254"/>
            <p:cNvSpPr>
              <a:spLocks noChangeArrowheads="1"/>
            </p:cNvSpPr>
            <p:nvPr/>
          </p:nvSpPr>
          <p:spPr bwMode="auto">
            <a:xfrm>
              <a:off x="4804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51" name="Oval 255"/>
            <p:cNvSpPr>
              <a:spLocks noChangeArrowheads="1"/>
            </p:cNvSpPr>
            <p:nvPr/>
          </p:nvSpPr>
          <p:spPr bwMode="auto">
            <a:xfrm>
              <a:off x="5380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52" name="Oval 256"/>
            <p:cNvSpPr>
              <a:spLocks noChangeArrowheads="1"/>
            </p:cNvSpPr>
            <p:nvPr/>
          </p:nvSpPr>
          <p:spPr bwMode="auto">
            <a:xfrm>
              <a:off x="5236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53" name="Oval 257"/>
            <p:cNvSpPr>
              <a:spLocks noChangeArrowheads="1"/>
            </p:cNvSpPr>
            <p:nvPr/>
          </p:nvSpPr>
          <p:spPr bwMode="auto">
            <a:xfrm>
              <a:off x="5092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54" name="Line 258"/>
            <p:cNvSpPr>
              <a:spLocks noChangeShapeType="1"/>
            </p:cNvSpPr>
            <p:nvPr/>
          </p:nvSpPr>
          <p:spPr bwMode="auto">
            <a:xfrm>
              <a:off x="3380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55" name="Line 259"/>
            <p:cNvSpPr>
              <a:spLocks noChangeShapeType="1"/>
            </p:cNvSpPr>
            <p:nvPr/>
          </p:nvSpPr>
          <p:spPr bwMode="auto">
            <a:xfrm>
              <a:off x="3332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56" name="Line 260"/>
            <p:cNvSpPr>
              <a:spLocks noChangeShapeType="1"/>
            </p:cNvSpPr>
            <p:nvPr/>
          </p:nvSpPr>
          <p:spPr bwMode="auto">
            <a:xfrm>
              <a:off x="3236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57" name="Line 261"/>
            <p:cNvSpPr>
              <a:spLocks noChangeShapeType="1"/>
            </p:cNvSpPr>
            <p:nvPr/>
          </p:nvSpPr>
          <p:spPr bwMode="auto">
            <a:xfrm>
              <a:off x="3332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58" name="Line 262"/>
            <p:cNvSpPr>
              <a:spLocks noChangeShapeType="1"/>
            </p:cNvSpPr>
            <p:nvPr/>
          </p:nvSpPr>
          <p:spPr bwMode="auto">
            <a:xfrm>
              <a:off x="3236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59" name="Line 263"/>
            <p:cNvSpPr>
              <a:spLocks noChangeShapeType="1"/>
            </p:cNvSpPr>
            <p:nvPr/>
          </p:nvSpPr>
          <p:spPr bwMode="auto">
            <a:xfrm>
              <a:off x="3188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60" name="Line 264"/>
            <p:cNvSpPr>
              <a:spLocks noChangeShapeType="1"/>
            </p:cNvSpPr>
            <p:nvPr/>
          </p:nvSpPr>
          <p:spPr bwMode="auto">
            <a:xfrm>
              <a:off x="3188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61" name="Line 265"/>
            <p:cNvSpPr>
              <a:spLocks noChangeShapeType="1"/>
            </p:cNvSpPr>
            <p:nvPr/>
          </p:nvSpPr>
          <p:spPr bwMode="auto">
            <a:xfrm>
              <a:off x="3092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62" name="Line 266"/>
            <p:cNvSpPr>
              <a:spLocks noChangeShapeType="1"/>
            </p:cNvSpPr>
            <p:nvPr/>
          </p:nvSpPr>
          <p:spPr bwMode="auto">
            <a:xfrm>
              <a:off x="3956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63" name="Line 267"/>
            <p:cNvSpPr>
              <a:spLocks noChangeShapeType="1"/>
            </p:cNvSpPr>
            <p:nvPr/>
          </p:nvSpPr>
          <p:spPr bwMode="auto">
            <a:xfrm>
              <a:off x="3908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64" name="Line 268"/>
            <p:cNvSpPr>
              <a:spLocks noChangeShapeType="1"/>
            </p:cNvSpPr>
            <p:nvPr/>
          </p:nvSpPr>
          <p:spPr bwMode="auto">
            <a:xfrm>
              <a:off x="3812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65" name="Line 269"/>
            <p:cNvSpPr>
              <a:spLocks noChangeShapeType="1"/>
            </p:cNvSpPr>
            <p:nvPr/>
          </p:nvSpPr>
          <p:spPr bwMode="auto">
            <a:xfrm>
              <a:off x="3764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66" name="Line 270"/>
            <p:cNvSpPr>
              <a:spLocks noChangeShapeType="1"/>
            </p:cNvSpPr>
            <p:nvPr/>
          </p:nvSpPr>
          <p:spPr bwMode="auto">
            <a:xfrm>
              <a:off x="3668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67" name="Line 271"/>
            <p:cNvSpPr>
              <a:spLocks noChangeShapeType="1"/>
            </p:cNvSpPr>
            <p:nvPr/>
          </p:nvSpPr>
          <p:spPr bwMode="auto">
            <a:xfrm>
              <a:off x="3620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68" name="Line 272"/>
            <p:cNvSpPr>
              <a:spLocks noChangeShapeType="1"/>
            </p:cNvSpPr>
            <p:nvPr/>
          </p:nvSpPr>
          <p:spPr bwMode="auto">
            <a:xfrm>
              <a:off x="3524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69" name="Line 273"/>
            <p:cNvSpPr>
              <a:spLocks noChangeShapeType="1"/>
            </p:cNvSpPr>
            <p:nvPr/>
          </p:nvSpPr>
          <p:spPr bwMode="auto">
            <a:xfrm>
              <a:off x="3476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70" name="Line 274"/>
            <p:cNvSpPr>
              <a:spLocks noChangeShapeType="1"/>
            </p:cNvSpPr>
            <p:nvPr/>
          </p:nvSpPr>
          <p:spPr bwMode="auto">
            <a:xfrm>
              <a:off x="4532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71" name="Line 275"/>
            <p:cNvSpPr>
              <a:spLocks noChangeShapeType="1"/>
            </p:cNvSpPr>
            <p:nvPr/>
          </p:nvSpPr>
          <p:spPr bwMode="auto">
            <a:xfrm>
              <a:off x="4484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72" name="Line 276"/>
            <p:cNvSpPr>
              <a:spLocks noChangeShapeType="1"/>
            </p:cNvSpPr>
            <p:nvPr/>
          </p:nvSpPr>
          <p:spPr bwMode="auto">
            <a:xfrm>
              <a:off x="4388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73" name="Line 277"/>
            <p:cNvSpPr>
              <a:spLocks noChangeShapeType="1"/>
            </p:cNvSpPr>
            <p:nvPr/>
          </p:nvSpPr>
          <p:spPr bwMode="auto">
            <a:xfrm>
              <a:off x="4340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74" name="Line 278"/>
            <p:cNvSpPr>
              <a:spLocks noChangeShapeType="1"/>
            </p:cNvSpPr>
            <p:nvPr/>
          </p:nvSpPr>
          <p:spPr bwMode="auto">
            <a:xfrm>
              <a:off x="4244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75" name="Line 279"/>
            <p:cNvSpPr>
              <a:spLocks noChangeShapeType="1"/>
            </p:cNvSpPr>
            <p:nvPr/>
          </p:nvSpPr>
          <p:spPr bwMode="auto">
            <a:xfrm>
              <a:off x="4196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76" name="Line 280"/>
            <p:cNvSpPr>
              <a:spLocks noChangeShapeType="1"/>
            </p:cNvSpPr>
            <p:nvPr/>
          </p:nvSpPr>
          <p:spPr bwMode="auto">
            <a:xfrm>
              <a:off x="4100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77" name="Line 281"/>
            <p:cNvSpPr>
              <a:spLocks noChangeShapeType="1"/>
            </p:cNvSpPr>
            <p:nvPr/>
          </p:nvSpPr>
          <p:spPr bwMode="auto">
            <a:xfrm>
              <a:off x="4052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78" name="Line 282"/>
            <p:cNvSpPr>
              <a:spLocks noChangeShapeType="1"/>
            </p:cNvSpPr>
            <p:nvPr/>
          </p:nvSpPr>
          <p:spPr bwMode="auto">
            <a:xfrm>
              <a:off x="5108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79" name="Line 283"/>
            <p:cNvSpPr>
              <a:spLocks noChangeShapeType="1"/>
            </p:cNvSpPr>
            <p:nvPr/>
          </p:nvSpPr>
          <p:spPr bwMode="auto">
            <a:xfrm>
              <a:off x="5060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80" name="Line 284"/>
            <p:cNvSpPr>
              <a:spLocks noChangeShapeType="1"/>
            </p:cNvSpPr>
            <p:nvPr/>
          </p:nvSpPr>
          <p:spPr bwMode="auto">
            <a:xfrm>
              <a:off x="4964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81" name="Line 285"/>
            <p:cNvSpPr>
              <a:spLocks noChangeShapeType="1"/>
            </p:cNvSpPr>
            <p:nvPr/>
          </p:nvSpPr>
          <p:spPr bwMode="auto">
            <a:xfrm>
              <a:off x="4916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82" name="Line 286"/>
            <p:cNvSpPr>
              <a:spLocks noChangeShapeType="1"/>
            </p:cNvSpPr>
            <p:nvPr/>
          </p:nvSpPr>
          <p:spPr bwMode="auto">
            <a:xfrm>
              <a:off x="4820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83" name="Line 287"/>
            <p:cNvSpPr>
              <a:spLocks noChangeShapeType="1"/>
            </p:cNvSpPr>
            <p:nvPr/>
          </p:nvSpPr>
          <p:spPr bwMode="auto">
            <a:xfrm>
              <a:off x="4772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84" name="Line 288"/>
            <p:cNvSpPr>
              <a:spLocks noChangeShapeType="1"/>
            </p:cNvSpPr>
            <p:nvPr/>
          </p:nvSpPr>
          <p:spPr bwMode="auto">
            <a:xfrm>
              <a:off x="4676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85" name="Line 289"/>
            <p:cNvSpPr>
              <a:spLocks noChangeShapeType="1"/>
            </p:cNvSpPr>
            <p:nvPr/>
          </p:nvSpPr>
          <p:spPr bwMode="auto">
            <a:xfrm>
              <a:off x="4628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86" name="Line 290"/>
            <p:cNvSpPr>
              <a:spLocks noChangeShapeType="1"/>
            </p:cNvSpPr>
            <p:nvPr/>
          </p:nvSpPr>
          <p:spPr bwMode="auto">
            <a:xfrm>
              <a:off x="3524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87" name="Line 291"/>
            <p:cNvSpPr>
              <a:spLocks noChangeShapeType="1"/>
            </p:cNvSpPr>
            <p:nvPr/>
          </p:nvSpPr>
          <p:spPr bwMode="auto">
            <a:xfrm>
              <a:off x="3476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88" name="Line 292"/>
            <p:cNvSpPr>
              <a:spLocks noChangeShapeType="1"/>
            </p:cNvSpPr>
            <p:nvPr/>
          </p:nvSpPr>
          <p:spPr bwMode="auto">
            <a:xfrm>
              <a:off x="3380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89" name="Line 293"/>
            <p:cNvSpPr>
              <a:spLocks noChangeShapeType="1"/>
            </p:cNvSpPr>
            <p:nvPr/>
          </p:nvSpPr>
          <p:spPr bwMode="auto">
            <a:xfrm>
              <a:off x="5492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90" name="Line 294"/>
            <p:cNvSpPr>
              <a:spLocks noChangeShapeType="1"/>
            </p:cNvSpPr>
            <p:nvPr/>
          </p:nvSpPr>
          <p:spPr bwMode="auto">
            <a:xfrm>
              <a:off x="5396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91" name="Line 295"/>
            <p:cNvSpPr>
              <a:spLocks noChangeShapeType="1"/>
            </p:cNvSpPr>
            <p:nvPr/>
          </p:nvSpPr>
          <p:spPr bwMode="auto">
            <a:xfrm>
              <a:off x="5348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92" name="Line 296"/>
            <p:cNvSpPr>
              <a:spLocks noChangeShapeType="1"/>
            </p:cNvSpPr>
            <p:nvPr/>
          </p:nvSpPr>
          <p:spPr bwMode="auto">
            <a:xfrm>
              <a:off x="5252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93" name="Line 297"/>
            <p:cNvSpPr>
              <a:spLocks noChangeShapeType="1"/>
            </p:cNvSpPr>
            <p:nvPr/>
          </p:nvSpPr>
          <p:spPr bwMode="auto">
            <a:xfrm>
              <a:off x="5204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94" name="Line 298"/>
            <p:cNvSpPr>
              <a:spLocks noChangeShapeType="1"/>
            </p:cNvSpPr>
            <p:nvPr/>
          </p:nvSpPr>
          <p:spPr bwMode="auto">
            <a:xfrm>
              <a:off x="4244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95" name="Line 299"/>
            <p:cNvSpPr>
              <a:spLocks noChangeShapeType="1"/>
            </p:cNvSpPr>
            <p:nvPr/>
          </p:nvSpPr>
          <p:spPr bwMode="auto">
            <a:xfrm>
              <a:off x="4196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96" name="Line 300"/>
            <p:cNvSpPr>
              <a:spLocks noChangeShapeType="1"/>
            </p:cNvSpPr>
            <p:nvPr/>
          </p:nvSpPr>
          <p:spPr bwMode="auto">
            <a:xfrm>
              <a:off x="4100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97" name="Line 301"/>
            <p:cNvSpPr>
              <a:spLocks noChangeShapeType="1"/>
            </p:cNvSpPr>
            <p:nvPr/>
          </p:nvSpPr>
          <p:spPr bwMode="auto">
            <a:xfrm>
              <a:off x="4052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98" name="Line 302"/>
            <p:cNvSpPr>
              <a:spLocks noChangeShapeType="1"/>
            </p:cNvSpPr>
            <p:nvPr/>
          </p:nvSpPr>
          <p:spPr bwMode="auto">
            <a:xfrm>
              <a:off x="3956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999" name="Line 303"/>
            <p:cNvSpPr>
              <a:spLocks noChangeShapeType="1"/>
            </p:cNvSpPr>
            <p:nvPr/>
          </p:nvSpPr>
          <p:spPr bwMode="auto">
            <a:xfrm>
              <a:off x="3908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00" name="Line 304"/>
            <p:cNvSpPr>
              <a:spLocks noChangeShapeType="1"/>
            </p:cNvSpPr>
            <p:nvPr/>
          </p:nvSpPr>
          <p:spPr bwMode="auto">
            <a:xfrm>
              <a:off x="3812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01" name="Line 305"/>
            <p:cNvSpPr>
              <a:spLocks noChangeShapeType="1"/>
            </p:cNvSpPr>
            <p:nvPr/>
          </p:nvSpPr>
          <p:spPr bwMode="auto">
            <a:xfrm>
              <a:off x="3764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02" name="Line 306"/>
            <p:cNvSpPr>
              <a:spLocks noChangeShapeType="1"/>
            </p:cNvSpPr>
            <p:nvPr/>
          </p:nvSpPr>
          <p:spPr bwMode="auto">
            <a:xfrm>
              <a:off x="3668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03" name="Line 307"/>
            <p:cNvSpPr>
              <a:spLocks noChangeShapeType="1"/>
            </p:cNvSpPr>
            <p:nvPr/>
          </p:nvSpPr>
          <p:spPr bwMode="auto">
            <a:xfrm>
              <a:off x="3620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04" name="Line 308"/>
            <p:cNvSpPr>
              <a:spLocks noChangeShapeType="1"/>
            </p:cNvSpPr>
            <p:nvPr/>
          </p:nvSpPr>
          <p:spPr bwMode="auto">
            <a:xfrm>
              <a:off x="4820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05" name="Line 309"/>
            <p:cNvSpPr>
              <a:spLocks noChangeShapeType="1"/>
            </p:cNvSpPr>
            <p:nvPr/>
          </p:nvSpPr>
          <p:spPr bwMode="auto">
            <a:xfrm>
              <a:off x="4772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06" name="Line 310"/>
            <p:cNvSpPr>
              <a:spLocks noChangeShapeType="1"/>
            </p:cNvSpPr>
            <p:nvPr/>
          </p:nvSpPr>
          <p:spPr bwMode="auto">
            <a:xfrm>
              <a:off x="4676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07" name="Line 311"/>
            <p:cNvSpPr>
              <a:spLocks noChangeShapeType="1"/>
            </p:cNvSpPr>
            <p:nvPr/>
          </p:nvSpPr>
          <p:spPr bwMode="auto">
            <a:xfrm>
              <a:off x="4628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08" name="Line 312"/>
            <p:cNvSpPr>
              <a:spLocks noChangeShapeType="1"/>
            </p:cNvSpPr>
            <p:nvPr/>
          </p:nvSpPr>
          <p:spPr bwMode="auto">
            <a:xfrm>
              <a:off x="4532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09" name="Line 313"/>
            <p:cNvSpPr>
              <a:spLocks noChangeShapeType="1"/>
            </p:cNvSpPr>
            <p:nvPr/>
          </p:nvSpPr>
          <p:spPr bwMode="auto">
            <a:xfrm>
              <a:off x="4484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10" name="Line 314"/>
            <p:cNvSpPr>
              <a:spLocks noChangeShapeType="1"/>
            </p:cNvSpPr>
            <p:nvPr/>
          </p:nvSpPr>
          <p:spPr bwMode="auto">
            <a:xfrm>
              <a:off x="4388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11" name="Line 315"/>
            <p:cNvSpPr>
              <a:spLocks noChangeShapeType="1"/>
            </p:cNvSpPr>
            <p:nvPr/>
          </p:nvSpPr>
          <p:spPr bwMode="auto">
            <a:xfrm>
              <a:off x="4340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12" name="Line 316"/>
            <p:cNvSpPr>
              <a:spLocks noChangeShapeType="1"/>
            </p:cNvSpPr>
            <p:nvPr/>
          </p:nvSpPr>
          <p:spPr bwMode="auto">
            <a:xfrm>
              <a:off x="5348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13" name="Line 317"/>
            <p:cNvSpPr>
              <a:spLocks noChangeShapeType="1"/>
            </p:cNvSpPr>
            <p:nvPr/>
          </p:nvSpPr>
          <p:spPr bwMode="auto">
            <a:xfrm>
              <a:off x="5252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14" name="Line 318"/>
            <p:cNvSpPr>
              <a:spLocks noChangeShapeType="1"/>
            </p:cNvSpPr>
            <p:nvPr/>
          </p:nvSpPr>
          <p:spPr bwMode="auto">
            <a:xfrm>
              <a:off x="5204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15" name="Line 319"/>
            <p:cNvSpPr>
              <a:spLocks noChangeShapeType="1"/>
            </p:cNvSpPr>
            <p:nvPr/>
          </p:nvSpPr>
          <p:spPr bwMode="auto">
            <a:xfrm>
              <a:off x="5108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16" name="Line 320"/>
            <p:cNvSpPr>
              <a:spLocks noChangeShapeType="1"/>
            </p:cNvSpPr>
            <p:nvPr/>
          </p:nvSpPr>
          <p:spPr bwMode="auto">
            <a:xfrm>
              <a:off x="5060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17" name="Line 321"/>
            <p:cNvSpPr>
              <a:spLocks noChangeShapeType="1"/>
            </p:cNvSpPr>
            <p:nvPr/>
          </p:nvSpPr>
          <p:spPr bwMode="auto">
            <a:xfrm>
              <a:off x="4964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18" name="Line 322"/>
            <p:cNvSpPr>
              <a:spLocks noChangeShapeType="1"/>
            </p:cNvSpPr>
            <p:nvPr/>
          </p:nvSpPr>
          <p:spPr bwMode="auto">
            <a:xfrm>
              <a:off x="4916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19" name="Line 323"/>
            <p:cNvSpPr>
              <a:spLocks noChangeShapeType="1"/>
            </p:cNvSpPr>
            <p:nvPr/>
          </p:nvSpPr>
          <p:spPr bwMode="auto">
            <a:xfrm>
              <a:off x="5492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20" name="Line 324"/>
            <p:cNvSpPr>
              <a:spLocks noChangeShapeType="1"/>
            </p:cNvSpPr>
            <p:nvPr/>
          </p:nvSpPr>
          <p:spPr bwMode="auto">
            <a:xfrm>
              <a:off x="5396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766" name="Rectangle 325"/>
            <p:cNvSpPr>
              <a:spLocks noChangeArrowheads="1"/>
            </p:cNvSpPr>
            <p:nvPr/>
          </p:nvSpPr>
          <p:spPr bwMode="auto">
            <a:xfrm>
              <a:off x="1959" y="994"/>
              <a:ext cx="501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H</a:t>
              </a:r>
              <a:r>
                <a:rPr lang="en-US" altLang="en-US" sz="1800" baseline="30000">
                  <a:solidFill>
                    <a:schemeClr val="tx1"/>
                  </a:solidFill>
                  <a:latin typeface="Arial" charset="0"/>
                </a:rPr>
                <a:t>+ </a:t>
              </a: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 H</a:t>
              </a:r>
              <a:r>
                <a:rPr lang="en-US" altLang="en-US" sz="1800" baseline="30000">
                  <a:solidFill>
                    <a:schemeClr val="tx1"/>
                  </a:solidFill>
                  <a:latin typeface="Arial" charset="0"/>
                </a:rPr>
                <a:t>+</a:t>
              </a:r>
            </a:p>
          </p:txBody>
        </p:sp>
        <p:sp>
          <p:nvSpPr>
            <p:cNvPr id="61767" name="Rectangle 326"/>
            <p:cNvSpPr>
              <a:spLocks noChangeArrowheads="1"/>
            </p:cNvSpPr>
            <p:nvPr/>
          </p:nvSpPr>
          <p:spPr bwMode="auto">
            <a:xfrm>
              <a:off x="2967" y="2866"/>
              <a:ext cx="1082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ATP Synthase</a:t>
              </a:r>
            </a:p>
          </p:txBody>
        </p:sp>
        <p:sp>
          <p:nvSpPr>
            <p:cNvPr id="61768" name="Rectangle 327"/>
            <p:cNvSpPr>
              <a:spLocks noChangeArrowheads="1"/>
            </p:cNvSpPr>
            <p:nvPr/>
          </p:nvSpPr>
          <p:spPr bwMode="auto">
            <a:xfrm>
              <a:off x="1959" y="2314"/>
              <a:ext cx="501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H</a:t>
              </a:r>
              <a:r>
                <a:rPr lang="en-US" altLang="en-US" sz="1800" baseline="30000">
                  <a:solidFill>
                    <a:schemeClr val="tx1"/>
                  </a:solidFill>
                  <a:latin typeface="Arial" charset="0"/>
                </a:rPr>
                <a:t>+ </a:t>
              </a: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 H</a:t>
              </a:r>
              <a:r>
                <a:rPr lang="en-US" altLang="en-US" sz="1800" baseline="30000">
                  <a:solidFill>
                    <a:schemeClr val="tx1"/>
                  </a:solidFill>
                  <a:latin typeface="Arial" charset="0"/>
                </a:rPr>
                <a:t>+</a:t>
              </a:r>
            </a:p>
          </p:txBody>
        </p:sp>
        <p:sp>
          <p:nvSpPr>
            <p:cNvPr id="61769" name="Rectangle 328"/>
            <p:cNvSpPr>
              <a:spLocks noChangeArrowheads="1"/>
            </p:cNvSpPr>
            <p:nvPr/>
          </p:nvSpPr>
          <p:spPr bwMode="auto">
            <a:xfrm>
              <a:off x="2583" y="2266"/>
              <a:ext cx="501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H</a:t>
              </a:r>
              <a:r>
                <a:rPr lang="en-US" altLang="en-US" sz="1800" baseline="30000">
                  <a:solidFill>
                    <a:schemeClr val="tx1"/>
                  </a:solidFill>
                  <a:latin typeface="Arial" charset="0"/>
                </a:rPr>
                <a:t>+ </a:t>
              </a: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 H</a:t>
              </a:r>
              <a:r>
                <a:rPr lang="en-US" altLang="en-US" sz="1800" baseline="30000">
                  <a:solidFill>
                    <a:schemeClr val="tx1"/>
                  </a:solidFill>
                  <a:latin typeface="Arial" charset="0"/>
                </a:rPr>
                <a:t>+</a:t>
              </a:r>
            </a:p>
          </p:txBody>
        </p:sp>
        <p:sp>
          <p:nvSpPr>
            <p:cNvPr id="61770" name="Rectangle 329"/>
            <p:cNvSpPr>
              <a:spLocks noChangeArrowheads="1"/>
            </p:cNvSpPr>
            <p:nvPr/>
          </p:nvSpPr>
          <p:spPr bwMode="auto">
            <a:xfrm>
              <a:off x="3063" y="2074"/>
              <a:ext cx="501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H</a:t>
              </a:r>
              <a:r>
                <a:rPr lang="en-US" altLang="en-US" sz="1800" baseline="30000">
                  <a:solidFill>
                    <a:schemeClr val="tx1"/>
                  </a:solidFill>
                  <a:latin typeface="Arial" charset="0"/>
                </a:rPr>
                <a:t>+ </a:t>
              </a: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 H</a:t>
              </a:r>
              <a:r>
                <a:rPr lang="en-US" altLang="en-US" sz="1800" baseline="30000">
                  <a:solidFill>
                    <a:schemeClr val="tx1"/>
                  </a:solidFill>
                  <a:latin typeface="Arial" charset="0"/>
                </a:rPr>
                <a:t>+</a:t>
              </a:r>
            </a:p>
          </p:txBody>
        </p:sp>
        <p:sp>
          <p:nvSpPr>
            <p:cNvPr id="30026" name="Line 330"/>
            <p:cNvSpPr>
              <a:spLocks noChangeShapeType="1"/>
            </p:cNvSpPr>
            <p:nvPr/>
          </p:nvSpPr>
          <p:spPr bwMode="auto">
            <a:xfrm>
              <a:off x="2120" y="1208"/>
              <a:ext cx="512" cy="10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27" name="Line 331"/>
            <p:cNvSpPr>
              <a:spLocks noChangeShapeType="1"/>
            </p:cNvSpPr>
            <p:nvPr/>
          </p:nvSpPr>
          <p:spPr bwMode="auto">
            <a:xfrm>
              <a:off x="2408" y="1208"/>
              <a:ext cx="512" cy="10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28" name="Rectangle 332"/>
            <p:cNvSpPr>
              <a:spLocks noChangeArrowheads="1"/>
            </p:cNvSpPr>
            <p:nvPr/>
          </p:nvSpPr>
          <p:spPr bwMode="auto">
            <a:xfrm>
              <a:off x="3543" y="1964"/>
              <a:ext cx="1172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altLang="en-US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high H</a:t>
              </a:r>
              <a:r>
                <a:rPr lang="en-US" altLang="en-US" sz="2000" baseline="300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+</a:t>
              </a:r>
              <a:endParaRPr lang="en-US" alt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endParaRPr>
            </a:p>
            <a:p>
              <a:pPr>
                <a:defRPr/>
              </a:pPr>
              <a:r>
                <a:rPr lang="en-US" altLang="en-US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concentration</a:t>
              </a:r>
              <a:endParaRPr lang="en-US" altLang="en-US" sz="2000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endParaRPr>
            </a:p>
            <a:p>
              <a:pPr>
                <a:defRPr/>
              </a:pPr>
              <a:r>
                <a:rPr lang="en-US" altLang="en-US" sz="2000" baseline="300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30029" name="Oval 333"/>
            <p:cNvSpPr>
              <a:spLocks noChangeArrowheads="1"/>
            </p:cNvSpPr>
            <p:nvPr/>
          </p:nvSpPr>
          <p:spPr bwMode="auto">
            <a:xfrm>
              <a:off x="5524" y="365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30" name="Oval 334"/>
            <p:cNvSpPr>
              <a:spLocks noChangeArrowheads="1"/>
            </p:cNvSpPr>
            <p:nvPr/>
          </p:nvSpPr>
          <p:spPr bwMode="auto">
            <a:xfrm>
              <a:off x="5524" y="3172"/>
              <a:ext cx="136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31" name="Line 335"/>
            <p:cNvSpPr>
              <a:spLocks noChangeShapeType="1"/>
            </p:cNvSpPr>
            <p:nvPr/>
          </p:nvSpPr>
          <p:spPr bwMode="auto">
            <a:xfrm>
              <a:off x="5636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32" name="Line 336"/>
            <p:cNvSpPr>
              <a:spLocks noChangeShapeType="1"/>
            </p:cNvSpPr>
            <p:nvPr/>
          </p:nvSpPr>
          <p:spPr bwMode="auto">
            <a:xfrm>
              <a:off x="5540" y="3536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33" name="Line 337"/>
            <p:cNvSpPr>
              <a:spLocks noChangeShapeType="1"/>
            </p:cNvSpPr>
            <p:nvPr/>
          </p:nvSpPr>
          <p:spPr bwMode="auto">
            <a:xfrm>
              <a:off x="5540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34" name="Line 338"/>
            <p:cNvSpPr>
              <a:spLocks noChangeShapeType="1"/>
            </p:cNvSpPr>
            <p:nvPr/>
          </p:nvSpPr>
          <p:spPr bwMode="auto">
            <a:xfrm>
              <a:off x="5636" y="3344"/>
              <a:ext cx="8" cy="1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035" name="Line 339"/>
            <p:cNvSpPr>
              <a:spLocks noChangeShapeType="1"/>
            </p:cNvSpPr>
            <p:nvPr/>
          </p:nvSpPr>
          <p:spPr bwMode="auto">
            <a:xfrm>
              <a:off x="2696" y="3080"/>
              <a:ext cx="32" cy="9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781" name="Rectangle 340"/>
            <p:cNvSpPr>
              <a:spLocks noChangeArrowheads="1"/>
            </p:cNvSpPr>
            <p:nvPr/>
          </p:nvSpPr>
          <p:spPr bwMode="auto">
            <a:xfrm>
              <a:off x="2631" y="4066"/>
              <a:ext cx="274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H</a:t>
              </a:r>
              <a:r>
                <a:rPr lang="en-US" altLang="en-US" sz="1800" baseline="30000">
                  <a:solidFill>
                    <a:schemeClr val="tx1"/>
                  </a:solidFill>
                  <a:latin typeface="Arial" charset="0"/>
                </a:rPr>
                <a:t>+</a:t>
              </a:r>
            </a:p>
          </p:txBody>
        </p:sp>
        <p:sp>
          <p:nvSpPr>
            <p:cNvPr id="61782" name="Rectangle 341"/>
            <p:cNvSpPr>
              <a:spLocks noChangeArrowheads="1"/>
            </p:cNvSpPr>
            <p:nvPr/>
          </p:nvSpPr>
          <p:spPr bwMode="auto">
            <a:xfrm>
              <a:off x="1575" y="3927"/>
              <a:ext cx="866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CC3300"/>
                  </a:solidFill>
                  <a:latin typeface="Arial" charset="0"/>
                </a:rPr>
                <a:t>ADP + P</a:t>
              </a:r>
            </a:p>
          </p:txBody>
        </p:sp>
        <p:sp>
          <p:nvSpPr>
            <p:cNvPr id="30038" name="Freeform 342"/>
            <p:cNvSpPr>
              <a:spLocks/>
            </p:cNvSpPr>
            <p:nvPr/>
          </p:nvSpPr>
          <p:spPr bwMode="auto">
            <a:xfrm>
              <a:off x="2448" y="3852"/>
              <a:ext cx="637" cy="157"/>
            </a:xfrm>
            <a:custGeom>
              <a:avLst/>
              <a:gdLst>
                <a:gd name="T0" fmla="*/ 0 w 637"/>
                <a:gd name="T1" fmla="*/ 132 h 157"/>
                <a:gd name="T2" fmla="*/ 12 w 637"/>
                <a:gd name="T3" fmla="*/ 96 h 157"/>
                <a:gd name="T4" fmla="*/ 48 w 637"/>
                <a:gd name="T5" fmla="*/ 96 h 157"/>
                <a:gd name="T6" fmla="*/ 84 w 637"/>
                <a:gd name="T7" fmla="*/ 72 h 157"/>
                <a:gd name="T8" fmla="*/ 120 w 637"/>
                <a:gd name="T9" fmla="*/ 48 h 157"/>
                <a:gd name="T10" fmla="*/ 156 w 637"/>
                <a:gd name="T11" fmla="*/ 36 h 157"/>
                <a:gd name="T12" fmla="*/ 192 w 637"/>
                <a:gd name="T13" fmla="*/ 12 h 157"/>
                <a:gd name="T14" fmla="*/ 228 w 637"/>
                <a:gd name="T15" fmla="*/ 0 h 157"/>
                <a:gd name="T16" fmla="*/ 264 w 637"/>
                <a:gd name="T17" fmla="*/ 0 h 157"/>
                <a:gd name="T18" fmla="*/ 300 w 637"/>
                <a:gd name="T19" fmla="*/ 0 h 157"/>
                <a:gd name="T20" fmla="*/ 336 w 637"/>
                <a:gd name="T21" fmla="*/ 0 h 157"/>
                <a:gd name="T22" fmla="*/ 372 w 637"/>
                <a:gd name="T23" fmla="*/ 0 h 157"/>
                <a:gd name="T24" fmla="*/ 408 w 637"/>
                <a:gd name="T25" fmla="*/ 12 h 157"/>
                <a:gd name="T26" fmla="*/ 444 w 637"/>
                <a:gd name="T27" fmla="*/ 24 h 157"/>
                <a:gd name="T28" fmla="*/ 480 w 637"/>
                <a:gd name="T29" fmla="*/ 36 h 157"/>
                <a:gd name="T30" fmla="*/ 516 w 637"/>
                <a:gd name="T31" fmla="*/ 60 h 157"/>
                <a:gd name="T32" fmla="*/ 552 w 637"/>
                <a:gd name="T33" fmla="*/ 72 h 157"/>
                <a:gd name="T34" fmla="*/ 588 w 637"/>
                <a:gd name="T35" fmla="*/ 96 h 157"/>
                <a:gd name="T36" fmla="*/ 624 w 637"/>
                <a:gd name="T37" fmla="*/ 120 h 157"/>
                <a:gd name="T38" fmla="*/ 636 w 637"/>
                <a:gd name="T39" fmla="*/ 15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37" h="157">
                  <a:moveTo>
                    <a:pt x="0" y="132"/>
                  </a:moveTo>
                  <a:lnTo>
                    <a:pt x="12" y="96"/>
                  </a:lnTo>
                  <a:lnTo>
                    <a:pt x="48" y="96"/>
                  </a:lnTo>
                  <a:lnTo>
                    <a:pt x="84" y="72"/>
                  </a:lnTo>
                  <a:lnTo>
                    <a:pt x="120" y="48"/>
                  </a:lnTo>
                  <a:lnTo>
                    <a:pt x="156" y="36"/>
                  </a:lnTo>
                  <a:lnTo>
                    <a:pt x="192" y="12"/>
                  </a:lnTo>
                  <a:lnTo>
                    <a:pt x="228" y="0"/>
                  </a:lnTo>
                  <a:lnTo>
                    <a:pt x="264" y="0"/>
                  </a:lnTo>
                  <a:lnTo>
                    <a:pt x="300" y="0"/>
                  </a:lnTo>
                  <a:lnTo>
                    <a:pt x="336" y="0"/>
                  </a:lnTo>
                  <a:lnTo>
                    <a:pt x="372" y="0"/>
                  </a:lnTo>
                  <a:lnTo>
                    <a:pt x="408" y="12"/>
                  </a:lnTo>
                  <a:lnTo>
                    <a:pt x="444" y="24"/>
                  </a:lnTo>
                  <a:lnTo>
                    <a:pt x="480" y="36"/>
                  </a:lnTo>
                  <a:lnTo>
                    <a:pt x="516" y="60"/>
                  </a:lnTo>
                  <a:lnTo>
                    <a:pt x="552" y="72"/>
                  </a:lnTo>
                  <a:lnTo>
                    <a:pt x="588" y="96"/>
                  </a:lnTo>
                  <a:lnTo>
                    <a:pt x="624" y="120"/>
                  </a:lnTo>
                  <a:lnTo>
                    <a:pt x="636" y="156"/>
                  </a:lnTo>
                </a:path>
              </a:pathLst>
            </a:custGeom>
            <a:noFill/>
            <a:ln w="381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784" name="Rectangle 343"/>
            <p:cNvSpPr>
              <a:spLocks noChangeArrowheads="1"/>
            </p:cNvSpPr>
            <p:nvPr/>
          </p:nvSpPr>
          <p:spPr bwMode="auto">
            <a:xfrm>
              <a:off x="3063" y="3975"/>
              <a:ext cx="498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CC3300"/>
                  </a:solidFill>
                  <a:latin typeface="Arial" charset="0"/>
                </a:rPr>
                <a:t>ATP</a:t>
              </a:r>
            </a:p>
          </p:txBody>
        </p:sp>
        <p:sp>
          <p:nvSpPr>
            <p:cNvPr id="61785" name="Rectangle 344"/>
            <p:cNvSpPr>
              <a:spLocks noChangeArrowheads="1"/>
            </p:cNvSpPr>
            <p:nvPr/>
          </p:nvSpPr>
          <p:spPr bwMode="auto">
            <a:xfrm>
              <a:off x="1527" y="1527"/>
              <a:ext cx="529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PS II</a:t>
              </a:r>
            </a:p>
          </p:txBody>
        </p:sp>
        <p:sp>
          <p:nvSpPr>
            <p:cNvPr id="61786" name="Rectangle 345"/>
            <p:cNvSpPr>
              <a:spLocks noChangeArrowheads="1"/>
            </p:cNvSpPr>
            <p:nvPr/>
          </p:nvSpPr>
          <p:spPr bwMode="auto">
            <a:xfrm>
              <a:off x="3351" y="1479"/>
              <a:ext cx="476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PS I</a:t>
              </a:r>
            </a:p>
          </p:txBody>
        </p:sp>
        <p:sp>
          <p:nvSpPr>
            <p:cNvPr id="61787" name="Rectangle 346"/>
            <p:cNvSpPr>
              <a:spLocks noChangeArrowheads="1"/>
            </p:cNvSpPr>
            <p:nvPr/>
          </p:nvSpPr>
          <p:spPr bwMode="auto">
            <a:xfrm>
              <a:off x="2151" y="1287"/>
              <a:ext cx="242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E</a:t>
              </a:r>
            </a:p>
          </p:txBody>
        </p:sp>
        <p:sp>
          <p:nvSpPr>
            <p:cNvPr id="61788" name="Rectangle 347"/>
            <p:cNvSpPr>
              <a:spLocks noChangeArrowheads="1"/>
            </p:cNvSpPr>
            <p:nvPr/>
          </p:nvSpPr>
          <p:spPr bwMode="auto">
            <a:xfrm>
              <a:off x="2535" y="1479"/>
              <a:ext cx="231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T</a:t>
              </a:r>
            </a:p>
          </p:txBody>
        </p:sp>
        <p:sp>
          <p:nvSpPr>
            <p:cNvPr id="61789" name="Rectangle 348"/>
            <p:cNvSpPr>
              <a:spLocks noChangeArrowheads="1"/>
            </p:cNvSpPr>
            <p:nvPr/>
          </p:nvSpPr>
          <p:spPr bwMode="auto">
            <a:xfrm>
              <a:off x="2919" y="1671"/>
              <a:ext cx="25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C</a:t>
              </a:r>
            </a:p>
          </p:txBody>
        </p:sp>
        <p:sp>
          <p:nvSpPr>
            <p:cNvPr id="30045" name="Rectangle 349"/>
            <p:cNvSpPr>
              <a:spLocks noChangeArrowheads="1"/>
            </p:cNvSpPr>
            <p:nvPr/>
          </p:nvSpPr>
          <p:spPr bwMode="auto">
            <a:xfrm>
              <a:off x="4023" y="3860"/>
              <a:ext cx="1172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altLang="en-US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low H</a:t>
              </a:r>
              <a:r>
                <a:rPr lang="en-US" altLang="en-US" sz="2000" baseline="300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+</a:t>
              </a:r>
              <a:endParaRPr lang="en-US" alt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endParaRPr>
            </a:p>
            <a:p>
              <a:pPr>
                <a:defRPr/>
              </a:pPr>
              <a:r>
                <a:rPr lang="en-US" altLang="en-US" sz="200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concentration</a:t>
              </a:r>
            </a:p>
          </p:txBody>
        </p:sp>
        <p:sp>
          <p:nvSpPr>
            <p:cNvPr id="61791" name="Rectangle 350"/>
            <p:cNvSpPr>
              <a:spLocks noChangeArrowheads="1"/>
            </p:cNvSpPr>
            <p:nvPr/>
          </p:nvSpPr>
          <p:spPr bwMode="auto">
            <a:xfrm>
              <a:off x="2583" y="2842"/>
              <a:ext cx="274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H</a:t>
              </a:r>
              <a:r>
                <a:rPr lang="en-US" altLang="en-US" sz="1800" baseline="30000">
                  <a:solidFill>
                    <a:schemeClr val="tx1"/>
                  </a:solidFill>
                  <a:latin typeface="Arial" charset="0"/>
                </a:rPr>
                <a:t>+</a:t>
              </a:r>
            </a:p>
          </p:txBody>
        </p:sp>
        <p:sp>
          <p:nvSpPr>
            <p:cNvPr id="30047" name="Rectangle 351"/>
            <p:cNvSpPr>
              <a:spLocks noChangeArrowheads="1"/>
            </p:cNvSpPr>
            <p:nvPr/>
          </p:nvSpPr>
          <p:spPr bwMode="auto">
            <a:xfrm>
              <a:off x="4560" y="2640"/>
              <a:ext cx="1009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altLang="en-US" sz="240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Thylakoid</a:t>
              </a:r>
            </a:p>
            <a:p>
              <a:pPr>
                <a:defRPr/>
              </a:pPr>
              <a:r>
                <a:rPr lang="en-US" altLang="en-US" sz="240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Space</a:t>
              </a: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30048" name="Rectangle 352"/>
            <p:cNvSpPr>
              <a:spLocks noChangeArrowheads="1"/>
            </p:cNvSpPr>
            <p:nvPr/>
          </p:nvSpPr>
          <p:spPr bwMode="auto">
            <a:xfrm>
              <a:off x="39" y="1287"/>
              <a:ext cx="1009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altLang="en-US" sz="240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Thylakoid</a:t>
              </a: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30049" name="Oval 353"/>
            <p:cNvSpPr>
              <a:spLocks noChangeArrowheads="1"/>
            </p:cNvSpPr>
            <p:nvPr/>
          </p:nvSpPr>
          <p:spPr bwMode="auto">
            <a:xfrm>
              <a:off x="964" y="820"/>
              <a:ext cx="376" cy="328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795" name="Rectangle 354"/>
            <p:cNvSpPr>
              <a:spLocks noChangeArrowheads="1"/>
            </p:cNvSpPr>
            <p:nvPr/>
          </p:nvSpPr>
          <p:spPr bwMode="auto">
            <a:xfrm>
              <a:off x="951" y="898"/>
              <a:ext cx="418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SUN</a:t>
              </a:r>
            </a:p>
          </p:txBody>
        </p:sp>
        <p:sp>
          <p:nvSpPr>
            <p:cNvPr id="30051" name="Line 355"/>
            <p:cNvSpPr>
              <a:spLocks noChangeShapeType="1"/>
            </p:cNvSpPr>
            <p:nvPr/>
          </p:nvSpPr>
          <p:spPr bwMode="auto">
            <a:xfrm>
              <a:off x="1352" y="1112"/>
              <a:ext cx="224" cy="17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797" name="Rectangle 356"/>
            <p:cNvSpPr>
              <a:spLocks noChangeArrowheads="1"/>
            </p:cNvSpPr>
            <p:nvPr/>
          </p:nvSpPr>
          <p:spPr bwMode="auto">
            <a:xfrm>
              <a:off x="2439" y="951"/>
              <a:ext cx="173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(Proton Pumping)</a:t>
              </a:r>
            </a:p>
          </p:txBody>
        </p:sp>
        <p:sp>
          <p:nvSpPr>
            <p:cNvPr id="30053" name="Line 357"/>
            <p:cNvSpPr>
              <a:spLocks noChangeShapeType="1"/>
            </p:cNvSpPr>
            <p:nvPr/>
          </p:nvSpPr>
          <p:spPr bwMode="auto">
            <a:xfrm flipV="1">
              <a:off x="2936" y="3064"/>
              <a:ext cx="128" cy="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850" y="300038"/>
            <a:ext cx="8915400" cy="609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PHOTOSYSTEM II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838200" y="1143000"/>
            <a:ext cx="8153400" cy="5486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sunlight (photons) splits H</a:t>
            </a:r>
            <a:r>
              <a:rPr lang="en-US" altLang="en-US" baseline="-25000" dirty="0" smtClean="0"/>
              <a:t>2</a:t>
            </a:r>
            <a:r>
              <a:rPr lang="en-US" altLang="en-US" dirty="0" smtClean="0"/>
              <a:t>O molecules. </a:t>
            </a:r>
          </a:p>
          <a:p>
            <a:pPr eaLnBrk="1" hangingPunct="1"/>
            <a:r>
              <a:rPr lang="en-US" altLang="en-US" dirty="0" smtClean="0"/>
              <a:t>Photolysis (water splitting) releases O</a:t>
            </a:r>
            <a:r>
              <a:rPr lang="en-US" altLang="en-US" baseline="-25000" dirty="0" smtClean="0"/>
              <a:t>2</a:t>
            </a:r>
            <a:r>
              <a:rPr lang="en-US" altLang="en-US" dirty="0" smtClean="0"/>
              <a:t> that diffuses out of the chloroplast. </a:t>
            </a:r>
          </a:p>
          <a:p>
            <a:pPr eaLnBrk="1" hangingPunct="1"/>
            <a:r>
              <a:rPr lang="en-US" altLang="en-US" dirty="0" smtClean="0"/>
              <a:t>Electrons produced from the split travel down electron transport chain (ETC) releasing energy. </a:t>
            </a:r>
          </a:p>
          <a:p>
            <a:pPr eaLnBrk="1" hangingPunct="1"/>
            <a:r>
              <a:rPr lang="en-US" altLang="en-US" dirty="0" smtClean="0"/>
              <a:t>Energy provided in the ETC is used to make ATP from ADP.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BE05B3-FCD9-4129-9AF2-340D69D4B5B8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900" y="381000"/>
            <a:ext cx="8915400" cy="762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PHOTOSYSTEM I</a:t>
            </a:r>
            <a:endParaRPr lang="en-US" sz="4400" dirty="0" smtClean="0"/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1447800" y="1828800"/>
            <a:ext cx="7467600" cy="495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sunlight (photons) boost electrons to a higher energy state</a:t>
            </a:r>
          </a:p>
          <a:p>
            <a:pPr eaLnBrk="1" hangingPunct="1"/>
            <a:r>
              <a:rPr lang="en-US" altLang="en-US" dirty="0" smtClean="0"/>
              <a:t>electrons travel down electron transport chain</a:t>
            </a:r>
          </a:p>
          <a:p>
            <a:pPr eaLnBrk="1" hangingPunct="1"/>
            <a:r>
              <a:rPr lang="en-US" altLang="en-US" dirty="0" smtClean="0"/>
              <a:t>energy is used to make NADPH from NADP</a:t>
            </a:r>
            <a:r>
              <a:rPr lang="en-US" altLang="en-US" baseline="30000" dirty="0" smtClean="0"/>
              <a:t>+</a:t>
            </a:r>
            <a:r>
              <a:rPr lang="en-US" altLang="en-US" dirty="0" smtClean="0"/>
              <a:t>.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520F2B1-2CF8-48B7-81DB-630F62766C8E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818DD4-3857-4E8A-BA70-EC37CF51AC11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334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CALVIN CYCLE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371600"/>
            <a:ext cx="7361238" cy="4225925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Carbon Fixation 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(light independent reaction).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CO</a:t>
            </a:r>
            <a:r>
              <a:rPr lang="en-US" altLang="en-US" b="1" baseline="-250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2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splits and the C is used to make glucose.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occurs in C</a:t>
            </a:r>
            <a:r>
              <a:rPr lang="en-US" altLang="en-US" b="1" baseline="-250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3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plants (80% of plants on earth).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Occurs in the 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stroma.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The chemical energy </a:t>
            </a:r>
            <a:r>
              <a:rPr lang="en-US" alt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ATP and NADPH</a:t>
            </a:r>
            <a:r>
              <a:rPr lang="en-US" altLang="en-US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fuels the cycle.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dirty="0">
                <a:hlinkClick r:id="rId3"/>
              </a:rPr>
              <a:t>The Calvin Cycle</a:t>
            </a: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en-US" b="1" dirty="0" smtClean="0">
              <a:solidFill>
                <a:srgbClr val="66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 build="p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1362BC-9754-4AE9-9EB3-3E4944326B99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915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CHLOROPLAST</a:t>
            </a:r>
            <a:endParaRPr lang="en-US" altLang="en-US" sz="4800" b="1" dirty="0" smtClean="0">
              <a:latin typeface="Comic Sans MS" panose="030F0702030302020204" pitchFamily="66" charset="0"/>
            </a:endParaRPr>
          </a:p>
        </p:txBody>
      </p:sp>
      <p:grpSp>
        <p:nvGrpSpPr>
          <p:cNvPr id="31807" name="Group 63"/>
          <p:cNvGrpSpPr>
            <a:grpSpLocks/>
          </p:cNvGrpSpPr>
          <p:nvPr/>
        </p:nvGrpSpPr>
        <p:grpSpPr bwMode="auto">
          <a:xfrm>
            <a:off x="1143000" y="3276600"/>
            <a:ext cx="6731000" cy="2692400"/>
            <a:chOff x="784" y="2080"/>
            <a:chExt cx="4240" cy="1696"/>
          </a:xfrm>
        </p:grpSpPr>
        <p:sp>
          <p:nvSpPr>
            <p:cNvPr id="31808" name="Oval 64"/>
            <p:cNvSpPr>
              <a:spLocks noChangeArrowheads="1"/>
            </p:cNvSpPr>
            <p:nvPr/>
          </p:nvSpPr>
          <p:spPr bwMode="auto">
            <a:xfrm>
              <a:off x="784" y="2080"/>
              <a:ext cx="4240" cy="1696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809" name="Oval 65"/>
            <p:cNvSpPr>
              <a:spLocks noChangeArrowheads="1"/>
            </p:cNvSpPr>
            <p:nvPr/>
          </p:nvSpPr>
          <p:spPr bwMode="auto">
            <a:xfrm>
              <a:off x="1072" y="2224"/>
              <a:ext cx="3664" cy="1408"/>
            </a:xfrm>
            <a:prstGeom prst="ellipse">
              <a:avLst/>
            </a:prstGeom>
            <a:solidFill>
              <a:srgbClr val="7FFF00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810" name="Oval 66"/>
            <p:cNvSpPr>
              <a:spLocks noChangeArrowheads="1"/>
            </p:cNvSpPr>
            <p:nvPr/>
          </p:nvSpPr>
          <p:spPr bwMode="auto">
            <a:xfrm>
              <a:off x="3568" y="2992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811" name="Oval 67"/>
            <p:cNvSpPr>
              <a:spLocks noChangeArrowheads="1"/>
            </p:cNvSpPr>
            <p:nvPr/>
          </p:nvSpPr>
          <p:spPr bwMode="auto">
            <a:xfrm>
              <a:off x="3568" y="2848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812" name="Oval 68"/>
            <p:cNvSpPr>
              <a:spLocks noChangeArrowheads="1"/>
            </p:cNvSpPr>
            <p:nvPr/>
          </p:nvSpPr>
          <p:spPr bwMode="auto">
            <a:xfrm>
              <a:off x="3568" y="2704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813" name="Oval 69"/>
            <p:cNvSpPr>
              <a:spLocks noChangeArrowheads="1"/>
            </p:cNvSpPr>
            <p:nvPr/>
          </p:nvSpPr>
          <p:spPr bwMode="auto">
            <a:xfrm>
              <a:off x="3568" y="2560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814" name="Oval 70"/>
            <p:cNvSpPr>
              <a:spLocks noChangeArrowheads="1"/>
            </p:cNvSpPr>
            <p:nvPr/>
          </p:nvSpPr>
          <p:spPr bwMode="auto">
            <a:xfrm>
              <a:off x="2320" y="2848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815" name="Oval 71"/>
            <p:cNvSpPr>
              <a:spLocks noChangeArrowheads="1"/>
            </p:cNvSpPr>
            <p:nvPr/>
          </p:nvSpPr>
          <p:spPr bwMode="auto">
            <a:xfrm>
              <a:off x="2320" y="2992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816" name="Oval 72"/>
            <p:cNvSpPr>
              <a:spLocks noChangeArrowheads="1"/>
            </p:cNvSpPr>
            <p:nvPr/>
          </p:nvSpPr>
          <p:spPr bwMode="auto">
            <a:xfrm>
              <a:off x="2320" y="3136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817" name="Oval 73"/>
            <p:cNvSpPr>
              <a:spLocks noChangeArrowheads="1"/>
            </p:cNvSpPr>
            <p:nvPr/>
          </p:nvSpPr>
          <p:spPr bwMode="auto">
            <a:xfrm>
              <a:off x="2320" y="3280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818" name="Oval 74"/>
            <p:cNvSpPr>
              <a:spLocks noChangeArrowheads="1"/>
            </p:cNvSpPr>
            <p:nvPr/>
          </p:nvSpPr>
          <p:spPr bwMode="auto">
            <a:xfrm>
              <a:off x="1360" y="2704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819" name="Oval 75"/>
            <p:cNvSpPr>
              <a:spLocks noChangeArrowheads="1"/>
            </p:cNvSpPr>
            <p:nvPr/>
          </p:nvSpPr>
          <p:spPr bwMode="auto">
            <a:xfrm>
              <a:off x="1360" y="2848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820" name="Oval 76"/>
            <p:cNvSpPr>
              <a:spLocks noChangeArrowheads="1"/>
            </p:cNvSpPr>
            <p:nvPr/>
          </p:nvSpPr>
          <p:spPr bwMode="auto">
            <a:xfrm>
              <a:off x="1360" y="2992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821" name="Oval 77"/>
            <p:cNvSpPr>
              <a:spLocks noChangeArrowheads="1"/>
            </p:cNvSpPr>
            <p:nvPr/>
          </p:nvSpPr>
          <p:spPr bwMode="auto">
            <a:xfrm>
              <a:off x="1360" y="3136"/>
              <a:ext cx="640" cy="112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1822" name="Group 78"/>
          <p:cNvGrpSpPr>
            <a:grpSpLocks/>
          </p:cNvGrpSpPr>
          <p:nvPr/>
        </p:nvGrpSpPr>
        <p:grpSpPr bwMode="auto">
          <a:xfrm>
            <a:off x="6705600" y="2971800"/>
            <a:ext cx="1535113" cy="1981200"/>
            <a:chOff x="4224" y="1872"/>
            <a:chExt cx="967" cy="1248"/>
          </a:xfrm>
        </p:grpSpPr>
        <p:sp>
          <p:nvSpPr>
            <p:cNvPr id="63509" name="Rectangle 79"/>
            <p:cNvSpPr>
              <a:spLocks noChangeArrowheads="1"/>
            </p:cNvSpPr>
            <p:nvPr/>
          </p:nvSpPr>
          <p:spPr bwMode="auto">
            <a:xfrm>
              <a:off x="4464" y="1872"/>
              <a:ext cx="727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tx1"/>
                  </a:solidFill>
                  <a:latin typeface="Arial" charset="0"/>
                </a:rPr>
                <a:t>Granum</a:t>
              </a:r>
            </a:p>
          </p:txBody>
        </p:sp>
        <p:sp>
          <p:nvSpPr>
            <p:cNvPr id="31824" name="AutoShape 80"/>
            <p:cNvSpPr>
              <a:spLocks/>
            </p:cNvSpPr>
            <p:nvPr/>
          </p:nvSpPr>
          <p:spPr bwMode="auto">
            <a:xfrm>
              <a:off x="4224" y="2544"/>
              <a:ext cx="192" cy="576"/>
            </a:xfrm>
            <a:prstGeom prst="rightBrace">
              <a:avLst>
                <a:gd name="adj1" fmla="val 25000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825" name="Line 81"/>
            <p:cNvSpPr>
              <a:spLocks noChangeShapeType="1"/>
            </p:cNvSpPr>
            <p:nvPr/>
          </p:nvSpPr>
          <p:spPr bwMode="auto">
            <a:xfrm flipH="1">
              <a:off x="4416" y="2112"/>
              <a:ext cx="288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1826" name="Group 82"/>
          <p:cNvGrpSpPr>
            <a:grpSpLocks/>
          </p:cNvGrpSpPr>
          <p:nvPr/>
        </p:nvGrpSpPr>
        <p:grpSpPr bwMode="auto">
          <a:xfrm>
            <a:off x="4572000" y="2895600"/>
            <a:ext cx="1635125" cy="1873250"/>
            <a:chOff x="2976" y="1796"/>
            <a:chExt cx="1030" cy="1180"/>
          </a:xfrm>
        </p:grpSpPr>
        <p:sp>
          <p:nvSpPr>
            <p:cNvPr id="63506" name="Rectangle 83"/>
            <p:cNvSpPr>
              <a:spLocks noChangeArrowheads="1"/>
            </p:cNvSpPr>
            <p:nvPr/>
          </p:nvSpPr>
          <p:spPr bwMode="auto">
            <a:xfrm>
              <a:off x="3159" y="1796"/>
              <a:ext cx="847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tx1"/>
                  </a:solidFill>
                  <a:latin typeface="Comic Sans MS" pitchFamily="66" charset="0"/>
                </a:rPr>
                <a:t>Thylakoid</a:t>
              </a:r>
            </a:p>
          </p:txBody>
        </p:sp>
        <p:sp>
          <p:nvSpPr>
            <p:cNvPr id="31828" name="AutoShape 84"/>
            <p:cNvSpPr>
              <a:spLocks/>
            </p:cNvSpPr>
            <p:nvPr/>
          </p:nvSpPr>
          <p:spPr bwMode="auto">
            <a:xfrm>
              <a:off x="2976" y="2832"/>
              <a:ext cx="96" cy="144"/>
            </a:xfrm>
            <a:prstGeom prst="rightBrace">
              <a:avLst>
                <a:gd name="adj1" fmla="val 12500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829" name="Line 85"/>
            <p:cNvSpPr>
              <a:spLocks noChangeShapeType="1"/>
            </p:cNvSpPr>
            <p:nvPr/>
          </p:nvSpPr>
          <p:spPr bwMode="auto">
            <a:xfrm flipH="1">
              <a:off x="3072" y="2016"/>
              <a:ext cx="288" cy="8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1830" name="Group 86"/>
          <p:cNvGrpSpPr>
            <a:grpSpLocks/>
          </p:cNvGrpSpPr>
          <p:nvPr/>
        </p:nvGrpSpPr>
        <p:grpSpPr bwMode="auto">
          <a:xfrm>
            <a:off x="3490913" y="2470150"/>
            <a:ext cx="5599112" cy="1644650"/>
            <a:chOff x="2199" y="1556"/>
            <a:chExt cx="3527" cy="1036"/>
          </a:xfrm>
        </p:grpSpPr>
        <p:sp>
          <p:nvSpPr>
            <p:cNvPr id="63504" name="Rectangle 87"/>
            <p:cNvSpPr>
              <a:spLocks noChangeArrowheads="1"/>
            </p:cNvSpPr>
            <p:nvPr/>
          </p:nvSpPr>
          <p:spPr bwMode="auto">
            <a:xfrm>
              <a:off x="2199" y="1556"/>
              <a:ext cx="3527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CC3300"/>
                  </a:solidFill>
                  <a:latin typeface="Comic Sans MS" pitchFamily="66" charset="0"/>
                </a:rPr>
                <a:t>STROMA– where Calvin Cycle occurs</a:t>
              </a:r>
            </a:p>
          </p:txBody>
        </p:sp>
        <p:sp>
          <p:nvSpPr>
            <p:cNvPr id="31832" name="Line 88"/>
            <p:cNvSpPr>
              <a:spLocks noChangeShapeType="1"/>
            </p:cNvSpPr>
            <p:nvPr/>
          </p:nvSpPr>
          <p:spPr bwMode="auto">
            <a:xfrm>
              <a:off x="2544" y="1776"/>
              <a:ext cx="0" cy="8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1833" name="Group 89"/>
          <p:cNvGrpSpPr>
            <a:grpSpLocks/>
          </p:cNvGrpSpPr>
          <p:nvPr/>
        </p:nvGrpSpPr>
        <p:grpSpPr bwMode="auto">
          <a:xfrm>
            <a:off x="1357313" y="2851150"/>
            <a:ext cx="2259012" cy="654050"/>
            <a:chOff x="855" y="1796"/>
            <a:chExt cx="1423" cy="412"/>
          </a:xfrm>
        </p:grpSpPr>
        <p:sp>
          <p:nvSpPr>
            <p:cNvPr id="63502" name="Rectangle 90"/>
            <p:cNvSpPr>
              <a:spLocks noChangeArrowheads="1"/>
            </p:cNvSpPr>
            <p:nvPr/>
          </p:nvSpPr>
          <p:spPr bwMode="auto">
            <a:xfrm>
              <a:off x="855" y="1796"/>
              <a:ext cx="1423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tx1"/>
                  </a:solidFill>
                  <a:latin typeface="Comic Sans MS" pitchFamily="66" charset="0"/>
                </a:rPr>
                <a:t>Outer Membrane</a:t>
              </a:r>
            </a:p>
          </p:txBody>
        </p:sp>
        <p:sp>
          <p:nvSpPr>
            <p:cNvPr id="31835" name="Line 91"/>
            <p:cNvSpPr>
              <a:spLocks noChangeShapeType="1"/>
            </p:cNvSpPr>
            <p:nvPr/>
          </p:nvSpPr>
          <p:spPr bwMode="auto">
            <a:xfrm>
              <a:off x="1680" y="2016"/>
              <a:ext cx="96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1836" name="Group 92"/>
          <p:cNvGrpSpPr>
            <a:grpSpLocks/>
          </p:cNvGrpSpPr>
          <p:nvPr/>
        </p:nvGrpSpPr>
        <p:grpSpPr bwMode="auto">
          <a:xfrm>
            <a:off x="442913" y="3232150"/>
            <a:ext cx="2209800" cy="958850"/>
            <a:chOff x="279" y="2036"/>
            <a:chExt cx="1392" cy="604"/>
          </a:xfrm>
        </p:grpSpPr>
        <p:sp>
          <p:nvSpPr>
            <p:cNvPr id="63500" name="Rectangle 93"/>
            <p:cNvSpPr>
              <a:spLocks noChangeArrowheads="1"/>
            </p:cNvSpPr>
            <p:nvPr/>
          </p:nvSpPr>
          <p:spPr bwMode="auto">
            <a:xfrm>
              <a:off x="279" y="2036"/>
              <a:ext cx="1392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tx1"/>
                  </a:solidFill>
                  <a:latin typeface="Comic Sans MS" pitchFamily="66" charset="0"/>
                </a:rPr>
                <a:t>Inner Membrane</a:t>
              </a:r>
            </a:p>
          </p:txBody>
        </p:sp>
        <p:sp>
          <p:nvSpPr>
            <p:cNvPr id="31838" name="Line 94"/>
            <p:cNvSpPr>
              <a:spLocks noChangeShapeType="1"/>
            </p:cNvSpPr>
            <p:nvPr/>
          </p:nvSpPr>
          <p:spPr bwMode="auto">
            <a:xfrm>
              <a:off x="1008" y="2256"/>
              <a:ext cx="240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63498" name="AutoShape 98"/>
          <p:cNvCxnSpPr>
            <a:cxnSpLocks noChangeShapeType="1"/>
            <a:stCxn id="31818" idx="6"/>
            <a:endCxn id="31817" idx="2"/>
          </p:cNvCxnSpPr>
          <p:nvPr/>
        </p:nvCxnSpPr>
        <p:spPr bwMode="auto">
          <a:xfrm>
            <a:off x="3098800" y="4356100"/>
            <a:ext cx="457200" cy="914400"/>
          </a:xfrm>
          <a:prstGeom prst="curvedConnector3">
            <a:avLst>
              <a:gd name="adj1" fmla="val 5000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499" name="AutoShape 99"/>
          <p:cNvCxnSpPr>
            <a:cxnSpLocks noChangeShapeType="1"/>
            <a:stCxn id="31817" idx="6"/>
            <a:endCxn id="31813" idx="2"/>
          </p:cNvCxnSpPr>
          <p:nvPr/>
        </p:nvCxnSpPr>
        <p:spPr bwMode="auto">
          <a:xfrm flipV="1">
            <a:off x="4622800" y="4127500"/>
            <a:ext cx="914400" cy="1143000"/>
          </a:xfrm>
          <a:prstGeom prst="curvedConnector3">
            <a:avLst>
              <a:gd name="adj1" fmla="val 5000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1FBBE5-E7B4-4097-B289-95E512C78E1C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915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hlinkClick r:id="rId3"/>
              </a:rPr>
              <a:t>CALVIN CYCLE </a:t>
            </a:r>
            <a:r>
              <a:rPr lang="en-US" altLang="en-US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en-US" altLang="en-US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n-US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(C</a:t>
            </a:r>
            <a:r>
              <a:rPr lang="en-US" altLang="en-US" sz="4800" b="1" baseline="-250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3</a:t>
            </a:r>
            <a:r>
              <a:rPr lang="en-US" altLang="en-US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FIXATION)</a:t>
            </a:r>
            <a:endParaRPr lang="en-US" altLang="en-US" sz="4800" b="1" dirty="0" smtClean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64516" name="Group 49"/>
          <p:cNvGrpSpPr>
            <a:grpSpLocks/>
          </p:cNvGrpSpPr>
          <p:nvPr/>
        </p:nvGrpSpPr>
        <p:grpSpPr bwMode="auto">
          <a:xfrm>
            <a:off x="299245" y="1778000"/>
            <a:ext cx="8793162" cy="5080000"/>
            <a:chOff x="231" y="1047"/>
            <a:chExt cx="5539" cy="3200"/>
          </a:xfrm>
        </p:grpSpPr>
        <p:sp>
          <p:nvSpPr>
            <p:cNvPr id="64524" name="Rectangle 4"/>
            <p:cNvSpPr>
              <a:spLocks noChangeArrowheads="1"/>
            </p:cNvSpPr>
            <p:nvPr/>
          </p:nvSpPr>
          <p:spPr bwMode="auto">
            <a:xfrm>
              <a:off x="231" y="1527"/>
              <a:ext cx="580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663300"/>
                  </a:solidFill>
                  <a:latin typeface="Arial" charset="0"/>
                </a:rPr>
                <a:t>6</a:t>
              </a: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CO</a:t>
              </a:r>
              <a:r>
                <a:rPr lang="en-US" altLang="en-US" sz="2400" baseline="-25000">
                  <a:solidFill>
                    <a:schemeClr val="tx1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64525" name="Rectangle 5"/>
            <p:cNvSpPr>
              <a:spLocks noChangeArrowheads="1"/>
            </p:cNvSpPr>
            <p:nvPr/>
          </p:nvSpPr>
          <p:spPr bwMode="auto">
            <a:xfrm>
              <a:off x="1383" y="1287"/>
              <a:ext cx="1375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663300"/>
                  </a:solidFill>
                  <a:latin typeface="Arial" charset="0"/>
                </a:rPr>
                <a:t>6</a:t>
              </a: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C-C-C-C-C-C</a:t>
              </a:r>
            </a:p>
          </p:txBody>
        </p:sp>
        <p:sp>
          <p:nvSpPr>
            <p:cNvPr id="64526" name="Rectangle 6"/>
            <p:cNvSpPr>
              <a:spLocks noChangeArrowheads="1"/>
            </p:cNvSpPr>
            <p:nvPr/>
          </p:nvSpPr>
          <p:spPr bwMode="auto">
            <a:xfrm>
              <a:off x="3351" y="1623"/>
              <a:ext cx="766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663300"/>
                  </a:solidFill>
                  <a:latin typeface="Arial" charset="0"/>
                </a:rPr>
                <a:t>6</a:t>
              </a: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C-C-C</a:t>
              </a:r>
            </a:p>
          </p:txBody>
        </p:sp>
        <p:sp>
          <p:nvSpPr>
            <p:cNvPr id="64527" name="Rectangle 7"/>
            <p:cNvSpPr>
              <a:spLocks noChangeArrowheads="1"/>
            </p:cNvSpPr>
            <p:nvPr/>
          </p:nvSpPr>
          <p:spPr bwMode="auto">
            <a:xfrm>
              <a:off x="4359" y="1623"/>
              <a:ext cx="766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663300"/>
                  </a:solidFill>
                  <a:latin typeface="Arial" charset="0"/>
                </a:rPr>
                <a:t>6</a:t>
              </a: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C-C-C</a:t>
              </a:r>
            </a:p>
          </p:txBody>
        </p:sp>
        <p:sp>
          <p:nvSpPr>
            <p:cNvPr id="64528" name="Rectangle 8"/>
            <p:cNvSpPr>
              <a:spLocks noChangeArrowheads="1"/>
            </p:cNvSpPr>
            <p:nvPr/>
          </p:nvSpPr>
          <p:spPr bwMode="auto">
            <a:xfrm>
              <a:off x="375" y="2487"/>
              <a:ext cx="1172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663300"/>
                  </a:solidFill>
                  <a:latin typeface="Arial" charset="0"/>
                </a:rPr>
                <a:t>6</a:t>
              </a: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C-C-C-C-C</a:t>
              </a:r>
            </a:p>
          </p:txBody>
        </p:sp>
        <p:sp>
          <p:nvSpPr>
            <p:cNvPr id="32777" name="Freeform 9"/>
            <p:cNvSpPr>
              <a:spLocks/>
            </p:cNvSpPr>
            <p:nvPr/>
          </p:nvSpPr>
          <p:spPr bwMode="auto">
            <a:xfrm>
              <a:off x="864" y="1380"/>
              <a:ext cx="481" cy="973"/>
            </a:xfrm>
            <a:custGeom>
              <a:avLst/>
              <a:gdLst>
                <a:gd name="T0" fmla="*/ 0 w 481"/>
                <a:gd name="T1" fmla="*/ 972 h 973"/>
                <a:gd name="T2" fmla="*/ 24 w 481"/>
                <a:gd name="T3" fmla="*/ 936 h 973"/>
                <a:gd name="T4" fmla="*/ 48 w 481"/>
                <a:gd name="T5" fmla="*/ 900 h 973"/>
                <a:gd name="T6" fmla="*/ 48 w 481"/>
                <a:gd name="T7" fmla="*/ 864 h 973"/>
                <a:gd name="T8" fmla="*/ 48 w 481"/>
                <a:gd name="T9" fmla="*/ 828 h 973"/>
                <a:gd name="T10" fmla="*/ 48 w 481"/>
                <a:gd name="T11" fmla="*/ 792 h 973"/>
                <a:gd name="T12" fmla="*/ 60 w 481"/>
                <a:gd name="T13" fmla="*/ 756 h 973"/>
                <a:gd name="T14" fmla="*/ 60 w 481"/>
                <a:gd name="T15" fmla="*/ 720 h 973"/>
                <a:gd name="T16" fmla="*/ 72 w 481"/>
                <a:gd name="T17" fmla="*/ 684 h 973"/>
                <a:gd name="T18" fmla="*/ 72 w 481"/>
                <a:gd name="T19" fmla="*/ 648 h 973"/>
                <a:gd name="T20" fmla="*/ 72 w 481"/>
                <a:gd name="T21" fmla="*/ 612 h 973"/>
                <a:gd name="T22" fmla="*/ 84 w 481"/>
                <a:gd name="T23" fmla="*/ 576 h 973"/>
                <a:gd name="T24" fmla="*/ 84 w 481"/>
                <a:gd name="T25" fmla="*/ 528 h 973"/>
                <a:gd name="T26" fmla="*/ 96 w 481"/>
                <a:gd name="T27" fmla="*/ 492 h 973"/>
                <a:gd name="T28" fmla="*/ 96 w 481"/>
                <a:gd name="T29" fmla="*/ 456 h 973"/>
                <a:gd name="T30" fmla="*/ 108 w 481"/>
                <a:gd name="T31" fmla="*/ 420 h 973"/>
                <a:gd name="T32" fmla="*/ 120 w 481"/>
                <a:gd name="T33" fmla="*/ 384 h 973"/>
                <a:gd name="T34" fmla="*/ 132 w 481"/>
                <a:gd name="T35" fmla="*/ 348 h 973"/>
                <a:gd name="T36" fmla="*/ 144 w 481"/>
                <a:gd name="T37" fmla="*/ 312 h 973"/>
                <a:gd name="T38" fmla="*/ 168 w 481"/>
                <a:gd name="T39" fmla="*/ 264 h 973"/>
                <a:gd name="T40" fmla="*/ 180 w 481"/>
                <a:gd name="T41" fmla="*/ 228 h 973"/>
                <a:gd name="T42" fmla="*/ 192 w 481"/>
                <a:gd name="T43" fmla="*/ 192 h 973"/>
                <a:gd name="T44" fmla="*/ 216 w 481"/>
                <a:gd name="T45" fmla="*/ 156 h 973"/>
                <a:gd name="T46" fmla="*/ 240 w 481"/>
                <a:gd name="T47" fmla="*/ 120 h 973"/>
                <a:gd name="T48" fmla="*/ 276 w 481"/>
                <a:gd name="T49" fmla="*/ 84 h 973"/>
                <a:gd name="T50" fmla="*/ 300 w 481"/>
                <a:gd name="T51" fmla="*/ 48 h 973"/>
                <a:gd name="T52" fmla="*/ 336 w 481"/>
                <a:gd name="T53" fmla="*/ 24 h 973"/>
                <a:gd name="T54" fmla="*/ 372 w 481"/>
                <a:gd name="T55" fmla="*/ 12 h 973"/>
                <a:gd name="T56" fmla="*/ 408 w 481"/>
                <a:gd name="T57" fmla="*/ 12 h 973"/>
                <a:gd name="T58" fmla="*/ 444 w 481"/>
                <a:gd name="T59" fmla="*/ 0 h 973"/>
                <a:gd name="T60" fmla="*/ 480 w 481"/>
                <a:gd name="T61" fmla="*/ 0 h 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1" h="973">
                  <a:moveTo>
                    <a:pt x="0" y="972"/>
                  </a:moveTo>
                  <a:lnTo>
                    <a:pt x="24" y="936"/>
                  </a:lnTo>
                  <a:lnTo>
                    <a:pt x="48" y="900"/>
                  </a:lnTo>
                  <a:lnTo>
                    <a:pt x="48" y="864"/>
                  </a:lnTo>
                  <a:lnTo>
                    <a:pt x="48" y="828"/>
                  </a:lnTo>
                  <a:lnTo>
                    <a:pt x="48" y="792"/>
                  </a:lnTo>
                  <a:lnTo>
                    <a:pt x="60" y="756"/>
                  </a:lnTo>
                  <a:lnTo>
                    <a:pt x="60" y="720"/>
                  </a:lnTo>
                  <a:lnTo>
                    <a:pt x="72" y="684"/>
                  </a:lnTo>
                  <a:lnTo>
                    <a:pt x="72" y="648"/>
                  </a:lnTo>
                  <a:lnTo>
                    <a:pt x="72" y="612"/>
                  </a:lnTo>
                  <a:lnTo>
                    <a:pt x="84" y="576"/>
                  </a:lnTo>
                  <a:lnTo>
                    <a:pt x="84" y="528"/>
                  </a:lnTo>
                  <a:lnTo>
                    <a:pt x="96" y="492"/>
                  </a:lnTo>
                  <a:lnTo>
                    <a:pt x="96" y="456"/>
                  </a:lnTo>
                  <a:lnTo>
                    <a:pt x="108" y="420"/>
                  </a:lnTo>
                  <a:lnTo>
                    <a:pt x="120" y="384"/>
                  </a:lnTo>
                  <a:lnTo>
                    <a:pt x="132" y="348"/>
                  </a:lnTo>
                  <a:lnTo>
                    <a:pt x="144" y="312"/>
                  </a:lnTo>
                  <a:lnTo>
                    <a:pt x="168" y="264"/>
                  </a:lnTo>
                  <a:lnTo>
                    <a:pt x="180" y="228"/>
                  </a:lnTo>
                  <a:lnTo>
                    <a:pt x="192" y="192"/>
                  </a:lnTo>
                  <a:lnTo>
                    <a:pt x="216" y="156"/>
                  </a:lnTo>
                  <a:lnTo>
                    <a:pt x="240" y="120"/>
                  </a:lnTo>
                  <a:lnTo>
                    <a:pt x="276" y="84"/>
                  </a:lnTo>
                  <a:lnTo>
                    <a:pt x="300" y="48"/>
                  </a:lnTo>
                  <a:lnTo>
                    <a:pt x="336" y="24"/>
                  </a:lnTo>
                  <a:lnTo>
                    <a:pt x="372" y="12"/>
                  </a:lnTo>
                  <a:lnTo>
                    <a:pt x="408" y="12"/>
                  </a:lnTo>
                  <a:lnTo>
                    <a:pt x="444" y="0"/>
                  </a:lnTo>
                  <a:lnTo>
                    <a:pt x="480" y="0"/>
                  </a:lnTo>
                </a:path>
              </a:pathLst>
            </a:custGeom>
            <a:noFill/>
            <a:ln w="381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78" name="Freeform 10"/>
            <p:cNvSpPr>
              <a:spLocks/>
            </p:cNvSpPr>
            <p:nvPr/>
          </p:nvSpPr>
          <p:spPr bwMode="auto">
            <a:xfrm>
              <a:off x="816" y="1656"/>
              <a:ext cx="217" cy="25"/>
            </a:xfrm>
            <a:custGeom>
              <a:avLst/>
              <a:gdLst>
                <a:gd name="T0" fmla="*/ 0 w 217"/>
                <a:gd name="T1" fmla="*/ 24 h 25"/>
                <a:gd name="T2" fmla="*/ 36 w 217"/>
                <a:gd name="T3" fmla="*/ 24 h 25"/>
                <a:gd name="T4" fmla="*/ 72 w 217"/>
                <a:gd name="T5" fmla="*/ 24 h 25"/>
                <a:gd name="T6" fmla="*/ 108 w 217"/>
                <a:gd name="T7" fmla="*/ 24 h 25"/>
                <a:gd name="T8" fmla="*/ 144 w 217"/>
                <a:gd name="T9" fmla="*/ 24 h 25"/>
                <a:gd name="T10" fmla="*/ 180 w 217"/>
                <a:gd name="T11" fmla="*/ 12 h 25"/>
                <a:gd name="T12" fmla="*/ 216 w 217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7" h="25">
                  <a:moveTo>
                    <a:pt x="0" y="24"/>
                  </a:moveTo>
                  <a:lnTo>
                    <a:pt x="36" y="24"/>
                  </a:lnTo>
                  <a:lnTo>
                    <a:pt x="72" y="24"/>
                  </a:lnTo>
                  <a:lnTo>
                    <a:pt x="108" y="24"/>
                  </a:lnTo>
                  <a:lnTo>
                    <a:pt x="144" y="24"/>
                  </a:lnTo>
                  <a:lnTo>
                    <a:pt x="180" y="12"/>
                  </a:lnTo>
                  <a:lnTo>
                    <a:pt x="216" y="0"/>
                  </a:lnTo>
                </a:path>
              </a:pathLst>
            </a:custGeom>
            <a:noFill/>
            <a:ln w="381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79" name="Line 11"/>
            <p:cNvSpPr>
              <a:spLocks noChangeShapeType="1"/>
            </p:cNvSpPr>
            <p:nvPr/>
          </p:nvSpPr>
          <p:spPr bwMode="auto">
            <a:xfrm>
              <a:off x="3696" y="1928"/>
              <a:ext cx="0" cy="11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80" name="Line 12"/>
            <p:cNvSpPr>
              <a:spLocks noChangeShapeType="1"/>
            </p:cNvSpPr>
            <p:nvPr/>
          </p:nvSpPr>
          <p:spPr bwMode="auto">
            <a:xfrm>
              <a:off x="4704" y="1880"/>
              <a:ext cx="0" cy="11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4533" name="Rectangle 13"/>
            <p:cNvSpPr>
              <a:spLocks noChangeArrowheads="1"/>
            </p:cNvSpPr>
            <p:nvPr/>
          </p:nvSpPr>
          <p:spPr bwMode="auto">
            <a:xfrm>
              <a:off x="5127" y="1652"/>
              <a:ext cx="639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tx1"/>
                  </a:solidFill>
                  <a:latin typeface="Arial" charset="0"/>
                </a:rPr>
                <a:t>12PGA</a:t>
              </a:r>
            </a:p>
          </p:txBody>
        </p:sp>
        <p:sp>
          <p:nvSpPr>
            <p:cNvPr id="32782" name="Freeform 14"/>
            <p:cNvSpPr>
              <a:spLocks/>
            </p:cNvSpPr>
            <p:nvPr/>
          </p:nvSpPr>
          <p:spPr bwMode="auto">
            <a:xfrm>
              <a:off x="2784" y="1392"/>
              <a:ext cx="1969" cy="229"/>
            </a:xfrm>
            <a:custGeom>
              <a:avLst/>
              <a:gdLst>
                <a:gd name="T0" fmla="*/ 0 w 1969"/>
                <a:gd name="T1" fmla="*/ 0 h 229"/>
                <a:gd name="T2" fmla="*/ 36 w 1969"/>
                <a:gd name="T3" fmla="*/ 0 h 229"/>
                <a:gd name="T4" fmla="*/ 72 w 1969"/>
                <a:gd name="T5" fmla="*/ 0 h 229"/>
                <a:gd name="T6" fmla="*/ 108 w 1969"/>
                <a:gd name="T7" fmla="*/ 0 h 229"/>
                <a:gd name="T8" fmla="*/ 144 w 1969"/>
                <a:gd name="T9" fmla="*/ 0 h 229"/>
                <a:gd name="T10" fmla="*/ 180 w 1969"/>
                <a:gd name="T11" fmla="*/ 0 h 229"/>
                <a:gd name="T12" fmla="*/ 216 w 1969"/>
                <a:gd name="T13" fmla="*/ 0 h 229"/>
                <a:gd name="T14" fmla="*/ 252 w 1969"/>
                <a:gd name="T15" fmla="*/ 0 h 229"/>
                <a:gd name="T16" fmla="*/ 288 w 1969"/>
                <a:gd name="T17" fmla="*/ 0 h 229"/>
                <a:gd name="T18" fmla="*/ 324 w 1969"/>
                <a:gd name="T19" fmla="*/ 0 h 229"/>
                <a:gd name="T20" fmla="*/ 372 w 1969"/>
                <a:gd name="T21" fmla="*/ 0 h 229"/>
                <a:gd name="T22" fmla="*/ 408 w 1969"/>
                <a:gd name="T23" fmla="*/ 0 h 229"/>
                <a:gd name="T24" fmla="*/ 444 w 1969"/>
                <a:gd name="T25" fmla="*/ 0 h 229"/>
                <a:gd name="T26" fmla="*/ 480 w 1969"/>
                <a:gd name="T27" fmla="*/ 0 h 229"/>
                <a:gd name="T28" fmla="*/ 516 w 1969"/>
                <a:gd name="T29" fmla="*/ 0 h 229"/>
                <a:gd name="T30" fmla="*/ 552 w 1969"/>
                <a:gd name="T31" fmla="*/ 0 h 229"/>
                <a:gd name="T32" fmla="*/ 588 w 1969"/>
                <a:gd name="T33" fmla="*/ 0 h 229"/>
                <a:gd name="T34" fmla="*/ 624 w 1969"/>
                <a:gd name="T35" fmla="*/ 0 h 229"/>
                <a:gd name="T36" fmla="*/ 660 w 1969"/>
                <a:gd name="T37" fmla="*/ 0 h 229"/>
                <a:gd name="T38" fmla="*/ 696 w 1969"/>
                <a:gd name="T39" fmla="*/ 0 h 229"/>
                <a:gd name="T40" fmla="*/ 732 w 1969"/>
                <a:gd name="T41" fmla="*/ 0 h 229"/>
                <a:gd name="T42" fmla="*/ 780 w 1969"/>
                <a:gd name="T43" fmla="*/ 0 h 229"/>
                <a:gd name="T44" fmla="*/ 852 w 1969"/>
                <a:gd name="T45" fmla="*/ 0 h 229"/>
                <a:gd name="T46" fmla="*/ 888 w 1969"/>
                <a:gd name="T47" fmla="*/ 0 h 229"/>
                <a:gd name="T48" fmla="*/ 936 w 1969"/>
                <a:gd name="T49" fmla="*/ 0 h 229"/>
                <a:gd name="T50" fmla="*/ 972 w 1969"/>
                <a:gd name="T51" fmla="*/ 0 h 229"/>
                <a:gd name="T52" fmla="*/ 1008 w 1969"/>
                <a:gd name="T53" fmla="*/ 0 h 229"/>
                <a:gd name="T54" fmla="*/ 1044 w 1969"/>
                <a:gd name="T55" fmla="*/ 0 h 229"/>
                <a:gd name="T56" fmla="*/ 1116 w 1969"/>
                <a:gd name="T57" fmla="*/ 0 h 229"/>
                <a:gd name="T58" fmla="*/ 1164 w 1969"/>
                <a:gd name="T59" fmla="*/ 0 h 229"/>
                <a:gd name="T60" fmla="*/ 1200 w 1969"/>
                <a:gd name="T61" fmla="*/ 0 h 229"/>
                <a:gd name="T62" fmla="*/ 1236 w 1969"/>
                <a:gd name="T63" fmla="*/ 0 h 229"/>
                <a:gd name="T64" fmla="*/ 1272 w 1969"/>
                <a:gd name="T65" fmla="*/ 0 h 229"/>
                <a:gd name="T66" fmla="*/ 1308 w 1969"/>
                <a:gd name="T67" fmla="*/ 0 h 229"/>
                <a:gd name="T68" fmla="*/ 1392 w 1969"/>
                <a:gd name="T69" fmla="*/ 0 h 229"/>
                <a:gd name="T70" fmla="*/ 1428 w 1969"/>
                <a:gd name="T71" fmla="*/ 0 h 229"/>
                <a:gd name="T72" fmla="*/ 1464 w 1969"/>
                <a:gd name="T73" fmla="*/ 0 h 229"/>
                <a:gd name="T74" fmla="*/ 1500 w 1969"/>
                <a:gd name="T75" fmla="*/ 0 h 229"/>
                <a:gd name="T76" fmla="*/ 1548 w 1969"/>
                <a:gd name="T77" fmla="*/ 0 h 229"/>
                <a:gd name="T78" fmla="*/ 1584 w 1969"/>
                <a:gd name="T79" fmla="*/ 0 h 229"/>
                <a:gd name="T80" fmla="*/ 1620 w 1969"/>
                <a:gd name="T81" fmla="*/ 0 h 229"/>
                <a:gd name="T82" fmla="*/ 1656 w 1969"/>
                <a:gd name="T83" fmla="*/ 0 h 229"/>
                <a:gd name="T84" fmla="*/ 1692 w 1969"/>
                <a:gd name="T85" fmla="*/ 0 h 229"/>
                <a:gd name="T86" fmla="*/ 1728 w 1969"/>
                <a:gd name="T87" fmla="*/ 0 h 229"/>
                <a:gd name="T88" fmla="*/ 1764 w 1969"/>
                <a:gd name="T89" fmla="*/ 0 h 229"/>
                <a:gd name="T90" fmla="*/ 1800 w 1969"/>
                <a:gd name="T91" fmla="*/ 0 h 229"/>
                <a:gd name="T92" fmla="*/ 1836 w 1969"/>
                <a:gd name="T93" fmla="*/ 0 h 229"/>
                <a:gd name="T94" fmla="*/ 1872 w 1969"/>
                <a:gd name="T95" fmla="*/ 12 h 229"/>
                <a:gd name="T96" fmla="*/ 1908 w 1969"/>
                <a:gd name="T97" fmla="*/ 12 h 229"/>
                <a:gd name="T98" fmla="*/ 1944 w 1969"/>
                <a:gd name="T99" fmla="*/ 48 h 229"/>
                <a:gd name="T100" fmla="*/ 1956 w 1969"/>
                <a:gd name="T101" fmla="*/ 84 h 229"/>
                <a:gd name="T102" fmla="*/ 1968 w 1969"/>
                <a:gd name="T103" fmla="*/ 120 h 229"/>
                <a:gd name="T104" fmla="*/ 1968 w 1969"/>
                <a:gd name="T105" fmla="*/ 156 h 229"/>
                <a:gd name="T106" fmla="*/ 1956 w 1969"/>
                <a:gd name="T107" fmla="*/ 192 h 229"/>
                <a:gd name="T108" fmla="*/ 1956 w 1969"/>
                <a:gd name="T109" fmla="*/ 228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69" h="229">
                  <a:moveTo>
                    <a:pt x="0" y="0"/>
                  </a:moveTo>
                  <a:lnTo>
                    <a:pt x="36" y="0"/>
                  </a:lnTo>
                  <a:lnTo>
                    <a:pt x="72" y="0"/>
                  </a:lnTo>
                  <a:lnTo>
                    <a:pt x="108" y="0"/>
                  </a:lnTo>
                  <a:lnTo>
                    <a:pt x="144" y="0"/>
                  </a:lnTo>
                  <a:lnTo>
                    <a:pt x="180" y="0"/>
                  </a:lnTo>
                  <a:lnTo>
                    <a:pt x="216" y="0"/>
                  </a:lnTo>
                  <a:lnTo>
                    <a:pt x="252" y="0"/>
                  </a:lnTo>
                  <a:lnTo>
                    <a:pt x="288" y="0"/>
                  </a:lnTo>
                  <a:lnTo>
                    <a:pt x="324" y="0"/>
                  </a:lnTo>
                  <a:lnTo>
                    <a:pt x="372" y="0"/>
                  </a:lnTo>
                  <a:lnTo>
                    <a:pt x="408" y="0"/>
                  </a:lnTo>
                  <a:lnTo>
                    <a:pt x="444" y="0"/>
                  </a:lnTo>
                  <a:lnTo>
                    <a:pt x="480" y="0"/>
                  </a:lnTo>
                  <a:lnTo>
                    <a:pt x="516" y="0"/>
                  </a:lnTo>
                  <a:lnTo>
                    <a:pt x="552" y="0"/>
                  </a:lnTo>
                  <a:lnTo>
                    <a:pt x="588" y="0"/>
                  </a:lnTo>
                  <a:lnTo>
                    <a:pt x="624" y="0"/>
                  </a:lnTo>
                  <a:lnTo>
                    <a:pt x="660" y="0"/>
                  </a:lnTo>
                  <a:lnTo>
                    <a:pt x="696" y="0"/>
                  </a:lnTo>
                  <a:lnTo>
                    <a:pt x="732" y="0"/>
                  </a:lnTo>
                  <a:lnTo>
                    <a:pt x="780" y="0"/>
                  </a:lnTo>
                  <a:lnTo>
                    <a:pt x="852" y="0"/>
                  </a:lnTo>
                  <a:lnTo>
                    <a:pt x="888" y="0"/>
                  </a:lnTo>
                  <a:lnTo>
                    <a:pt x="936" y="0"/>
                  </a:lnTo>
                  <a:lnTo>
                    <a:pt x="972" y="0"/>
                  </a:lnTo>
                  <a:lnTo>
                    <a:pt x="1008" y="0"/>
                  </a:lnTo>
                  <a:lnTo>
                    <a:pt x="1044" y="0"/>
                  </a:lnTo>
                  <a:lnTo>
                    <a:pt x="1116" y="0"/>
                  </a:lnTo>
                  <a:lnTo>
                    <a:pt x="1164" y="0"/>
                  </a:lnTo>
                  <a:lnTo>
                    <a:pt x="1200" y="0"/>
                  </a:lnTo>
                  <a:lnTo>
                    <a:pt x="1236" y="0"/>
                  </a:lnTo>
                  <a:lnTo>
                    <a:pt x="1272" y="0"/>
                  </a:lnTo>
                  <a:lnTo>
                    <a:pt x="1308" y="0"/>
                  </a:lnTo>
                  <a:lnTo>
                    <a:pt x="1392" y="0"/>
                  </a:lnTo>
                  <a:lnTo>
                    <a:pt x="1428" y="0"/>
                  </a:lnTo>
                  <a:lnTo>
                    <a:pt x="1464" y="0"/>
                  </a:lnTo>
                  <a:lnTo>
                    <a:pt x="1500" y="0"/>
                  </a:lnTo>
                  <a:lnTo>
                    <a:pt x="1548" y="0"/>
                  </a:lnTo>
                  <a:lnTo>
                    <a:pt x="1584" y="0"/>
                  </a:lnTo>
                  <a:lnTo>
                    <a:pt x="1620" y="0"/>
                  </a:lnTo>
                  <a:lnTo>
                    <a:pt x="1656" y="0"/>
                  </a:lnTo>
                  <a:lnTo>
                    <a:pt x="1692" y="0"/>
                  </a:lnTo>
                  <a:lnTo>
                    <a:pt x="1728" y="0"/>
                  </a:lnTo>
                  <a:lnTo>
                    <a:pt x="1764" y="0"/>
                  </a:lnTo>
                  <a:lnTo>
                    <a:pt x="1800" y="0"/>
                  </a:lnTo>
                  <a:lnTo>
                    <a:pt x="1836" y="0"/>
                  </a:lnTo>
                  <a:lnTo>
                    <a:pt x="1872" y="12"/>
                  </a:lnTo>
                  <a:lnTo>
                    <a:pt x="1908" y="12"/>
                  </a:lnTo>
                  <a:lnTo>
                    <a:pt x="1944" y="48"/>
                  </a:lnTo>
                  <a:lnTo>
                    <a:pt x="1956" y="84"/>
                  </a:lnTo>
                  <a:lnTo>
                    <a:pt x="1968" y="120"/>
                  </a:lnTo>
                  <a:lnTo>
                    <a:pt x="1968" y="156"/>
                  </a:lnTo>
                  <a:lnTo>
                    <a:pt x="1956" y="192"/>
                  </a:lnTo>
                  <a:lnTo>
                    <a:pt x="1956" y="228"/>
                  </a:lnTo>
                </a:path>
              </a:pathLst>
            </a:custGeom>
            <a:noFill/>
            <a:ln w="381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83" name="Freeform 15"/>
            <p:cNvSpPr>
              <a:spLocks/>
            </p:cNvSpPr>
            <p:nvPr/>
          </p:nvSpPr>
          <p:spPr bwMode="auto">
            <a:xfrm>
              <a:off x="3504" y="1392"/>
              <a:ext cx="193" cy="229"/>
            </a:xfrm>
            <a:custGeom>
              <a:avLst/>
              <a:gdLst>
                <a:gd name="T0" fmla="*/ 0 w 193"/>
                <a:gd name="T1" fmla="*/ 0 h 229"/>
                <a:gd name="T2" fmla="*/ 36 w 193"/>
                <a:gd name="T3" fmla="*/ 0 h 229"/>
                <a:gd name="T4" fmla="*/ 72 w 193"/>
                <a:gd name="T5" fmla="*/ 0 h 229"/>
                <a:gd name="T6" fmla="*/ 108 w 193"/>
                <a:gd name="T7" fmla="*/ 24 h 229"/>
                <a:gd name="T8" fmla="*/ 144 w 193"/>
                <a:gd name="T9" fmla="*/ 48 h 229"/>
                <a:gd name="T10" fmla="*/ 168 w 193"/>
                <a:gd name="T11" fmla="*/ 84 h 229"/>
                <a:gd name="T12" fmla="*/ 180 w 193"/>
                <a:gd name="T13" fmla="*/ 120 h 229"/>
                <a:gd name="T14" fmla="*/ 192 w 193"/>
                <a:gd name="T15" fmla="*/ 156 h 229"/>
                <a:gd name="T16" fmla="*/ 192 w 193"/>
                <a:gd name="T17" fmla="*/ 192 h 229"/>
                <a:gd name="T18" fmla="*/ 192 w 193"/>
                <a:gd name="T19" fmla="*/ 228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3" h="229">
                  <a:moveTo>
                    <a:pt x="0" y="0"/>
                  </a:moveTo>
                  <a:lnTo>
                    <a:pt x="36" y="0"/>
                  </a:lnTo>
                  <a:lnTo>
                    <a:pt x="72" y="0"/>
                  </a:lnTo>
                  <a:lnTo>
                    <a:pt x="108" y="24"/>
                  </a:lnTo>
                  <a:lnTo>
                    <a:pt x="144" y="48"/>
                  </a:lnTo>
                  <a:lnTo>
                    <a:pt x="168" y="84"/>
                  </a:lnTo>
                  <a:lnTo>
                    <a:pt x="180" y="120"/>
                  </a:lnTo>
                  <a:lnTo>
                    <a:pt x="192" y="156"/>
                  </a:lnTo>
                  <a:lnTo>
                    <a:pt x="192" y="192"/>
                  </a:lnTo>
                  <a:lnTo>
                    <a:pt x="192" y="228"/>
                  </a:lnTo>
                </a:path>
              </a:pathLst>
            </a:custGeom>
            <a:noFill/>
            <a:ln w="381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84" name="Freeform 16"/>
            <p:cNvSpPr>
              <a:spLocks/>
            </p:cNvSpPr>
            <p:nvPr/>
          </p:nvSpPr>
          <p:spPr bwMode="auto">
            <a:xfrm>
              <a:off x="900" y="2832"/>
              <a:ext cx="3853" cy="1045"/>
            </a:xfrm>
            <a:custGeom>
              <a:avLst/>
              <a:gdLst>
                <a:gd name="T0" fmla="*/ 3828 w 3853"/>
                <a:gd name="T1" fmla="*/ 612 h 1045"/>
                <a:gd name="T2" fmla="*/ 3816 w 3853"/>
                <a:gd name="T3" fmla="*/ 684 h 1045"/>
                <a:gd name="T4" fmla="*/ 3780 w 3853"/>
                <a:gd name="T5" fmla="*/ 756 h 1045"/>
                <a:gd name="T6" fmla="*/ 3744 w 3853"/>
                <a:gd name="T7" fmla="*/ 828 h 1045"/>
                <a:gd name="T8" fmla="*/ 3672 w 3853"/>
                <a:gd name="T9" fmla="*/ 900 h 1045"/>
                <a:gd name="T10" fmla="*/ 3588 w 3853"/>
                <a:gd name="T11" fmla="*/ 948 h 1045"/>
                <a:gd name="T12" fmla="*/ 3504 w 3853"/>
                <a:gd name="T13" fmla="*/ 984 h 1045"/>
                <a:gd name="T14" fmla="*/ 3384 w 3853"/>
                <a:gd name="T15" fmla="*/ 996 h 1045"/>
                <a:gd name="T16" fmla="*/ 3300 w 3853"/>
                <a:gd name="T17" fmla="*/ 1020 h 1045"/>
                <a:gd name="T18" fmla="*/ 3168 w 3853"/>
                <a:gd name="T19" fmla="*/ 1020 h 1045"/>
                <a:gd name="T20" fmla="*/ 2976 w 3853"/>
                <a:gd name="T21" fmla="*/ 1044 h 1045"/>
                <a:gd name="T22" fmla="*/ 2856 w 3853"/>
                <a:gd name="T23" fmla="*/ 1044 h 1045"/>
                <a:gd name="T24" fmla="*/ 2760 w 3853"/>
                <a:gd name="T25" fmla="*/ 1044 h 1045"/>
                <a:gd name="T26" fmla="*/ 2676 w 3853"/>
                <a:gd name="T27" fmla="*/ 1044 h 1045"/>
                <a:gd name="T28" fmla="*/ 2592 w 3853"/>
                <a:gd name="T29" fmla="*/ 1044 h 1045"/>
                <a:gd name="T30" fmla="*/ 2508 w 3853"/>
                <a:gd name="T31" fmla="*/ 1044 h 1045"/>
                <a:gd name="T32" fmla="*/ 2352 w 3853"/>
                <a:gd name="T33" fmla="*/ 1044 h 1045"/>
                <a:gd name="T34" fmla="*/ 2244 w 3853"/>
                <a:gd name="T35" fmla="*/ 1032 h 1045"/>
                <a:gd name="T36" fmla="*/ 2160 w 3853"/>
                <a:gd name="T37" fmla="*/ 1020 h 1045"/>
                <a:gd name="T38" fmla="*/ 2028 w 3853"/>
                <a:gd name="T39" fmla="*/ 1020 h 1045"/>
                <a:gd name="T40" fmla="*/ 1884 w 3853"/>
                <a:gd name="T41" fmla="*/ 1020 h 1045"/>
                <a:gd name="T42" fmla="*/ 1800 w 3853"/>
                <a:gd name="T43" fmla="*/ 1008 h 1045"/>
                <a:gd name="T44" fmla="*/ 1680 w 3853"/>
                <a:gd name="T45" fmla="*/ 1008 h 1045"/>
                <a:gd name="T46" fmla="*/ 1560 w 3853"/>
                <a:gd name="T47" fmla="*/ 996 h 1045"/>
                <a:gd name="T48" fmla="*/ 1452 w 3853"/>
                <a:gd name="T49" fmla="*/ 996 h 1045"/>
                <a:gd name="T50" fmla="*/ 1332 w 3853"/>
                <a:gd name="T51" fmla="*/ 984 h 1045"/>
                <a:gd name="T52" fmla="*/ 1212 w 3853"/>
                <a:gd name="T53" fmla="*/ 984 h 1045"/>
                <a:gd name="T54" fmla="*/ 1140 w 3853"/>
                <a:gd name="T55" fmla="*/ 984 h 1045"/>
                <a:gd name="T56" fmla="*/ 1032 w 3853"/>
                <a:gd name="T57" fmla="*/ 972 h 1045"/>
                <a:gd name="T58" fmla="*/ 900 w 3853"/>
                <a:gd name="T59" fmla="*/ 972 h 1045"/>
                <a:gd name="T60" fmla="*/ 768 w 3853"/>
                <a:gd name="T61" fmla="*/ 948 h 1045"/>
                <a:gd name="T62" fmla="*/ 648 w 3853"/>
                <a:gd name="T63" fmla="*/ 936 h 1045"/>
                <a:gd name="T64" fmla="*/ 564 w 3853"/>
                <a:gd name="T65" fmla="*/ 912 h 1045"/>
                <a:gd name="T66" fmla="*/ 480 w 3853"/>
                <a:gd name="T67" fmla="*/ 876 h 1045"/>
                <a:gd name="T68" fmla="*/ 384 w 3853"/>
                <a:gd name="T69" fmla="*/ 804 h 1045"/>
                <a:gd name="T70" fmla="*/ 264 w 3853"/>
                <a:gd name="T71" fmla="*/ 708 h 1045"/>
                <a:gd name="T72" fmla="*/ 192 w 3853"/>
                <a:gd name="T73" fmla="*/ 624 h 1045"/>
                <a:gd name="T74" fmla="*/ 132 w 3853"/>
                <a:gd name="T75" fmla="*/ 552 h 1045"/>
                <a:gd name="T76" fmla="*/ 96 w 3853"/>
                <a:gd name="T77" fmla="*/ 480 h 1045"/>
                <a:gd name="T78" fmla="*/ 60 w 3853"/>
                <a:gd name="T79" fmla="*/ 408 h 1045"/>
                <a:gd name="T80" fmla="*/ 36 w 3853"/>
                <a:gd name="T81" fmla="*/ 336 h 1045"/>
                <a:gd name="T82" fmla="*/ 24 w 3853"/>
                <a:gd name="T83" fmla="*/ 252 h 1045"/>
                <a:gd name="T84" fmla="*/ 24 w 3853"/>
                <a:gd name="T85" fmla="*/ 180 h 1045"/>
                <a:gd name="T86" fmla="*/ 12 w 3853"/>
                <a:gd name="T87" fmla="*/ 108 h 1045"/>
                <a:gd name="T88" fmla="*/ 0 w 3853"/>
                <a:gd name="T89" fmla="*/ 36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53" h="1045">
                  <a:moveTo>
                    <a:pt x="3852" y="576"/>
                  </a:moveTo>
                  <a:lnTo>
                    <a:pt x="3828" y="612"/>
                  </a:lnTo>
                  <a:lnTo>
                    <a:pt x="3828" y="648"/>
                  </a:lnTo>
                  <a:lnTo>
                    <a:pt x="3816" y="684"/>
                  </a:lnTo>
                  <a:lnTo>
                    <a:pt x="3804" y="720"/>
                  </a:lnTo>
                  <a:lnTo>
                    <a:pt x="3780" y="756"/>
                  </a:lnTo>
                  <a:lnTo>
                    <a:pt x="3768" y="792"/>
                  </a:lnTo>
                  <a:lnTo>
                    <a:pt x="3744" y="828"/>
                  </a:lnTo>
                  <a:lnTo>
                    <a:pt x="3708" y="876"/>
                  </a:lnTo>
                  <a:lnTo>
                    <a:pt x="3672" y="900"/>
                  </a:lnTo>
                  <a:lnTo>
                    <a:pt x="3636" y="924"/>
                  </a:lnTo>
                  <a:lnTo>
                    <a:pt x="3588" y="948"/>
                  </a:lnTo>
                  <a:lnTo>
                    <a:pt x="3540" y="972"/>
                  </a:lnTo>
                  <a:lnTo>
                    <a:pt x="3504" y="984"/>
                  </a:lnTo>
                  <a:lnTo>
                    <a:pt x="3456" y="996"/>
                  </a:lnTo>
                  <a:lnTo>
                    <a:pt x="3384" y="996"/>
                  </a:lnTo>
                  <a:lnTo>
                    <a:pt x="3336" y="1008"/>
                  </a:lnTo>
                  <a:lnTo>
                    <a:pt x="3300" y="1020"/>
                  </a:lnTo>
                  <a:lnTo>
                    <a:pt x="3264" y="1020"/>
                  </a:lnTo>
                  <a:lnTo>
                    <a:pt x="3168" y="1020"/>
                  </a:lnTo>
                  <a:lnTo>
                    <a:pt x="3072" y="1032"/>
                  </a:lnTo>
                  <a:lnTo>
                    <a:pt x="2976" y="1044"/>
                  </a:lnTo>
                  <a:lnTo>
                    <a:pt x="2904" y="1044"/>
                  </a:lnTo>
                  <a:lnTo>
                    <a:pt x="2856" y="1044"/>
                  </a:lnTo>
                  <a:lnTo>
                    <a:pt x="2808" y="1044"/>
                  </a:lnTo>
                  <a:lnTo>
                    <a:pt x="2760" y="1044"/>
                  </a:lnTo>
                  <a:lnTo>
                    <a:pt x="2712" y="1044"/>
                  </a:lnTo>
                  <a:lnTo>
                    <a:pt x="2676" y="1044"/>
                  </a:lnTo>
                  <a:lnTo>
                    <a:pt x="2640" y="1044"/>
                  </a:lnTo>
                  <a:lnTo>
                    <a:pt x="2592" y="1044"/>
                  </a:lnTo>
                  <a:lnTo>
                    <a:pt x="2544" y="1044"/>
                  </a:lnTo>
                  <a:lnTo>
                    <a:pt x="2508" y="1044"/>
                  </a:lnTo>
                  <a:lnTo>
                    <a:pt x="2424" y="1044"/>
                  </a:lnTo>
                  <a:lnTo>
                    <a:pt x="2352" y="1044"/>
                  </a:lnTo>
                  <a:lnTo>
                    <a:pt x="2280" y="1032"/>
                  </a:lnTo>
                  <a:lnTo>
                    <a:pt x="2244" y="1032"/>
                  </a:lnTo>
                  <a:lnTo>
                    <a:pt x="2208" y="1032"/>
                  </a:lnTo>
                  <a:lnTo>
                    <a:pt x="2160" y="1020"/>
                  </a:lnTo>
                  <a:lnTo>
                    <a:pt x="2124" y="1020"/>
                  </a:lnTo>
                  <a:lnTo>
                    <a:pt x="2028" y="1020"/>
                  </a:lnTo>
                  <a:lnTo>
                    <a:pt x="1956" y="1020"/>
                  </a:lnTo>
                  <a:lnTo>
                    <a:pt x="1884" y="1020"/>
                  </a:lnTo>
                  <a:lnTo>
                    <a:pt x="1836" y="1020"/>
                  </a:lnTo>
                  <a:lnTo>
                    <a:pt x="1800" y="1008"/>
                  </a:lnTo>
                  <a:lnTo>
                    <a:pt x="1752" y="1008"/>
                  </a:lnTo>
                  <a:lnTo>
                    <a:pt x="1680" y="1008"/>
                  </a:lnTo>
                  <a:lnTo>
                    <a:pt x="1644" y="996"/>
                  </a:lnTo>
                  <a:lnTo>
                    <a:pt x="1560" y="996"/>
                  </a:lnTo>
                  <a:lnTo>
                    <a:pt x="1488" y="996"/>
                  </a:lnTo>
                  <a:lnTo>
                    <a:pt x="1452" y="996"/>
                  </a:lnTo>
                  <a:lnTo>
                    <a:pt x="1380" y="996"/>
                  </a:lnTo>
                  <a:lnTo>
                    <a:pt x="1332" y="984"/>
                  </a:lnTo>
                  <a:lnTo>
                    <a:pt x="1284" y="984"/>
                  </a:lnTo>
                  <a:lnTo>
                    <a:pt x="1212" y="984"/>
                  </a:lnTo>
                  <a:lnTo>
                    <a:pt x="1176" y="984"/>
                  </a:lnTo>
                  <a:lnTo>
                    <a:pt x="1140" y="984"/>
                  </a:lnTo>
                  <a:lnTo>
                    <a:pt x="1104" y="984"/>
                  </a:lnTo>
                  <a:lnTo>
                    <a:pt x="1032" y="972"/>
                  </a:lnTo>
                  <a:lnTo>
                    <a:pt x="948" y="972"/>
                  </a:lnTo>
                  <a:lnTo>
                    <a:pt x="900" y="972"/>
                  </a:lnTo>
                  <a:lnTo>
                    <a:pt x="864" y="960"/>
                  </a:lnTo>
                  <a:lnTo>
                    <a:pt x="768" y="948"/>
                  </a:lnTo>
                  <a:lnTo>
                    <a:pt x="720" y="948"/>
                  </a:lnTo>
                  <a:lnTo>
                    <a:pt x="648" y="936"/>
                  </a:lnTo>
                  <a:lnTo>
                    <a:pt x="612" y="936"/>
                  </a:lnTo>
                  <a:lnTo>
                    <a:pt x="564" y="912"/>
                  </a:lnTo>
                  <a:lnTo>
                    <a:pt x="516" y="900"/>
                  </a:lnTo>
                  <a:lnTo>
                    <a:pt x="480" y="876"/>
                  </a:lnTo>
                  <a:lnTo>
                    <a:pt x="432" y="840"/>
                  </a:lnTo>
                  <a:lnTo>
                    <a:pt x="384" y="804"/>
                  </a:lnTo>
                  <a:lnTo>
                    <a:pt x="300" y="756"/>
                  </a:lnTo>
                  <a:lnTo>
                    <a:pt x="264" y="708"/>
                  </a:lnTo>
                  <a:lnTo>
                    <a:pt x="228" y="660"/>
                  </a:lnTo>
                  <a:lnTo>
                    <a:pt x="192" y="624"/>
                  </a:lnTo>
                  <a:lnTo>
                    <a:pt x="168" y="588"/>
                  </a:lnTo>
                  <a:lnTo>
                    <a:pt x="132" y="552"/>
                  </a:lnTo>
                  <a:lnTo>
                    <a:pt x="108" y="516"/>
                  </a:lnTo>
                  <a:lnTo>
                    <a:pt x="96" y="480"/>
                  </a:lnTo>
                  <a:lnTo>
                    <a:pt x="72" y="444"/>
                  </a:lnTo>
                  <a:lnTo>
                    <a:pt x="60" y="408"/>
                  </a:lnTo>
                  <a:lnTo>
                    <a:pt x="48" y="372"/>
                  </a:lnTo>
                  <a:lnTo>
                    <a:pt x="36" y="336"/>
                  </a:lnTo>
                  <a:lnTo>
                    <a:pt x="36" y="288"/>
                  </a:lnTo>
                  <a:lnTo>
                    <a:pt x="24" y="252"/>
                  </a:lnTo>
                  <a:lnTo>
                    <a:pt x="24" y="216"/>
                  </a:lnTo>
                  <a:lnTo>
                    <a:pt x="24" y="180"/>
                  </a:lnTo>
                  <a:lnTo>
                    <a:pt x="24" y="144"/>
                  </a:lnTo>
                  <a:lnTo>
                    <a:pt x="12" y="108"/>
                  </a:lnTo>
                  <a:lnTo>
                    <a:pt x="12" y="72"/>
                  </a:lnTo>
                  <a:lnTo>
                    <a:pt x="0" y="36"/>
                  </a:lnTo>
                  <a:lnTo>
                    <a:pt x="0" y="0"/>
                  </a:lnTo>
                </a:path>
              </a:pathLst>
            </a:custGeom>
            <a:noFill/>
            <a:ln w="381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85" name="Freeform 17"/>
            <p:cNvSpPr>
              <a:spLocks/>
            </p:cNvSpPr>
            <p:nvPr/>
          </p:nvSpPr>
          <p:spPr bwMode="auto">
            <a:xfrm>
              <a:off x="2724" y="3360"/>
              <a:ext cx="973" cy="505"/>
            </a:xfrm>
            <a:custGeom>
              <a:avLst/>
              <a:gdLst>
                <a:gd name="T0" fmla="*/ 972 w 973"/>
                <a:gd name="T1" fmla="*/ 0 h 505"/>
                <a:gd name="T2" fmla="*/ 972 w 973"/>
                <a:gd name="T3" fmla="*/ 36 h 505"/>
                <a:gd name="T4" fmla="*/ 960 w 973"/>
                <a:gd name="T5" fmla="*/ 84 h 505"/>
                <a:gd name="T6" fmla="*/ 948 w 973"/>
                <a:gd name="T7" fmla="*/ 120 h 505"/>
                <a:gd name="T8" fmla="*/ 924 w 973"/>
                <a:gd name="T9" fmla="*/ 156 h 505"/>
                <a:gd name="T10" fmla="*/ 900 w 973"/>
                <a:gd name="T11" fmla="*/ 192 h 505"/>
                <a:gd name="T12" fmla="*/ 864 w 973"/>
                <a:gd name="T13" fmla="*/ 216 h 505"/>
                <a:gd name="T14" fmla="*/ 828 w 973"/>
                <a:gd name="T15" fmla="*/ 240 h 505"/>
                <a:gd name="T16" fmla="*/ 792 w 973"/>
                <a:gd name="T17" fmla="*/ 252 h 505"/>
                <a:gd name="T18" fmla="*/ 756 w 973"/>
                <a:gd name="T19" fmla="*/ 264 h 505"/>
                <a:gd name="T20" fmla="*/ 720 w 973"/>
                <a:gd name="T21" fmla="*/ 276 h 505"/>
                <a:gd name="T22" fmla="*/ 684 w 973"/>
                <a:gd name="T23" fmla="*/ 288 h 505"/>
                <a:gd name="T24" fmla="*/ 648 w 973"/>
                <a:gd name="T25" fmla="*/ 300 h 505"/>
                <a:gd name="T26" fmla="*/ 612 w 973"/>
                <a:gd name="T27" fmla="*/ 312 h 505"/>
                <a:gd name="T28" fmla="*/ 576 w 973"/>
                <a:gd name="T29" fmla="*/ 336 h 505"/>
                <a:gd name="T30" fmla="*/ 540 w 973"/>
                <a:gd name="T31" fmla="*/ 348 h 505"/>
                <a:gd name="T32" fmla="*/ 504 w 973"/>
                <a:gd name="T33" fmla="*/ 348 h 505"/>
                <a:gd name="T34" fmla="*/ 468 w 973"/>
                <a:gd name="T35" fmla="*/ 372 h 505"/>
                <a:gd name="T36" fmla="*/ 432 w 973"/>
                <a:gd name="T37" fmla="*/ 384 h 505"/>
                <a:gd name="T38" fmla="*/ 396 w 973"/>
                <a:gd name="T39" fmla="*/ 396 h 505"/>
                <a:gd name="T40" fmla="*/ 360 w 973"/>
                <a:gd name="T41" fmla="*/ 396 h 505"/>
                <a:gd name="T42" fmla="*/ 324 w 973"/>
                <a:gd name="T43" fmla="*/ 408 h 505"/>
                <a:gd name="T44" fmla="*/ 288 w 973"/>
                <a:gd name="T45" fmla="*/ 408 h 505"/>
                <a:gd name="T46" fmla="*/ 252 w 973"/>
                <a:gd name="T47" fmla="*/ 420 h 505"/>
                <a:gd name="T48" fmla="*/ 216 w 973"/>
                <a:gd name="T49" fmla="*/ 432 h 505"/>
                <a:gd name="T50" fmla="*/ 180 w 973"/>
                <a:gd name="T51" fmla="*/ 432 h 505"/>
                <a:gd name="T52" fmla="*/ 144 w 973"/>
                <a:gd name="T53" fmla="*/ 432 h 505"/>
                <a:gd name="T54" fmla="*/ 108 w 973"/>
                <a:gd name="T55" fmla="*/ 432 h 505"/>
                <a:gd name="T56" fmla="*/ 72 w 973"/>
                <a:gd name="T57" fmla="*/ 444 h 505"/>
                <a:gd name="T58" fmla="*/ 36 w 973"/>
                <a:gd name="T59" fmla="*/ 468 h 505"/>
                <a:gd name="T60" fmla="*/ 0 w 973"/>
                <a:gd name="T61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73" h="505">
                  <a:moveTo>
                    <a:pt x="972" y="0"/>
                  </a:moveTo>
                  <a:lnTo>
                    <a:pt x="972" y="36"/>
                  </a:lnTo>
                  <a:lnTo>
                    <a:pt x="960" y="84"/>
                  </a:lnTo>
                  <a:lnTo>
                    <a:pt x="948" y="120"/>
                  </a:lnTo>
                  <a:lnTo>
                    <a:pt x="924" y="156"/>
                  </a:lnTo>
                  <a:lnTo>
                    <a:pt x="900" y="192"/>
                  </a:lnTo>
                  <a:lnTo>
                    <a:pt x="864" y="216"/>
                  </a:lnTo>
                  <a:lnTo>
                    <a:pt x="828" y="240"/>
                  </a:lnTo>
                  <a:lnTo>
                    <a:pt x="792" y="252"/>
                  </a:lnTo>
                  <a:lnTo>
                    <a:pt x="756" y="264"/>
                  </a:lnTo>
                  <a:lnTo>
                    <a:pt x="720" y="276"/>
                  </a:lnTo>
                  <a:lnTo>
                    <a:pt x="684" y="288"/>
                  </a:lnTo>
                  <a:lnTo>
                    <a:pt x="648" y="300"/>
                  </a:lnTo>
                  <a:lnTo>
                    <a:pt x="612" y="312"/>
                  </a:lnTo>
                  <a:lnTo>
                    <a:pt x="576" y="336"/>
                  </a:lnTo>
                  <a:lnTo>
                    <a:pt x="540" y="348"/>
                  </a:lnTo>
                  <a:lnTo>
                    <a:pt x="504" y="348"/>
                  </a:lnTo>
                  <a:lnTo>
                    <a:pt x="468" y="372"/>
                  </a:lnTo>
                  <a:lnTo>
                    <a:pt x="432" y="384"/>
                  </a:lnTo>
                  <a:lnTo>
                    <a:pt x="396" y="396"/>
                  </a:lnTo>
                  <a:lnTo>
                    <a:pt x="360" y="396"/>
                  </a:lnTo>
                  <a:lnTo>
                    <a:pt x="324" y="408"/>
                  </a:lnTo>
                  <a:lnTo>
                    <a:pt x="288" y="408"/>
                  </a:lnTo>
                  <a:lnTo>
                    <a:pt x="252" y="420"/>
                  </a:lnTo>
                  <a:lnTo>
                    <a:pt x="216" y="432"/>
                  </a:lnTo>
                  <a:lnTo>
                    <a:pt x="180" y="432"/>
                  </a:lnTo>
                  <a:lnTo>
                    <a:pt x="144" y="432"/>
                  </a:lnTo>
                  <a:lnTo>
                    <a:pt x="108" y="432"/>
                  </a:lnTo>
                  <a:lnTo>
                    <a:pt x="72" y="444"/>
                  </a:lnTo>
                  <a:lnTo>
                    <a:pt x="36" y="468"/>
                  </a:lnTo>
                  <a:lnTo>
                    <a:pt x="0" y="504"/>
                  </a:lnTo>
                </a:path>
              </a:pathLst>
            </a:custGeom>
            <a:noFill/>
            <a:ln w="381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786" name="Freeform 18"/>
            <p:cNvSpPr>
              <a:spLocks/>
            </p:cNvSpPr>
            <p:nvPr/>
          </p:nvSpPr>
          <p:spPr bwMode="auto">
            <a:xfrm>
              <a:off x="3696" y="3408"/>
              <a:ext cx="1093" cy="721"/>
            </a:xfrm>
            <a:custGeom>
              <a:avLst/>
              <a:gdLst>
                <a:gd name="T0" fmla="*/ 0 w 1093"/>
                <a:gd name="T1" fmla="*/ 0 h 721"/>
                <a:gd name="T2" fmla="*/ 0 w 1093"/>
                <a:gd name="T3" fmla="*/ 36 h 721"/>
                <a:gd name="T4" fmla="*/ 12 w 1093"/>
                <a:gd name="T5" fmla="*/ 72 h 721"/>
                <a:gd name="T6" fmla="*/ 24 w 1093"/>
                <a:gd name="T7" fmla="*/ 108 h 721"/>
                <a:gd name="T8" fmla="*/ 24 w 1093"/>
                <a:gd name="T9" fmla="*/ 144 h 721"/>
                <a:gd name="T10" fmla="*/ 48 w 1093"/>
                <a:gd name="T11" fmla="*/ 180 h 721"/>
                <a:gd name="T12" fmla="*/ 84 w 1093"/>
                <a:gd name="T13" fmla="*/ 204 h 721"/>
                <a:gd name="T14" fmla="*/ 120 w 1093"/>
                <a:gd name="T15" fmla="*/ 228 h 721"/>
                <a:gd name="T16" fmla="*/ 156 w 1093"/>
                <a:gd name="T17" fmla="*/ 252 h 721"/>
                <a:gd name="T18" fmla="*/ 192 w 1093"/>
                <a:gd name="T19" fmla="*/ 276 h 721"/>
                <a:gd name="T20" fmla="*/ 228 w 1093"/>
                <a:gd name="T21" fmla="*/ 300 h 721"/>
                <a:gd name="T22" fmla="*/ 276 w 1093"/>
                <a:gd name="T23" fmla="*/ 324 h 721"/>
                <a:gd name="T24" fmla="*/ 324 w 1093"/>
                <a:gd name="T25" fmla="*/ 348 h 721"/>
                <a:gd name="T26" fmla="*/ 360 w 1093"/>
                <a:gd name="T27" fmla="*/ 372 h 721"/>
                <a:gd name="T28" fmla="*/ 408 w 1093"/>
                <a:gd name="T29" fmla="*/ 408 h 721"/>
                <a:gd name="T30" fmla="*/ 456 w 1093"/>
                <a:gd name="T31" fmla="*/ 432 h 721"/>
                <a:gd name="T32" fmla="*/ 528 w 1093"/>
                <a:gd name="T33" fmla="*/ 444 h 721"/>
                <a:gd name="T34" fmla="*/ 564 w 1093"/>
                <a:gd name="T35" fmla="*/ 468 h 721"/>
                <a:gd name="T36" fmla="*/ 600 w 1093"/>
                <a:gd name="T37" fmla="*/ 480 h 721"/>
                <a:gd name="T38" fmla="*/ 648 w 1093"/>
                <a:gd name="T39" fmla="*/ 504 h 721"/>
                <a:gd name="T40" fmla="*/ 684 w 1093"/>
                <a:gd name="T41" fmla="*/ 528 h 721"/>
                <a:gd name="T42" fmla="*/ 756 w 1093"/>
                <a:gd name="T43" fmla="*/ 540 h 721"/>
                <a:gd name="T44" fmla="*/ 792 w 1093"/>
                <a:gd name="T45" fmla="*/ 552 h 721"/>
                <a:gd name="T46" fmla="*/ 828 w 1093"/>
                <a:gd name="T47" fmla="*/ 588 h 721"/>
                <a:gd name="T48" fmla="*/ 876 w 1093"/>
                <a:gd name="T49" fmla="*/ 612 h 721"/>
                <a:gd name="T50" fmla="*/ 912 w 1093"/>
                <a:gd name="T51" fmla="*/ 624 h 721"/>
                <a:gd name="T52" fmla="*/ 948 w 1093"/>
                <a:gd name="T53" fmla="*/ 636 h 721"/>
                <a:gd name="T54" fmla="*/ 984 w 1093"/>
                <a:gd name="T55" fmla="*/ 660 h 721"/>
                <a:gd name="T56" fmla="*/ 1020 w 1093"/>
                <a:gd name="T57" fmla="*/ 684 h 721"/>
                <a:gd name="T58" fmla="*/ 1056 w 1093"/>
                <a:gd name="T59" fmla="*/ 696 h 721"/>
                <a:gd name="T60" fmla="*/ 1092 w 1093"/>
                <a:gd name="T61" fmla="*/ 72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3" h="721">
                  <a:moveTo>
                    <a:pt x="0" y="0"/>
                  </a:moveTo>
                  <a:lnTo>
                    <a:pt x="0" y="36"/>
                  </a:lnTo>
                  <a:lnTo>
                    <a:pt x="12" y="72"/>
                  </a:lnTo>
                  <a:lnTo>
                    <a:pt x="24" y="108"/>
                  </a:lnTo>
                  <a:lnTo>
                    <a:pt x="24" y="144"/>
                  </a:lnTo>
                  <a:lnTo>
                    <a:pt x="48" y="180"/>
                  </a:lnTo>
                  <a:lnTo>
                    <a:pt x="84" y="204"/>
                  </a:lnTo>
                  <a:lnTo>
                    <a:pt x="120" y="228"/>
                  </a:lnTo>
                  <a:lnTo>
                    <a:pt x="156" y="252"/>
                  </a:lnTo>
                  <a:lnTo>
                    <a:pt x="192" y="276"/>
                  </a:lnTo>
                  <a:lnTo>
                    <a:pt x="228" y="300"/>
                  </a:lnTo>
                  <a:lnTo>
                    <a:pt x="276" y="324"/>
                  </a:lnTo>
                  <a:lnTo>
                    <a:pt x="324" y="348"/>
                  </a:lnTo>
                  <a:lnTo>
                    <a:pt x="360" y="372"/>
                  </a:lnTo>
                  <a:lnTo>
                    <a:pt x="408" y="408"/>
                  </a:lnTo>
                  <a:lnTo>
                    <a:pt x="456" y="432"/>
                  </a:lnTo>
                  <a:lnTo>
                    <a:pt x="528" y="444"/>
                  </a:lnTo>
                  <a:lnTo>
                    <a:pt x="564" y="468"/>
                  </a:lnTo>
                  <a:lnTo>
                    <a:pt x="600" y="480"/>
                  </a:lnTo>
                  <a:lnTo>
                    <a:pt x="648" y="504"/>
                  </a:lnTo>
                  <a:lnTo>
                    <a:pt x="684" y="528"/>
                  </a:lnTo>
                  <a:lnTo>
                    <a:pt x="756" y="540"/>
                  </a:lnTo>
                  <a:lnTo>
                    <a:pt x="792" y="552"/>
                  </a:lnTo>
                  <a:lnTo>
                    <a:pt x="828" y="588"/>
                  </a:lnTo>
                  <a:lnTo>
                    <a:pt x="876" y="612"/>
                  </a:lnTo>
                  <a:lnTo>
                    <a:pt x="912" y="624"/>
                  </a:lnTo>
                  <a:lnTo>
                    <a:pt x="948" y="636"/>
                  </a:lnTo>
                  <a:lnTo>
                    <a:pt x="984" y="660"/>
                  </a:lnTo>
                  <a:lnTo>
                    <a:pt x="1020" y="684"/>
                  </a:lnTo>
                  <a:lnTo>
                    <a:pt x="1056" y="696"/>
                  </a:lnTo>
                  <a:lnTo>
                    <a:pt x="1092" y="720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4539" name="Rectangle 19"/>
            <p:cNvSpPr>
              <a:spLocks noChangeArrowheads="1"/>
            </p:cNvSpPr>
            <p:nvPr/>
          </p:nvSpPr>
          <p:spPr bwMode="auto">
            <a:xfrm>
              <a:off x="231" y="2727"/>
              <a:ext cx="637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RuBP</a:t>
              </a:r>
            </a:p>
          </p:txBody>
        </p:sp>
        <p:sp>
          <p:nvSpPr>
            <p:cNvPr id="64540" name="Rectangle 20"/>
            <p:cNvSpPr>
              <a:spLocks noChangeArrowheads="1"/>
            </p:cNvSpPr>
            <p:nvPr/>
          </p:nvSpPr>
          <p:spPr bwMode="auto">
            <a:xfrm>
              <a:off x="5127" y="3188"/>
              <a:ext cx="581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tx1"/>
                  </a:solidFill>
                  <a:latin typeface="Arial" charset="0"/>
                </a:rPr>
                <a:t>12G</a:t>
              </a:r>
              <a:r>
                <a:rPr lang="en-US" altLang="en-US" sz="2000" baseline="-25000">
                  <a:solidFill>
                    <a:schemeClr val="tx1"/>
                  </a:solidFill>
                  <a:latin typeface="Arial" charset="0"/>
                </a:rPr>
                <a:t>3</a:t>
              </a:r>
              <a:r>
                <a:rPr lang="en-US" altLang="en-US" sz="2000">
                  <a:solidFill>
                    <a:schemeClr val="tx1"/>
                  </a:solidFill>
                  <a:latin typeface="Arial" charset="0"/>
                </a:rPr>
                <a:t>P</a:t>
              </a:r>
            </a:p>
          </p:txBody>
        </p:sp>
        <p:sp>
          <p:nvSpPr>
            <p:cNvPr id="64541" name="Rectangle 21"/>
            <p:cNvSpPr>
              <a:spLocks noChangeArrowheads="1"/>
            </p:cNvSpPr>
            <p:nvPr/>
          </p:nvSpPr>
          <p:spPr bwMode="auto">
            <a:xfrm>
              <a:off x="1623" y="1522"/>
              <a:ext cx="802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Arial" charset="0"/>
                </a:rPr>
                <a:t>(unstable)</a:t>
              </a:r>
            </a:p>
          </p:txBody>
        </p:sp>
        <p:sp>
          <p:nvSpPr>
            <p:cNvPr id="64542" name="Oval 22"/>
            <p:cNvSpPr>
              <a:spLocks noChangeArrowheads="1"/>
            </p:cNvSpPr>
            <p:nvPr/>
          </p:nvSpPr>
          <p:spPr bwMode="auto">
            <a:xfrm>
              <a:off x="3320" y="2504"/>
              <a:ext cx="800" cy="368"/>
            </a:xfrm>
            <a:prstGeom prst="ellipse">
              <a:avLst/>
            </a:prstGeom>
            <a:solidFill>
              <a:schemeClr val="hlink"/>
            </a:solidFill>
            <a:ln w="254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tx1"/>
                  </a:solidFill>
                  <a:latin typeface="Arial" charset="0"/>
                </a:rPr>
                <a:t>6NADPH</a:t>
              </a:r>
            </a:p>
          </p:txBody>
        </p:sp>
        <p:sp>
          <p:nvSpPr>
            <p:cNvPr id="64543" name="Oval 23"/>
            <p:cNvSpPr>
              <a:spLocks noChangeArrowheads="1"/>
            </p:cNvSpPr>
            <p:nvPr/>
          </p:nvSpPr>
          <p:spPr bwMode="auto">
            <a:xfrm>
              <a:off x="4328" y="2504"/>
              <a:ext cx="800" cy="368"/>
            </a:xfrm>
            <a:prstGeom prst="ellipse">
              <a:avLst/>
            </a:prstGeom>
            <a:solidFill>
              <a:schemeClr val="hlink"/>
            </a:solidFill>
            <a:ln w="254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tx1"/>
                  </a:solidFill>
                  <a:latin typeface="Arial" charset="0"/>
                </a:rPr>
                <a:t>6NADPH</a:t>
              </a:r>
            </a:p>
          </p:txBody>
        </p:sp>
        <p:sp>
          <p:nvSpPr>
            <p:cNvPr id="64544" name="Oval 24"/>
            <p:cNvSpPr>
              <a:spLocks noChangeArrowheads="1"/>
            </p:cNvSpPr>
            <p:nvPr/>
          </p:nvSpPr>
          <p:spPr bwMode="auto">
            <a:xfrm>
              <a:off x="3368" y="1976"/>
              <a:ext cx="704" cy="368"/>
            </a:xfrm>
            <a:prstGeom prst="ellipse">
              <a:avLst/>
            </a:prstGeom>
            <a:solidFill>
              <a:schemeClr val="hlink"/>
            </a:solidFill>
            <a:ln w="254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tx1"/>
                  </a:solidFill>
                  <a:latin typeface="Arial" charset="0"/>
                </a:rPr>
                <a:t>6ATP</a:t>
              </a:r>
            </a:p>
          </p:txBody>
        </p:sp>
        <p:sp>
          <p:nvSpPr>
            <p:cNvPr id="64545" name="Oval 25"/>
            <p:cNvSpPr>
              <a:spLocks noChangeArrowheads="1"/>
            </p:cNvSpPr>
            <p:nvPr/>
          </p:nvSpPr>
          <p:spPr bwMode="auto">
            <a:xfrm>
              <a:off x="4376" y="1976"/>
              <a:ext cx="704" cy="368"/>
            </a:xfrm>
            <a:prstGeom prst="ellipse">
              <a:avLst/>
            </a:prstGeom>
            <a:solidFill>
              <a:schemeClr val="hlink"/>
            </a:solidFill>
            <a:ln w="254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tx1"/>
                  </a:solidFill>
                  <a:latin typeface="Arial" charset="0"/>
                </a:rPr>
                <a:t>6ATP</a:t>
              </a:r>
            </a:p>
          </p:txBody>
        </p:sp>
        <p:sp>
          <p:nvSpPr>
            <p:cNvPr id="64546" name="Oval 26"/>
            <p:cNvSpPr>
              <a:spLocks noChangeArrowheads="1"/>
            </p:cNvSpPr>
            <p:nvPr/>
          </p:nvSpPr>
          <p:spPr bwMode="auto">
            <a:xfrm>
              <a:off x="632" y="3128"/>
              <a:ext cx="704" cy="368"/>
            </a:xfrm>
            <a:prstGeom prst="ellipse">
              <a:avLst/>
            </a:prstGeom>
            <a:solidFill>
              <a:schemeClr val="hlink"/>
            </a:solidFill>
            <a:ln w="254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tx1"/>
                  </a:solidFill>
                  <a:latin typeface="Arial" charset="0"/>
                </a:rPr>
                <a:t>6ATP</a:t>
              </a:r>
            </a:p>
          </p:txBody>
        </p:sp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4760" y="3896"/>
              <a:ext cx="896" cy="32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4548" name="Rectangle 28"/>
            <p:cNvSpPr>
              <a:spLocks noChangeArrowheads="1"/>
            </p:cNvSpPr>
            <p:nvPr/>
          </p:nvSpPr>
          <p:spPr bwMode="auto">
            <a:xfrm>
              <a:off x="4743" y="3874"/>
              <a:ext cx="978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3300"/>
                  </a:solidFill>
                  <a:latin typeface="Arial" charset="0"/>
                </a:rPr>
                <a:t>C-C-C-C-C-C</a:t>
              </a:r>
            </a:p>
          </p:txBody>
        </p:sp>
        <p:sp>
          <p:nvSpPr>
            <p:cNvPr id="64549" name="Rectangle 29"/>
            <p:cNvSpPr>
              <a:spLocks noChangeArrowheads="1"/>
            </p:cNvSpPr>
            <p:nvPr/>
          </p:nvSpPr>
          <p:spPr bwMode="auto">
            <a:xfrm>
              <a:off x="4887" y="4018"/>
              <a:ext cx="682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C3300"/>
                  </a:solidFill>
                  <a:latin typeface="Arial" charset="0"/>
                </a:rPr>
                <a:t>Glucose</a:t>
              </a:r>
            </a:p>
          </p:txBody>
        </p:sp>
        <p:sp>
          <p:nvSpPr>
            <p:cNvPr id="32798" name="Freeform 30"/>
            <p:cNvSpPr>
              <a:spLocks/>
            </p:cNvSpPr>
            <p:nvPr/>
          </p:nvSpPr>
          <p:spPr bwMode="auto">
            <a:xfrm>
              <a:off x="4596" y="3576"/>
              <a:ext cx="109" cy="505"/>
            </a:xfrm>
            <a:custGeom>
              <a:avLst/>
              <a:gdLst>
                <a:gd name="T0" fmla="*/ 108 w 109"/>
                <a:gd name="T1" fmla="*/ 504 h 505"/>
                <a:gd name="T2" fmla="*/ 72 w 109"/>
                <a:gd name="T3" fmla="*/ 504 h 505"/>
                <a:gd name="T4" fmla="*/ 48 w 109"/>
                <a:gd name="T5" fmla="*/ 468 h 505"/>
                <a:gd name="T6" fmla="*/ 36 w 109"/>
                <a:gd name="T7" fmla="*/ 432 h 505"/>
                <a:gd name="T8" fmla="*/ 12 w 109"/>
                <a:gd name="T9" fmla="*/ 396 h 505"/>
                <a:gd name="T10" fmla="*/ 0 w 109"/>
                <a:gd name="T11" fmla="*/ 360 h 505"/>
                <a:gd name="T12" fmla="*/ 0 w 109"/>
                <a:gd name="T13" fmla="*/ 324 h 505"/>
                <a:gd name="T14" fmla="*/ 0 w 109"/>
                <a:gd name="T15" fmla="*/ 288 h 505"/>
                <a:gd name="T16" fmla="*/ 0 w 109"/>
                <a:gd name="T17" fmla="*/ 252 h 505"/>
                <a:gd name="T18" fmla="*/ 0 w 109"/>
                <a:gd name="T19" fmla="*/ 216 h 505"/>
                <a:gd name="T20" fmla="*/ 24 w 109"/>
                <a:gd name="T21" fmla="*/ 180 h 505"/>
                <a:gd name="T22" fmla="*/ 48 w 109"/>
                <a:gd name="T23" fmla="*/ 144 h 505"/>
                <a:gd name="T24" fmla="*/ 60 w 109"/>
                <a:gd name="T25" fmla="*/ 108 h 505"/>
                <a:gd name="T26" fmla="*/ 84 w 109"/>
                <a:gd name="T27" fmla="*/ 72 h 505"/>
                <a:gd name="T28" fmla="*/ 84 w 109"/>
                <a:gd name="T29" fmla="*/ 36 h 505"/>
                <a:gd name="T30" fmla="*/ 108 w 109"/>
                <a:gd name="T3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9" h="505">
                  <a:moveTo>
                    <a:pt x="108" y="504"/>
                  </a:moveTo>
                  <a:lnTo>
                    <a:pt x="72" y="504"/>
                  </a:lnTo>
                  <a:lnTo>
                    <a:pt x="48" y="468"/>
                  </a:lnTo>
                  <a:lnTo>
                    <a:pt x="36" y="432"/>
                  </a:lnTo>
                  <a:lnTo>
                    <a:pt x="12" y="396"/>
                  </a:lnTo>
                  <a:lnTo>
                    <a:pt x="0" y="360"/>
                  </a:lnTo>
                  <a:lnTo>
                    <a:pt x="0" y="324"/>
                  </a:lnTo>
                  <a:lnTo>
                    <a:pt x="0" y="288"/>
                  </a:lnTo>
                  <a:lnTo>
                    <a:pt x="0" y="252"/>
                  </a:lnTo>
                  <a:lnTo>
                    <a:pt x="0" y="216"/>
                  </a:lnTo>
                  <a:lnTo>
                    <a:pt x="24" y="180"/>
                  </a:lnTo>
                  <a:lnTo>
                    <a:pt x="48" y="144"/>
                  </a:lnTo>
                  <a:lnTo>
                    <a:pt x="60" y="108"/>
                  </a:lnTo>
                  <a:lnTo>
                    <a:pt x="84" y="72"/>
                  </a:lnTo>
                  <a:lnTo>
                    <a:pt x="84" y="36"/>
                  </a:lnTo>
                  <a:lnTo>
                    <a:pt x="108" y="0"/>
                  </a:lnTo>
                </a:path>
              </a:pathLst>
            </a:custGeom>
            <a:noFill/>
            <a:ln w="381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4551" name="Rectangle 31"/>
            <p:cNvSpPr>
              <a:spLocks noChangeArrowheads="1"/>
            </p:cNvSpPr>
            <p:nvPr/>
          </p:nvSpPr>
          <p:spPr bwMode="auto">
            <a:xfrm>
              <a:off x="279" y="1287"/>
              <a:ext cx="488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CC3300"/>
                  </a:solidFill>
                  <a:latin typeface="Arial" charset="0"/>
                </a:rPr>
                <a:t>(6C)</a:t>
              </a:r>
            </a:p>
          </p:txBody>
        </p:sp>
        <p:sp>
          <p:nvSpPr>
            <p:cNvPr id="64552" name="Rectangle 32"/>
            <p:cNvSpPr>
              <a:spLocks noChangeArrowheads="1"/>
            </p:cNvSpPr>
            <p:nvPr/>
          </p:nvSpPr>
          <p:spPr bwMode="auto">
            <a:xfrm>
              <a:off x="1767" y="1047"/>
              <a:ext cx="595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CC3300"/>
                  </a:solidFill>
                  <a:latin typeface="Arial" charset="0"/>
                </a:rPr>
                <a:t>(36C)</a:t>
              </a:r>
            </a:p>
          </p:txBody>
        </p:sp>
        <p:sp>
          <p:nvSpPr>
            <p:cNvPr id="64553" name="Rectangle 33"/>
            <p:cNvSpPr>
              <a:spLocks noChangeArrowheads="1"/>
            </p:cNvSpPr>
            <p:nvPr/>
          </p:nvSpPr>
          <p:spPr bwMode="auto">
            <a:xfrm>
              <a:off x="5175" y="1815"/>
              <a:ext cx="595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CC3300"/>
                  </a:solidFill>
                  <a:latin typeface="Arial" charset="0"/>
                </a:rPr>
                <a:t>(36C)</a:t>
              </a:r>
            </a:p>
          </p:txBody>
        </p:sp>
        <p:sp>
          <p:nvSpPr>
            <p:cNvPr id="64554" name="Rectangle 34"/>
            <p:cNvSpPr>
              <a:spLocks noChangeArrowheads="1"/>
            </p:cNvSpPr>
            <p:nvPr/>
          </p:nvSpPr>
          <p:spPr bwMode="auto">
            <a:xfrm>
              <a:off x="5127" y="2967"/>
              <a:ext cx="595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CC3300"/>
                  </a:solidFill>
                  <a:latin typeface="Arial" charset="0"/>
                </a:rPr>
                <a:t>(36C)</a:t>
              </a:r>
            </a:p>
          </p:txBody>
        </p:sp>
        <p:sp>
          <p:nvSpPr>
            <p:cNvPr id="64555" name="Rectangle 35"/>
            <p:cNvSpPr>
              <a:spLocks noChangeArrowheads="1"/>
            </p:cNvSpPr>
            <p:nvPr/>
          </p:nvSpPr>
          <p:spPr bwMode="auto">
            <a:xfrm>
              <a:off x="2295" y="3543"/>
              <a:ext cx="595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CC3300"/>
                  </a:solidFill>
                  <a:latin typeface="Arial" charset="0"/>
                </a:rPr>
                <a:t>(30C)</a:t>
              </a:r>
            </a:p>
          </p:txBody>
        </p:sp>
        <p:sp>
          <p:nvSpPr>
            <p:cNvPr id="32804" name="Line 36"/>
            <p:cNvSpPr>
              <a:spLocks noChangeShapeType="1"/>
            </p:cNvSpPr>
            <p:nvPr/>
          </p:nvSpPr>
          <p:spPr bwMode="auto">
            <a:xfrm flipH="1">
              <a:off x="1816" y="3696"/>
              <a:ext cx="496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4557" name="Rectangle 37"/>
            <p:cNvSpPr>
              <a:spLocks noChangeArrowheads="1"/>
            </p:cNvSpPr>
            <p:nvPr/>
          </p:nvSpPr>
          <p:spPr bwMode="auto">
            <a:xfrm>
              <a:off x="951" y="2247"/>
              <a:ext cx="595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CC3300"/>
                  </a:solidFill>
                  <a:latin typeface="Arial" charset="0"/>
                </a:rPr>
                <a:t>(30C)</a:t>
              </a:r>
            </a:p>
          </p:txBody>
        </p:sp>
        <p:sp>
          <p:nvSpPr>
            <p:cNvPr id="64558" name="Rectangle 38"/>
            <p:cNvSpPr>
              <a:spLocks noChangeArrowheads="1"/>
            </p:cNvSpPr>
            <p:nvPr/>
          </p:nvSpPr>
          <p:spPr bwMode="auto">
            <a:xfrm>
              <a:off x="4983" y="3639"/>
              <a:ext cx="488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CC3300"/>
                  </a:solidFill>
                  <a:latin typeface="Arial" charset="0"/>
                </a:rPr>
                <a:t>(6C)</a:t>
              </a:r>
            </a:p>
          </p:txBody>
        </p:sp>
        <p:sp>
          <p:nvSpPr>
            <p:cNvPr id="64559" name="Rectangle 39"/>
            <p:cNvSpPr>
              <a:spLocks noChangeArrowheads="1"/>
            </p:cNvSpPr>
            <p:nvPr/>
          </p:nvSpPr>
          <p:spPr bwMode="auto">
            <a:xfrm>
              <a:off x="3399" y="3111"/>
              <a:ext cx="766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CC3300"/>
                  </a:solidFill>
                  <a:latin typeface="Arial" charset="0"/>
                </a:rPr>
                <a:t>6C-C-C</a:t>
              </a:r>
            </a:p>
          </p:txBody>
        </p:sp>
        <p:sp>
          <p:nvSpPr>
            <p:cNvPr id="64560" name="Rectangle 40"/>
            <p:cNvSpPr>
              <a:spLocks noChangeArrowheads="1"/>
            </p:cNvSpPr>
            <p:nvPr/>
          </p:nvSpPr>
          <p:spPr bwMode="auto">
            <a:xfrm>
              <a:off x="4359" y="3111"/>
              <a:ext cx="766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CC3300"/>
                  </a:solidFill>
                  <a:latin typeface="Arial" charset="0"/>
                </a:rPr>
                <a:t>6C-C-C</a:t>
              </a:r>
            </a:p>
          </p:txBody>
        </p:sp>
      </p:grpSp>
      <p:grpSp>
        <p:nvGrpSpPr>
          <p:cNvPr id="32815" name="Group 47"/>
          <p:cNvGrpSpPr>
            <a:grpSpLocks/>
          </p:cNvGrpSpPr>
          <p:nvPr/>
        </p:nvGrpSpPr>
        <p:grpSpPr bwMode="auto">
          <a:xfrm>
            <a:off x="381000" y="5638800"/>
            <a:ext cx="1771650" cy="885825"/>
            <a:chOff x="288" y="3732"/>
            <a:chExt cx="1116" cy="558"/>
          </a:xfrm>
        </p:grpSpPr>
        <p:sp>
          <p:nvSpPr>
            <p:cNvPr id="64518" name="Rectangle 41"/>
            <p:cNvSpPr>
              <a:spLocks noChangeArrowheads="1"/>
            </p:cNvSpPr>
            <p:nvPr/>
          </p:nvSpPr>
          <p:spPr bwMode="auto">
            <a:xfrm>
              <a:off x="423" y="3783"/>
              <a:ext cx="324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tx1"/>
                  </a:solidFill>
                  <a:latin typeface="Arial" charset="0"/>
                </a:rPr>
                <a:t>C</a:t>
              </a:r>
              <a:r>
                <a:rPr lang="en-US" altLang="en-US" sz="2400" baseline="-25000">
                  <a:solidFill>
                    <a:schemeClr val="tx1"/>
                  </a:solidFill>
                  <a:latin typeface="Arial" charset="0"/>
                </a:rPr>
                <a:t>3</a:t>
              </a:r>
            </a:p>
          </p:txBody>
        </p:sp>
        <p:sp>
          <p:nvSpPr>
            <p:cNvPr id="32810" name="Freeform 42"/>
            <p:cNvSpPr>
              <a:spLocks/>
            </p:cNvSpPr>
            <p:nvPr/>
          </p:nvSpPr>
          <p:spPr bwMode="auto">
            <a:xfrm>
              <a:off x="288" y="3756"/>
              <a:ext cx="289" cy="97"/>
            </a:xfrm>
            <a:custGeom>
              <a:avLst/>
              <a:gdLst>
                <a:gd name="T0" fmla="*/ 0 w 289"/>
                <a:gd name="T1" fmla="*/ 84 h 97"/>
                <a:gd name="T2" fmla="*/ 36 w 289"/>
                <a:gd name="T3" fmla="*/ 96 h 97"/>
                <a:gd name="T4" fmla="*/ 72 w 289"/>
                <a:gd name="T5" fmla="*/ 96 h 97"/>
                <a:gd name="T6" fmla="*/ 108 w 289"/>
                <a:gd name="T7" fmla="*/ 72 h 97"/>
                <a:gd name="T8" fmla="*/ 144 w 289"/>
                <a:gd name="T9" fmla="*/ 36 h 97"/>
                <a:gd name="T10" fmla="*/ 180 w 289"/>
                <a:gd name="T11" fmla="*/ 12 h 97"/>
                <a:gd name="T12" fmla="*/ 216 w 289"/>
                <a:gd name="T13" fmla="*/ 0 h 97"/>
                <a:gd name="T14" fmla="*/ 252 w 289"/>
                <a:gd name="T15" fmla="*/ 0 h 97"/>
                <a:gd name="T16" fmla="*/ 288 w 289"/>
                <a:gd name="T1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9" h="97">
                  <a:moveTo>
                    <a:pt x="0" y="84"/>
                  </a:moveTo>
                  <a:lnTo>
                    <a:pt x="36" y="96"/>
                  </a:lnTo>
                  <a:lnTo>
                    <a:pt x="72" y="96"/>
                  </a:lnTo>
                  <a:lnTo>
                    <a:pt x="108" y="72"/>
                  </a:lnTo>
                  <a:lnTo>
                    <a:pt x="144" y="36"/>
                  </a:lnTo>
                  <a:lnTo>
                    <a:pt x="180" y="12"/>
                  </a:lnTo>
                  <a:lnTo>
                    <a:pt x="216" y="0"/>
                  </a:lnTo>
                  <a:lnTo>
                    <a:pt x="252" y="0"/>
                  </a:lnTo>
                  <a:lnTo>
                    <a:pt x="288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811" name="Freeform 43"/>
            <p:cNvSpPr>
              <a:spLocks/>
            </p:cNvSpPr>
            <p:nvPr/>
          </p:nvSpPr>
          <p:spPr bwMode="auto">
            <a:xfrm>
              <a:off x="624" y="3732"/>
              <a:ext cx="181" cy="349"/>
            </a:xfrm>
            <a:custGeom>
              <a:avLst/>
              <a:gdLst>
                <a:gd name="T0" fmla="*/ 0 w 181"/>
                <a:gd name="T1" fmla="*/ 12 h 349"/>
                <a:gd name="T2" fmla="*/ 36 w 181"/>
                <a:gd name="T3" fmla="*/ 0 h 349"/>
                <a:gd name="T4" fmla="*/ 72 w 181"/>
                <a:gd name="T5" fmla="*/ 12 h 349"/>
                <a:gd name="T6" fmla="*/ 108 w 181"/>
                <a:gd name="T7" fmla="*/ 24 h 349"/>
                <a:gd name="T8" fmla="*/ 144 w 181"/>
                <a:gd name="T9" fmla="*/ 48 h 349"/>
                <a:gd name="T10" fmla="*/ 156 w 181"/>
                <a:gd name="T11" fmla="*/ 84 h 349"/>
                <a:gd name="T12" fmla="*/ 168 w 181"/>
                <a:gd name="T13" fmla="*/ 120 h 349"/>
                <a:gd name="T14" fmla="*/ 180 w 181"/>
                <a:gd name="T15" fmla="*/ 156 h 349"/>
                <a:gd name="T16" fmla="*/ 180 w 181"/>
                <a:gd name="T17" fmla="*/ 192 h 349"/>
                <a:gd name="T18" fmla="*/ 180 w 181"/>
                <a:gd name="T19" fmla="*/ 228 h 349"/>
                <a:gd name="T20" fmla="*/ 168 w 181"/>
                <a:gd name="T21" fmla="*/ 264 h 349"/>
                <a:gd name="T22" fmla="*/ 156 w 181"/>
                <a:gd name="T23" fmla="*/ 300 h 349"/>
                <a:gd name="T24" fmla="*/ 132 w 181"/>
                <a:gd name="T25" fmla="*/ 336 h 349"/>
                <a:gd name="T26" fmla="*/ 144 w 181"/>
                <a:gd name="T27" fmla="*/ 34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1" h="349">
                  <a:moveTo>
                    <a:pt x="0" y="12"/>
                  </a:moveTo>
                  <a:lnTo>
                    <a:pt x="36" y="0"/>
                  </a:lnTo>
                  <a:lnTo>
                    <a:pt x="72" y="12"/>
                  </a:lnTo>
                  <a:lnTo>
                    <a:pt x="108" y="24"/>
                  </a:lnTo>
                  <a:lnTo>
                    <a:pt x="144" y="48"/>
                  </a:lnTo>
                  <a:lnTo>
                    <a:pt x="156" y="84"/>
                  </a:lnTo>
                  <a:lnTo>
                    <a:pt x="168" y="120"/>
                  </a:lnTo>
                  <a:lnTo>
                    <a:pt x="180" y="156"/>
                  </a:lnTo>
                  <a:lnTo>
                    <a:pt x="180" y="192"/>
                  </a:lnTo>
                  <a:lnTo>
                    <a:pt x="180" y="228"/>
                  </a:lnTo>
                  <a:lnTo>
                    <a:pt x="168" y="264"/>
                  </a:lnTo>
                  <a:lnTo>
                    <a:pt x="156" y="300"/>
                  </a:lnTo>
                  <a:lnTo>
                    <a:pt x="132" y="336"/>
                  </a:lnTo>
                  <a:lnTo>
                    <a:pt x="144" y="34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812" name="Freeform 44"/>
            <p:cNvSpPr>
              <a:spLocks/>
            </p:cNvSpPr>
            <p:nvPr/>
          </p:nvSpPr>
          <p:spPr bwMode="auto">
            <a:xfrm>
              <a:off x="336" y="3960"/>
              <a:ext cx="385" cy="205"/>
            </a:xfrm>
            <a:custGeom>
              <a:avLst/>
              <a:gdLst>
                <a:gd name="T0" fmla="*/ 384 w 385"/>
                <a:gd name="T1" fmla="*/ 168 h 205"/>
                <a:gd name="T2" fmla="*/ 384 w 385"/>
                <a:gd name="T3" fmla="*/ 204 h 205"/>
                <a:gd name="T4" fmla="*/ 348 w 385"/>
                <a:gd name="T5" fmla="*/ 204 h 205"/>
                <a:gd name="T6" fmla="*/ 312 w 385"/>
                <a:gd name="T7" fmla="*/ 204 h 205"/>
                <a:gd name="T8" fmla="*/ 276 w 385"/>
                <a:gd name="T9" fmla="*/ 204 h 205"/>
                <a:gd name="T10" fmla="*/ 240 w 385"/>
                <a:gd name="T11" fmla="*/ 204 h 205"/>
                <a:gd name="T12" fmla="*/ 204 w 385"/>
                <a:gd name="T13" fmla="*/ 204 h 205"/>
                <a:gd name="T14" fmla="*/ 168 w 385"/>
                <a:gd name="T15" fmla="*/ 192 h 205"/>
                <a:gd name="T16" fmla="*/ 132 w 385"/>
                <a:gd name="T17" fmla="*/ 180 h 205"/>
                <a:gd name="T18" fmla="*/ 96 w 385"/>
                <a:gd name="T19" fmla="*/ 156 h 205"/>
                <a:gd name="T20" fmla="*/ 72 w 385"/>
                <a:gd name="T21" fmla="*/ 120 h 205"/>
                <a:gd name="T22" fmla="*/ 36 w 385"/>
                <a:gd name="T23" fmla="*/ 108 h 205"/>
                <a:gd name="T24" fmla="*/ 24 w 385"/>
                <a:gd name="T25" fmla="*/ 72 h 205"/>
                <a:gd name="T26" fmla="*/ 0 w 385"/>
                <a:gd name="T27" fmla="*/ 36 h 205"/>
                <a:gd name="T28" fmla="*/ 0 w 385"/>
                <a:gd name="T2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5" h="205">
                  <a:moveTo>
                    <a:pt x="384" y="168"/>
                  </a:moveTo>
                  <a:lnTo>
                    <a:pt x="384" y="204"/>
                  </a:lnTo>
                  <a:lnTo>
                    <a:pt x="348" y="204"/>
                  </a:lnTo>
                  <a:lnTo>
                    <a:pt x="312" y="204"/>
                  </a:lnTo>
                  <a:lnTo>
                    <a:pt x="276" y="204"/>
                  </a:lnTo>
                  <a:lnTo>
                    <a:pt x="240" y="204"/>
                  </a:lnTo>
                  <a:lnTo>
                    <a:pt x="204" y="204"/>
                  </a:lnTo>
                  <a:lnTo>
                    <a:pt x="168" y="192"/>
                  </a:lnTo>
                  <a:lnTo>
                    <a:pt x="132" y="180"/>
                  </a:lnTo>
                  <a:lnTo>
                    <a:pt x="96" y="156"/>
                  </a:lnTo>
                  <a:lnTo>
                    <a:pt x="72" y="120"/>
                  </a:lnTo>
                  <a:lnTo>
                    <a:pt x="36" y="108"/>
                  </a:lnTo>
                  <a:lnTo>
                    <a:pt x="24" y="72"/>
                  </a:lnTo>
                  <a:lnTo>
                    <a:pt x="0" y="36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813" name="Freeform 45"/>
            <p:cNvSpPr>
              <a:spLocks/>
            </p:cNvSpPr>
            <p:nvPr/>
          </p:nvSpPr>
          <p:spPr bwMode="auto">
            <a:xfrm>
              <a:off x="720" y="4128"/>
              <a:ext cx="109" cy="109"/>
            </a:xfrm>
            <a:custGeom>
              <a:avLst/>
              <a:gdLst>
                <a:gd name="T0" fmla="*/ 0 w 109"/>
                <a:gd name="T1" fmla="*/ 0 h 109"/>
                <a:gd name="T2" fmla="*/ 0 w 109"/>
                <a:gd name="T3" fmla="*/ 36 h 109"/>
                <a:gd name="T4" fmla="*/ 0 w 109"/>
                <a:gd name="T5" fmla="*/ 72 h 109"/>
                <a:gd name="T6" fmla="*/ 0 w 109"/>
                <a:gd name="T7" fmla="*/ 108 h 109"/>
                <a:gd name="T8" fmla="*/ 36 w 109"/>
                <a:gd name="T9" fmla="*/ 108 h 109"/>
                <a:gd name="T10" fmla="*/ 72 w 109"/>
                <a:gd name="T11" fmla="*/ 108 h 109"/>
                <a:gd name="T12" fmla="*/ 108 w 109"/>
                <a:gd name="T13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09">
                  <a:moveTo>
                    <a:pt x="0" y="0"/>
                  </a:moveTo>
                  <a:lnTo>
                    <a:pt x="0" y="36"/>
                  </a:lnTo>
                  <a:lnTo>
                    <a:pt x="0" y="72"/>
                  </a:lnTo>
                  <a:lnTo>
                    <a:pt x="0" y="108"/>
                  </a:lnTo>
                  <a:lnTo>
                    <a:pt x="36" y="108"/>
                  </a:lnTo>
                  <a:lnTo>
                    <a:pt x="72" y="108"/>
                  </a:lnTo>
                  <a:lnTo>
                    <a:pt x="108" y="10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4523" name="Rectangle 46"/>
            <p:cNvSpPr>
              <a:spLocks noChangeArrowheads="1"/>
            </p:cNvSpPr>
            <p:nvPr/>
          </p:nvSpPr>
          <p:spPr bwMode="auto">
            <a:xfrm>
              <a:off x="807" y="4080"/>
              <a:ext cx="597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chemeClr val="tx1"/>
                  </a:solidFill>
                  <a:latin typeface="Arial" charset="0"/>
                </a:rPr>
                <a:t>glucose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5D3603"/>
                </a:solidFill>
                <a:latin typeface="Eras Bold IT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5D3603"/>
                </a:solidFill>
                <a:latin typeface="Eras Bold IT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5D3603"/>
                </a:solidFill>
                <a:latin typeface="Eras Bold IT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D3603"/>
                </a:solidFill>
                <a:latin typeface="Eras Bold IT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5D3603"/>
                </a:solidFill>
                <a:latin typeface="Eras Bold ITC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C44C5E-F46C-422C-B86E-58E2919096DB}" type="slidenum">
              <a:rPr lang="en-US" altLang="en-US" sz="1400" smtClean="0">
                <a:solidFill>
                  <a:schemeClr val="tx1"/>
                </a:solidFill>
                <a:latin typeface="Copperplate Gothic Bold" pitchFamily="34" charset="0"/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" y="304800"/>
            <a:ext cx="8915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altLang="en-US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PUTTING IT TOGETHER</a:t>
            </a:r>
            <a:endParaRPr lang="en-US" altLang="en-US" sz="4800" b="1" dirty="0" smtClean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656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31081"/>
            <a:ext cx="7391400" cy="525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58788" y="6337012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4"/>
              </a:rPr>
              <a:t>Photosynthesis Animation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tumn_myst">
  <a:themeElements>
    <a:clrScheme name="autumn_mys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utumn_myst">
      <a:majorFont>
        <a:latin typeface="Copperplate Gothic Bold"/>
        <a:ea typeface=""/>
        <a:cs typeface=""/>
      </a:majorFont>
      <a:minorFont>
        <a:latin typeface="Eras Bold IT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autumn_mys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tumn_mys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tumn_mys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tumn_mys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tumn_mys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tumn_mys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tumn_mys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autumn_myst</Template>
  <TotalTime>6463</TotalTime>
  <Pages>36</Pages>
  <Words>1253</Words>
  <Application>Microsoft Office PowerPoint</Application>
  <PresentationFormat>On-screen Show (4:3)</PresentationFormat>
  <Paragraphs>348</Paragraphs>
  <Slides>54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2" baseType="lpstr">
      <vt:lpstr>Arial</vt:lpstr>
      <vt:lpstr>Comic Sans MS</vt:lpstr>
      <vt:lpstr>Copperplate Gothic Bold</vt:lpstr>
      <vt:lpstr>Eras Bold ITC</vt:lpstr>
      <vt:lpstr>Symbol</vt:lpstr>
      <vt:lpstr>Times New Roman</vt:lpstr>
      <vt:lpstr>Wingdings</vt:lpstr>
      <vt:lpstr>autumn_myst</vt:lpstr>
      <vt:lpstr>ENERGY</vt:lpstr>
      <vt:lpstr>WATCH</vt:lpstr>
      <vt:lpstr>ADENOSINE TRIPHOSPHATE, ATP</vt:lpstr>
      <vt:lpstr>PowerPoint Presentation</vt:lpstr>
      <vt:lpstr>STRUCTURE OF ATP</vt:lpstr>
      <vt:lpstr>REMOVING A PHOSPHATE FROM ATP</vt:lpstr>
      <vt:lpstr>PowerPoint Presentation</vt:lpstr>
      <vt:lpstr>PowerPoint Presentation</vt:lpstr>
      <vt:lpstr>PowerPoint Presentation</vt:lpstr>
      <vt:lpstr>ATP</vt:lpstr>
      <vt:lpstr>TO DO</vt:lpstr>
      <vt:lpstr>DO NOW</vt:lpstr>
      <vt:lpstr>PHOTOSYNTHESIS</vt:lpstr>
      <vt:lpstr>PHOTOSYNTHESIS</vt:lpstr>
      <vt:lpstr>PHOTOSYNTHESIS</vt:lpstr>
      <vt:lpstr>Question:</vt:lpstr>
      <vt:lpstr>PLANTS</vt:lpstr>
      <vt:lpstr>Stomata (stoma)</vt:lpstr>
      <vt:lpstr>STOMA</vt:lpstr>
      <vt:lpstr>MESOPHYLL CELL OF LEAF</vt:lpstr>
      <vt:lpstr>CHLOROPLAST</vt:lpstr>
      <vt:lpstr>CHLOROPLAST</vt:lpstr>
      <vt:lpstr>Question:</vt:lpstr>
      <vt:lpstr>LIGHT PHOTONS AND PIGMENTS</vt:lpstr>
      <vt:lpstr>WAVELENGTH OF LIGHT (NM)</vt:lpstr>
      <vt:lpstr>CHLOROPHYLL</vt:lpstr>
      <vt:lpstr>CHLOROPHYLL</vt:lpstr>
      <vt:lpstr>PowerPoint Presentation</vt:lpstr>
      <vt:lpstr>Question:</vt:lpstr>
      <vt:lpstr>FALL COLORS</vt:lpstr>
      <vt:lpstr>WATCH</vt:lpstr>
      <vt:lpstr>TO DO</vt:lpstr>
      <vt:lpstr>DO NOW</vt:lpstr>
      <vt:lpstr>Environmental Factors that affect photosynthesis </vt:lpstr>
      <vt:lpstr>PHOTOSYNTHESIS OVERVIEW</vt:lpstr>
      <vt:lpstr>TWO PARTS OF PHOTOSYNTHESIS</vt:lpstr>
      <vt:lpstr>TWO PARTS OF PHOTOSYNTHESIS</vt:lpstr>
      <vt:lpstr>TO DO</vt:lpstr>
      <vt:lpstr>TO DO</vt:lpstr>
      <vt:lpstr>DO NOW</vt:lpstr>
      <vt:lpstr>Question:</vt:lpstr>
      <vt:lpstr>ENERGY FOR LIFE ON EARTH</vt:lpstr>
      <vt:lpstr>PARTS OF PHOTOSYNTHESIS Photosynthesis </vt:lpstr>
      <vt:lpstr>LIGHT DEPENDENT REACTION  (ELECTRON FLOW)</vt:lpstr>
      <vt:lpstr>PHOTOSYSTEMS</vt:lpstr>
      <vt:lpstr>PS I and PS II</vt:lpstr>
      <vt:lpstr>PS I and PSII</vt:lpstr>
      <vt:lpstr>ATP SYNTHESIS </vt:lpstr>
      <vt:lpstr>PHOTOSYSTEM II</vt:lpstr>
      <vt:lpstr>PHOTOSYSTEM I</vt:lpstr>
      <vt:lpstr>CALVIN CYCLE</vt:lpstr>
      <vt:lpstr>CHLOROPLAST</vt:lpstr>
      <vt:lpstr>CALVIN CYCLE  (C3 FIXATION)</vt:lpstr>
      <vt:lpstr>PUTTING IT TOGETHER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Photosynthesis</dc:title>
  <dc:subject/>
  <dc:creator>Robert and Marsha Goodman</dc:creator>
  <cp:keywords/>
  <dc:description/>
  <cp:lastModifiedBy>Nancy Brim</cp:lastModifiedBy>
  <cp:revision>82</cp:revision>
  <cp:lastPrinted>1998-02-01T08:38:32Z</cp:lastPrinted>
  <dcterms:created xsi:type="dcterms:W3CDTF">1997-09-02T23:50:38Z</dcterms:created>
  <dcterms:modified xsi:type="dcterms:W3CDTF">2015-10-08T00:06:48Z</dcterms:modified>
</cp:coreProperties>
</file>