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267" r:id="rId3"/>
    <p:sldId id="268" r:id="rId4"/>
    <p:sldId id="269" r:id="rId5"/>
    <p:sldId id="270" r:id="rId6"/>
    <p:sldId id="266" r:id="rId7"/>
    <p:sldId id="308" r:id="rId8"/>
    <p:sldId id="271" r:id="rId9"/>
    <p:sldId id="272" r:id="rId10"/>
    <p:sldId id="273" r:id="rId11"/>
    <p:sldId id="274" r:id="rId12"/>
    <p:sldId id="296" r:id="rId13"/>
    <p:sldId id="298" r:id="rId14"/>
    <p:sldId id="299" r:id="rId15"/>
    <p:sldId id="300" r:id="rId16"/>
    <p:sldId id="301" r:id="rId17"/>
    <p:sldId id="306" r:id="rId18"/>
    <p:sldId id="307" r:id="rId19"/>
    <p:sldId id="309" r:id="rId20"/>
    <p:sldId id="310" r:id="rId21"/>
    <p:sldId id="311" r:id="rId22"/>
    <p:sldId id="312" r:id="rId23"/>
    <p:sldId id="313" r:id="rId24"/>
    <p:sldId id="314" r:id="rId25"/>
    <p:sldId id="282" r:id="rId26"/>
    <p:sldId id="283" r:id="rId27"/>
    <p:sldId id="315" r:id="rId28"/>
    <p:sldId id="285" r:id="rId29"/>
    <p:sldId id="286" r:id="rId30"/>
    <p:sldId id="287" r:id="rId31"/>
    <p:sldId id="288" r:id="rId32"/>
    <p:sldId id="290" r:id="rId33"/>
    <p:sldId id="291" r:id="rId34"/>
    <p:sldId id="292" r:id="rId35"/>
    <p:sldId id="293" r:id="rId36"/>
    <p:sldId id="294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02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56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85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5304B-CB7D-4148-ACA4-CCDA54F3C216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AA493-8BE4-467D-817D-A913CE82E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A4611E60-450F-4417-8444-875D9E478FCF}" type="slidenum">
              <a:rPr kumimoji="0" lang="en-US" altLang="en-US"/>
              <a:pPr>
                <a:spcBef>
                  <a:spcPct val="0"/>
                </a:spcBef>
              </a:pPr>
              <a:t>3</a:t>
            </a:fld>
            <a:endParaRPr kumimoji="0" lang="en-US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11650"/>
            <a:ext cx="5029200" cy="408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cs typeface="Times New Roman" pitchFamily="18" charset="0"/>
              </a:rPr>
              <a:t>Growth, with increases in size and number of cells, is part of development.</a:t>
            </a:r>
          </a:p>
          <a:p>
            <a:r>
              <a:rPr lang="en-US" altLang="en-US">
                <a:cs typeface="Times New Roman" pitchFamily="18" charset="0"/>
              </a:rPr>
              <a:t>Development involves many stages from conception until death.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9993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2E0C5387-45F4-4984-91E6-7EA0DC5ED64D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8108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557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E0C5387-45F4-4984-91E6-7EA0DC5ED64D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231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05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67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662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1609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2E0C5387-45F4-4984-91E6-7EA0DC5ED64D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02342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2E0C5387-45F4-4984-91E6-7EA0DC5ED64D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33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5387-45F4-4984-91E6-7EA0DC5ED64D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79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2E0C5387-45F4-4984-91E6-7EA0DC5ED64D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998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2E0C5387-45F4-4984-91E6-7EA0DC5ED64D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909CC6F9-4A09-46F3-842A-99291A8D73A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043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H9MV5CgPgIQ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A6L3korqXb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wCi5y_QphY" TargetMode="External"/><Relationship Id="rId2" Type="http://schemas.openxmlformats.org/officeDocument/2006/relationships/hyperlink" Target="https://www.youtube.com/watch?v=DGpPHrLF-5M&amp;ebc=ANyPxKpJ5p8otw6PrzVkD9mbh7H7JGYKWFhxMZGUBON128Bm38yMz4kJChOstpfUBPTOxU6eVcaRwh1GmOYAcAoa_vJTp6VrCA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LwCi5y_QphY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ps.prenhall.com/wps/media/objects/488/500505/CDA37_1/CDA37_1c/CDA37_1c.htm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2948473"/>
            <a:ext cx="3793678" cy="142503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KINGDOM PLANTAE</a:t>
            </a:r>
          </a:p>
        </p:txBody>
      </p:sp>
    </p:spTree>
    <p:extLst>
      <p:ext uri="{BB962C8B-B14F-4D97-AF65-F5344CB8AC3E}">
        <p14:creationId xmlns:p14="http://schemas.microsoft.com/office/powerpoint/2010/main" val="122055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KINGDOM PLANTAE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Something to ponder:</a:t>
            </a:r>
          </a:p>
          <a:p>
            <a:r>
              <a:rPr lang="en-US" sz="2400" dirty="0"/>
              <a:t>Plants are not boring.  Plants have devised fabulous mechanisms for sustaining and supporting themselves.  </a:t>
            </a:r>
          </a:p>
          <a:p>
            <a:r>
              <a:rPr lang="en-US" sz="2400" dirty="0"/>
              <a:t>Plants may not be able to move, but in their own way, they have figured out ways to do many things better than animals – evolved different strategies.</a:t>
            </a:r>
          </a:p>
          <a:p>
            <a:r>
              <a:rPr lang="en-US" sz="2400" dirty="0"/>
              <a:t>What is an animal really doing when it eats an apple?  It is the ultimate bribe – tricking the animal to eat something delicious so that the animal will spread its seeds over great distances.</a:t>
            </a:r>
          </a:p>
        </p:txBody>
      </p:sp>
    </p:spTree>
    <p:extLst>
      <p:ext uri="{BB962C8B-B14F-4D97-AF65-F5344CB8AC3E}">
        <p14:creationId xmlns:p14="http://schemas.microsoft.com/office/powerpoint/2010/main" val="83216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ABB5BAB7-22B7-4EE1-8097-B393B0A2E396}" type="slidenum">
              <a:rPr lang="en-US" altLang="en-US" sz="8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3</a:t>
            </a:fld>
            <a:endParaRPr lang="en-US" altLang="en-US" sz="800">
              <a:solidFill>
                <a:schemeClr val="bg1"/>
              </a:solidFill>
            </a:endParaRPr>
          </a:p>
        </p:txBody>
      </p:sp>
      <p:pic>
        <p:nvPicPr>
          <p:cNvPr id="161794" name="Picture 2" descr="01_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4" t="26366" r="6250" b="1993"/>
          <a:stretch>
            <a:fillRect/>
          </a:stretch>
        </p:blipFill>
        <p:spPr bwMode="auto">
          <a:xfrm>
            <a:off x="185738" y="1261655"/>
            <a:ext cx="3276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Rectangle 3"/>
          <p:cNvSpPr>
            <a:spLocks noChangeArrowheads="1"/>
          </p:cNvSpPr>
          <p:nvPr/>
        </p:nvSpPr>
        <p:spPr bwMode="auto">
          <a:xfrm>
            <a:off x="1660526" y="1074739"/>
            <a:ext cx="3270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SzTx/>
              <a:buFontTx/>
              <a:buChar char="•"/>
            </a:pPr>
            <a:endParaRPr lang="en-US" altLang="en-US" sz="3200">
              <a:latin typeface="Arial" charset="0"/>
              <a:cs typeface="Times New Roman" pitchFamily="18" charset="0"/>
            </a:endParaRPr>
          </a:p>
        </p:txBody>
      </p:sp>
      <p:sp>
        <p:nvSpPr>
          <p:cNvPr id="161797" name="Rectangle 5"/>
          <p:cNvSpPr>
            <a:spLocks noGrp="1" noChangeArrowheads="1"/>
          </p:cNvSpPr>
          <p:nvPr>
            <p:ph type="title"/>
          </p:nvPr>
        </p:nvSpPr>
        <p:spPr>
          <a:xfrm>
            <a:off x="2209800" y="76200"/>
            <a:ext cx="7772400" cy="762000"/>
          </a:xfrm>
          <a:noFill/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KINGDOM PLANTAE</a:t>
            </a:r>
          </a:p>
        </p:txBody>
      </p:sp>
      <p:pic>
        <p:nvPicPr>
          <p:cNvPr id="161799" name="Picture 7" descr="01_04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44429" r="68750"/>
          <a:stretch>
            <a:fillRect/>
          </a:stretch>
        </p:blipFill>
        <p:spPr>
          <a:xfrm>
            <a:off x="9765262" y="1579167"/>
            <a:ext cx="2116494" cy="2698530"/>
          </a:xfrm>
          <a:noFill/>
        </p:spPr>
      </p:pic>
      <p:sp>
        <p:nvSpPr>
          <p:cNvPr id="161801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3943738" y="2296886"/>
            <a:ext cx="6879771" cy="3810000"/>
          </a:xfrm>
        </p:spPr>
        <p:txBody>
          <a:bodyPr>
            <a:normAutofit/>
          </a:bodyPr>
          <a:lstStyle/>
          <a:p>
            <a:pPr marL="344488" indent="-344488">
              <a:buFontTx/>
              <a:buChar char="•"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Cell wall - composed of </a:t>
            </a:r>
            <a:r>
              <a:rPr lang="en-US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cellulose</a:t>
            </a:r>
          </a:p>
          <a:p>
            <a:pPr marL="344488" indent="-344488">
              <a:buFontTx/>
              <a:buChar char="•"/>
            </a:pPr>
            <a:r>
              <a:rPr lang="en-US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Eukaryotes</a:t>
            </a:r>
          </a:p>
          <a:p>
            <a:pPr marL="344488" indent="-344488">
              <a:buFontTx/>
              <a:buChar char="•"/>
            </a:pPr>
            <a:r>
              <a:rPr lang="en-US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Autotrophic</a:t>
            </a:r>
          </a:p>
          <a:p>
            <a:pPr marL="664528" lvl="1" indent="-344488">
              <a:buFontTx/>
              <a:buChar char="•"/>
            </a:pPr>
            <a:r>
              <a:rPr lang="en-US" altLang="en-US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Absorb </a:t>
            </a:r>
            <a:r>
              <a:rPr lang="en-US" altLang="en-US" sz="26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sunlight</a:t>
            </a:r>
            <a:r>
              <a:rPr lang="en-US" altLang="en-US" sz="2600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US" altLang="en-US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to make glucose – Photosynthesis</a:t>
            </a:r>
          </a:p>
          <a:p>
            <a:pPr marL="344488" indent="-344488">
              <a:buFontTx/>
              <a:buChar char="•"/>
            </a:pPr>
            <a:r>
              <a:rPr lang="en-US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Multicellular</a:t>
            </a:r>
          </a:p>
          <a:p>
            <a:pPr marL="0" indent="0">
              <a:buNone/>
            </a:pPr>
            <a:endParaRPr lang="en-US" altLang="en-US" sz="2800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68616" name="Rectangle 10"/>
          <p:cNvSpPr>
            <a:spLocks noChangeArrowheads="1"/>
          </p:cNvSpPr>
          <p:nvPr/>
        </p:nvSpPr>
        <p:spPr bwMode="auto">
          <a:xfrm>
            <a:off x="2590800" y="838200"/>
            <a:ext cx="4114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166737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20th Century Font" pitchFamily="2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20th Century Font" pitchFamily="2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9pPr>
          </a:lstStyle>
          <a:p>
            <a:fld id="{AEB05EE8-1F3B-464E-B992-E266E0CEA3A1}" type="slidenum">
              <a:rPr lang="en-US" altLang="en-US" sz="800">
                <a:solidFill>
                  <a:schemeClr val="bg1"/>
                </a:solidFill>
                <a:latin typeface="Tahoma" pitchFamily="34" charset="0"/>
              </a:rPr>
              <a:pPr/>
              <a:t>4</a:t>
            </a:fld>
            <a:endParaRPr lang="en-US" altLang="en-US" sz="8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2209800" y="26988"/>
            <a:ext cx="7772400" cy="658812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KINGDOM PLANTAE</a:t>
            </a:r>
            <a:endParaRPr lang="en-US" sz="4800" b="1" kern="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806816"/>
              </p:ext>
            </p:extLst>
          </p:nvPr>
        </p:nvGraphicFramePr>
        <p:xfrm>
          <a:off x="3048000" y="1397000"/>
          <a:ext cx="7894176" cy="4276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7088">
                  <a:extLst>
                    <a:ext uri="{9D8B030D-6E8A-4147-A177-3AD203B41FA5}">
                      <a16:colId xmlns="" xmlns:a16="http://schemas.microsoft.com/office/drawing/2014/main" val="1045510627"/>
                    </a:ext>
                  </a:extLst>
                </a:gridCol>
                <a:gridCol w="3947088">
                  <a:extLst>
                    <a:ext uri="{9D8B030D-6E8A-4147-A177-3AD203B41FA5}">
                      <a16:colId xmlns="" xmlns:a16="http://schemas.microsoft.com/office/drawing/2014/main" val="1709025799"/>
                    </a:ext>
                  </a:extLst>
                </a:gridCol>
              </a:tblGrid>
              <a:tr h="480229">
                <a:tc>
                  <a:txBody>
                    <a:bodyPr/>
                    <a:lstStyle/>
                    <a:p>
                      <a:pPr algn="ctr"/>
                      <a:r>
                        <a:rPr lang="en-US" sz="2300" dirty="0">
                          <a:solidFill>
                            <a:schemeClr val="tx1"/>
                          </a:solidFill>
                        </a:rPr>
                        <a:t>Domains</a:t>
                      </a:r>
                    </a:p>
                  </a:txBody>
                  <a:tcPr marL="118413" marR="118413" marT="59206" marB="592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>
                          <a:solidFill>
                            <a:schemeClr val="tx1"/>
                          </a:solidFill>
                        </a:rPr>
                        <a:t>EUKARYA</a:t>
                      </a:r>
                    </a:p>
                  </a:txBody>
                  <a:tcPr marL="118413" marR="118413" marT="59206" marB="59206"/>
                </a:tc>
                <a:extLst>
                  <a:ext uri="{0D108BD9-81ED-4DB2-BD59-A6C34878D82A}">
                    <a16:rowId xmlns="" xmlns:a16="http://schemas.microsoft.com/office/drawing/2014/main" val="580344562"/>
                  </a:ext>
                </a:extLst>
              </a:tr>
              <a:tr h="480229"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/>
                        <a:t>Kingdoms</a:t>
                      </a:r>
                    </a:p>
                  </a:txBody>
                  <a:tcPr marL="118413" marR="118413" marT="59206" marB="592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>
                          <a:solidFill>
                            <a:schemeClr val="tx1"/>
                          </a:solidFill>
                        </a:rPr>
                        <a:t>PLANT</a:t>
                      </a:r>
                    </a:p>
                  </a:txBody>
                  <a:tcPr marL="118413" marR="118413" marT="59206" marB="59206"/>
                </a:tc>
                <a:extLst>
                  <a:ext uri="{0D108BD9-81ED-4DB2-BD59-A6C34878D82A}">
                    <a16:rowId xmlns="" xmlns:a16="http://schemas.microsoft.com/office/drawing/2014/main" val="1450630472"/>
                  </a:ext>
                </a:extLst>
              </a:tr>
              <a:tr h="828888">
                <a:tc>
                  <a:txBody>
                    <a:bodyPr/>
                    <a:lstStyle/>
                    <a:p>
                      <a:pPr algn="ctr"/>
                      <a:r>
                        <a:rPr lang="en-US" sz="2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Type – Prokaryote or Eukaryote</a:t>
                      </a:r>
                      <a:endParaRPr lang="en-US" sz="2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8413" marR="118413" marT="59206" marB="592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>
                          <a:solidFill>
                            <a:srgbClr val="00B050"/>
                          </a:solidFill>
                        </a:rPr>
                        <a:t>EUKARYOTE</a:t>
                      </a:r>
                    </a:p>
                  </a:txBody>
                  <a:tcPr marL="118413" marR="118413" marT="59206" marB="59206"/>
                </a:tc>
                <a:extLst>
                  <a:ext uri="{0D108BD9-81ED-4DB2-BD59-A6C34878D82A}">
                    <a16:rowId xmlns="" xmlns:a16="http://schemas.microsoft.com/office/drawing/2014/main" val="2177834175"/>
                  </a:ext>
                </a:extLst>
              </a:tr>
              <a:tr h="8288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 of cells – Unicellular or Multicellular or Both</a:t>
                      </a:r>
                      <a:endParaRPr lang="en-US" sz="2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8413" marR="118413" marT="59206" marB="592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>
                          <a:solidFill>
                            <a:srgbClr val="00B050"/>
                          </a:solidFill>
                        </a:rPr>
                        <a:t>MULTICELLULAR</a:t>
                      </a:r>
                    </a:p>
                  </a:txBody>
                  <a:tcPr marL="118413" marR="118413" marT="59206" marB="59206"/>
                </a:tc>
                <a:extLst>
                  <a:ext uri="{0D108BD9-81ED-4DB2-BD59-A6C34878D82A}">
                    <a16:rowId xmlns="" xmlns:a16="http://schemas.microsoft.com/office/drawing/2014/main" val="1934851100"/>
                  </a:ext>
                </a:extLst>
              </a:tr>
              <a:tr h="8288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Structure – Cell wall composition</a:t>
                      </a:r>
                      <a:endParaRPr lang="en-US" sz="2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8413" marR="118413" marT="59206" marB="592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>
                          <a:solidFill>
                            <a:srgbClr val="00B050"/>
                          </a:solidFill>
                        </a:rPr>
                        <a:t>CELL</a:t>
                      </a:r>
                      <a:r>
                        <a:rPr lang="en-US" sz="2300" b="1" baseline="0" dirty="0">
                          <a:solidFill>
                            <a:srgbClr val="00B050"/>
                          </a:solidFill>
                        </a:rPr>
                        <a:t> WALL MADE WITH CELLULOSE</a:t>
                      </a:r>
                      <a:endParaRPr lang="en-US" sz="2300" b="1" dirty="0">
                        <a:solidFill>
                          <a:srgbClr val="00B050"/>
                        </a:solidFill>
                      </a:endParaRPr>
                    </a:p>
                  </a:txBody>
                  <a:tcPr marL="118413" marR="118413" marT="59206" marB="59206"/>
                </a:tc>
                <a:extLst>
                  <a:ext uri="{0D108BD9-81ED-4DB2-BD59-A6C34878D82A}">
                    <a16:rowId xmlns="" xmlns:a16="http://schemas.microsoft.com/office/drawing/2014/main" val="2002761612"/>
                  </a:ext>
                </a:extLst>
              </a:tr>
              <a:tr h="8288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– Autotroph or Heterotroph or Both</a:t>
                      </a:r>
                      <a:endParaRPr lang="en-US" sz="2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8413" marR="118413" marT="59206" marB="592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>
                          <a:solidFill>
                            <a:srgbClr val="00B050"/>
                          </a:solidFill>
                        </a:rPr>
                        <a:t>AUTOTROPHS</a:t>
                      </a:r>
                    </a:p>
                  </a:txBody>
                  <a:tcPr marL="118413" marR="118413" marT="59206" marB="59206"/>
                </a:tc>
                <a:extLst>
                  <a:ext uri="{0D108BD9-81ED-4DB2-BD59-A6C34878D82A}">
                    <a16:rowId xmlns="" xmlns:a16="http://schemas.microsoft.com/office/drawing/2014/main" val="3442545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030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PLANTS VERSUS ALGAE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2090057" y="2142340"/>
            <a:ext cx="4683967" cy="563538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200" b="1" dirty="0"/>
              <a:t>ALGAE</a:t>
            </a:r>
            <a:r>
              <a:rPr lang="en-US" dirty="0"/>
              <a:t>	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978090" y="2717666"/>
            <a:ext cx="5116128" cy="3053337"/>
          </a:xfrm>
        </p:spPr>
        <p:txBody>
          <a:bodyPr>
            <a:noAutofit/>
          </a:bodyPr>
          <a:lstStyle/>
          <a:p>
            <a:r>
              <a:rPr lang="en-US" sz="2400" dirty="0"/>
              <a:t>unicellular, colonial, or multi-cellular.</a:t>
            </a:r>
          </a:p>
          <a:p>
            <a:r>
              <a:rPr lang="en-US" sz="2400" dirty="0"/>
              <a:t>Eukaryotic </a:t>
            </a:r>
            <a:r>
              <a:rPr lang="en-US" sz="2400" dirty="0" err="1"/>
              <a:t>photosynthesizers</a:t>
            </a:r>
            <a:endParaRPr lang="en-US" sz="2400" dirty="0"/>
          </a:p>
          <a:p>
            <a:r>
              <a:rPr lang="en-US" sz="2400" dirty="0"/>
              <a:t>Parts: holdfasts, stapes and blades </a:t>
            </a:r>
          </a:p>
          <a:p>
            <a:r>
              <a:rPr lang="en-US" sz="2400" dirty="0"/>
              <a:t>Cell wall made of cellulose</a:t>
            </a:r>
          </a:p>
          <a:p>
            <a:r>
              <a:rPr lang="en-US" sz="2400" dirty="0"/>
              <a:t>Each algae cell must obtain its own nutrients from water for survival.</a:t>
            </a:r>
          </a:p>
          <a:p>
            <a:r>
              <a:rPr lang="en-US" sz="2400" dirty="0"/>
              <a:t>Some algae cannot move, others float in the water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>
          <a:xfrm>
            <a:off x="7543751" y="2142340"/>
            <a:ext cx="4160520" cy="563538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200" b="1" dirty="0"/>
              <a:t>PLANTS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7543750" y="2717666"/>
            <a:ext cx="4492739" cy="3016013"/>
          </a:xfrm>
        </p:spPr>
        <p:txBody>
          <a:bodyPr>
            <a:noAutofit/>
          </a:bodyPr>
          <a:lstStyle/>
          <a:p>
            <a:r>
              <a:rPr lang="en-US" sz="2400" dirty="0"/>
              <a:t>Multicellular</a:t>
            </a:r>
          </a:p>
          <a:p>
            <a:r>
              <a:rPr lang="en-US" sz="2400" dirty="0"/>
              <a:t>Eukaryotic </a:t>
            </a:r>
            <a:r>
              <a:rPr lang="en-US" sz="2400" dirty="0" err="1"/>
              <a:t>photosynthesizers</a:t>
            </a:r>
            <a:endParaRPr lang="en-US" sz="2400" dirty="0"/>
          </a:p>
          <a:p>
            <a:r>
              <a:rPr lang="en-US" sz="2400" dirty="0"/>
              <a:t>Roots, stems, leaves, flowers, fruits, seeds, cones</a:t>
            </a:r>
          </a:p>
          <a:p>
            <a:r>
              <a:rPr lang="en-US" sz="2400" dirty="0"/>
              <a:t>Cell wall made of cellulose</a:t>
            </a:r>
          </a:p>
          <a:p>
            <a:r>
              <a:rPr lang="en-US" sz="2400" dirty="0"/>
              <a:t>Has vascular systems to transport water and nutrients</a:t>
            </a:r>
          </a:p>
          <a:p>
            <a:r>
              <a:rPr lang="en-US" sz="2400" dirty="0"/>
              <a:t>Cannot move, rooted to ground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6572" y="1337170"/>
            <a:ext cx="19780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Green algae is believed to be the ancestors of plants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275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Watch </a:t>
            </a:r>
            <a:r>
              <a:rPr lang="en-US" sz="2800" u="sng" dirty="0">
                <a:hlinkClick r:id="rId2"/>
              </a:rPr>
              <a:t>Tree and Plant Life in the Jungle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96405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SURVIVAL NEEDS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0106" y="2438400"/>
            <a:ext cx="5098755" cy="365150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Sunlight</a:t>
            </a:r>
          </a:p>
          <a:p>
            <a:r>
              <a:rPr lang="en-US" sz="3200" dirty="0" smtClean="0"/>
              <a:t>Gas exchange</a:t>
            </a:r>
          </a:p>
          <a:p>
            <a:r>
              <a:rPr lang="en-US" sz="3200" dirty="0" smtClean="0"/>
              <a:t>Water and minerals</a:t>
            </a:r>
          </a:p>
          <a:p>
            <a:r>
              <a:rPr lang="en-US" sz="3200" dirty="0" smtClean="0"/>
              <a:t>Movement of water and nutrients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306" y="1714500"/>
            <a:ext cx="3596754" cy="490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81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960229" y="3379808"/>
            <a:ext cx="8770571" cy="734994"/>
          </a:xfrm>
        </p:spPr>
        <p:txBody>
          <a:bodyPr>
            <a:noAutofit/>
          </a:bodyPr>
          <a:lstStyle/>
          <a:p>
            <a:pPr algn="ctr"/>
            <a:r>
              <a:rPr lang="en-US" b="1" dirty="0"/>
              <a:t>PLANT ADAPTATIONS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229" y="4525347"/>
            <a:ext cx="8709495" cy="23326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3699" y="246289"/>
            <a:ext cx="8770571" cy="282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54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DEFINITION OF </a:t>
            </a:r>
            <a:r>
              <a:rPr lang="en-US" sz="4800" b="1" i="1" dirty="0"/>
              <a:t>ADAPTATION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adjustment or changes in behavior, physiology, and structure of an organism to become more suited to an environment.</a:t>
            </a:r>
          </a:p>
          <a:p>
            <a:r>
              <a:rPr lang="en-US" sz="2800" dirty="0"/>
              <a:t>It is derived form the Latin word “</a:t>
            </a:r>
            <a:r>
              <a:rPr lang="en-US" sz="2800" i="1" dirty="0" err="1"/>
              <a:t>adaptare</a:t>
            </a:r>
            <a:r>
              <a:rPr lang="en-US" sz="2800" dirty="0"/>
              <a:t>” which mean </a:t>
            </a:r>
            <a:r>
              <a:rPr lang="en-US" sz="2800" i="1" dirty="0"/>
              <a:t>“to fit”.</a:t>
            </a:r>
          </a:p>
        </p:txBody>
      </p:sp>
    </p:spTree>
    <p:extLst>
      <p:ext uri="{BB962C8B-B14F-4D97-AF65-F5344CB8AC3E}">
        <p14:creationId xmlns:p14="http://schemas.microsoft.com/office/powerpoint/2010/main" val="140334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PLANT ADAPTATIONS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1943" y="2205135"/>
            <a:ext cx="9498563" cy="3651504"/>
          </a:xfrm>
        </p:spPr>
        <p:txBody>
          <a:bodyPr>
            <a:noAutofit/>
          </a:bodyPr>
          <a:lstStyle/>
          <a:p>
            <a:r>
              <a:rPr lang="en-US" sz="2800" dirty="0"/>
              <a:t>Plants have adaptations to help them live and grow in different areas.  </a:t>
            </a:r>
          </a:p>
          <a:p>
            <a:r>
              <a:rPr lang="en-US" sz="2800" dirty="0"/>
              <a:t>These adaptations make it very difficult for the plant to survive in a different area.</a:t>
            </a:r>
          </a:p>
          <a:p>
            <a:r>
              <a:rPr lang="en-US" sz="2800" dirty="0"/>
              <a:t>This is why plants are found in one area, but not in another.</a:t>
            </a:r>
          </a:p>
          <a:p>
            <a:r>
              <a:rPr lang="en-US" sz="2800" dirty="0"/>
              <a:t>For example, you wouldn’t see a cactus living in the Arctic.  Nor would you see lots of really tall trees growing in the grasslands.</a:t>
            </a:r>
          </a:p>
        </p:txBody>
      </p:sp>
    </p:spTree>
    <p:extLst>
      <p:ext uri="{BB962C8B-B14F-4D97-AF65-F5344CB8AC3E}">
        <p14:creationId xmlns:p14="http://schemas.microsoft.com/office/powerpoint/2010/main" val="136154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/>
              <a:t>WHY DO PLANTS ADAPT?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8351" y="2438400"/>
            <a:ext cx="5702074" cy="3651504"/>
          </a:xfrm>
        </p:spPr>
        <p:txBody>
          <a:bodyPr>
            <a:normAutofit/>
          </a:bodyPr>
          <a:lstStyle/>
          <a:p>
            <a:r>
              <a:rPr lang="en-US" sz="2800" dirty="0"/>
              <a:t>For climate/location – to get the necessary resources </a:t>
            </a:r>
          </a:p>
          <a:p>
            <a:r>
              <a:rPr lang="en-US" sz="2800" dirty="0"/>
              <a:t>To reduce water loss</a:t>
            </a:r>
          </a:p>
          <a:p>
            <a:r>
              <a:rPr lang="en-US" sz="2800" dirty="0"/>
              <a:t>For reproduction</a:t>
            </a:r>
          </a:p>
          <a:p>
            <a:r>
              <a:rPr lang="en-US" sz="2800" dirty="0"/>
              <a:t>To defend themselves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4808" y="4600351"/>
            <a:ext cx="3395274" cy="20813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29" y="1348703"/>
            <a:ext cx="2276475" cy="3648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597" y="585787"/>
            <a:ext cx="235267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71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ATTAINMENT OF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270442"/>
            <a:ext cx="8770571" cy="3651504"/>
          </a:xfrm>
        </p:spPr>
        <p:txBody>
          <a:bodyPr/>
          <a:lstStyle/>
          <a:p>
            <a:r>
              <a:rPr lang="en-US" sz="2400" dirty="0"/>
              <a:t>Evolutionary trend was to move from water to land, so plants had to adapt</a:t>
            </a:r>
          </a:p>
          <a:p>
            <a:r>
              <a:rPr lang="en-US" sz="2400" dirty="0"/>
              <a:t>Land plants evolved methods to gain vital minerals from the soil. </a:t>
            </a:r>
          </a:p>
          <a:p>
            <a:r>
              <a:rPr lang="en-US" sz="2400" dirty="0"/>
              <a:t>Green algae absorb nutrients they need directly from the water they live in.</a:t>
            </a:r>
          </a:p>
          <a:p>
            <a:r>
              <a:rPr lang="en-US" sz="2400" dirty="0"/>
              <a:t>Land plants have to live without being suspended in water.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060" y="5114925"/>
            <a:ext cx="79438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10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ATTAINMENT OF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270442"/>
            <a:ext cx="8770571" cy="3651504"/>
          </a:xfrm>
        </p:spPr>
        <p:txBody>
          <a:bodyPr/>
          <a:lstStyle/>
          <a:p>
            <a:pPr lvl="0"/>
            <a:r>
              <a:rPr lang="en-US" sz="2800" b="1" dirty="0">
                <a:solidFill>
                  <a:srgbClr val="FF0000"/>
                </a:solidFill>
              </a:rPr>
              <a:t>Roots</a:t>
            </a:r>
            <a:r>
              <a:rPr lang="en-US" sz="2800" dirty="0"/>
              <a:t> developed as a structure that allowed plants to obtain minerals and water from the soil.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2996" y="4806917"/>
            <a:ext cx="2581275" cy="1666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008" y="4096194"/>
            <a:ext cx="2466975" cy="1638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428" y="2577981"/>
            <a:ext cx="2705100" cy="36385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3888" y="4759292"/>
            <a:ext cx="263842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7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ATTAINMENT OF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270442"/>
            <a:ext cx="4488025" cy="3651504"/>
          </a:xfrm>
        </p:spPr>
        <p:txBody>
          <a:bodyPr>
            <a:normAutofit fontScale="92500"/>
          </a:bodyPr>
          <a:lstStyle/>
          <a:p>
            <a:pPr lvl="0"/>
            <a:r>
              <a:rPr lang="en-US" sz="2800" dirty="0"/>
              <a:t>Some plants developed </a:t>
            </a:r>
            <a:r>
              <a:rPr lang="en-US" sz="2800" b="1" dirty="0">
                <a:solidFill>
                  <a:srgbClr val="FF0000"/>
                </a:solidFill>
              </a:rPr>
              <a:t>vascular tissue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(xylem and phloem) that act as a transport system to bring water and other substances such as minerals up the plant body, allowing for increased plant size.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725" y="2806084"/>
            <a:ext cx="4495800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89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ATTAINMENT OF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5910" y="2270442"/>
            <a:ext cx="4538361" cy="3651504"/>
          </a:xfrm>
        </p:spPr>
        <p:txBody>
          <a:bodyPr/>
          <a:lstStyle/>
          <a:p>
            <a:pPr lvl="0"/>
            <a:r>
              <a:rPr lang="en-US" sz="2800" dirty="0"/>
              <a:t>All plants contain </a:t>
            </a:r>
            <a:r>
              <a:rPr lang="en-US" sz="2800" b="1" dirty="0">
                <a:solidFill>
                  <a:srgbClr val="FF0000"/>
                </a:solidFill>
              </a:rPr>
              <a:t>lignin</a:t>
            </a:r>
            <a:r>
              <a:rPr lang="en-US" sz="2800" dirty="0"/>
              <a:t> which binds to cellulose fibers to harden and strengthen the cell walls of plants to support growth.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93" y="2270442"/>
            <a:ext cx="651510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50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ATTAINMENT OF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1" y="2270442"/>
            <a:ext cx="4530790" cy="3651504"/>
          </a:xfrm>
        </p:spPr>
        <p:txBody>
          <a:bodyPr/>
          <a:lstStyle/>
          <a:p>
            <a:pPr lvl="0"/>
            <a:r>
              <a:rPr lang="en-US" sz="2800" b="1" dirty="0">
                <a:solidFill>
                  <a:srgbClr val="FF0000"/>
                </a:solidFill>
              </a:rPr>
              <a:t>Stems</a:t>
            </a:r>
            <a:r>
              <a:rPr lang="en-US" sz="2800" dirty="0"/>
              <a:t> developed to store and transport water &amp; nutrients.</a:t>
            </a:r>
          </a:p>
          <a:p>
            <a:pPr lvl="0"/>
            <a:r>
              <a:rPr lang="en-US" sz="2800" b="1" dirty="0">
                <a:solidFill>
                  <a:srgbClr val="FF0000"/>
                </a:solidFill>
              </a:rPr>
              <a:t>Leaves</a:t>
            </a:r>
            <a:r>
              <a:rPr lang="en-US" sz="2800" b="1" dirty="0"/>
              <a:t> </a:t>
            </a:r>
            <a:r>
              <a:rPr lang="en-US" sz="2800" dirty="0"/>
              <a:t>are modified to maximize photosynthesis</a:t>
            </a:r>
            <a:r>
              <a:rPr lang="en-US" sz="2800" b="1" dirty="0"/>
              <a:t>. </a:t>
            </a:r>
            <a:endParaRPr lang="en-US" sz="2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1446" y="2565917"/>
            <a:ext cx="4336046" cy="396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18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u="sng" dirty="0">
                <a:hlinkClick r:id="rId2"/>
              </a:rPr>
              <a:t>How the Quiver tree survives in the desert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352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ADAPTATIONS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To reduce water loss</a:t>
            </a:r>
          </a:p>
          <a:p>
            <a:r>
              <a:rPr lang="en-US" sz="3200" dirty="0" smtClean="0"/>
              <a:t>Reproduction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1728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WATER LOSS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Strategies to catch and retain water were vital for the survival of land </a:t>
            </a:r>
            <a:r>
              <a:rPr lang="en-US" sz="2800" dirty="0" smtClean="0"/>
              <a:t>plants.</a:t>
            </a:r>
          </a:p>
          <a:p>
            <a:r>
              <a:rPr lang="en-US" sz="2800" dirty="0" smtClean="0"/>
              <a:t>Once </a:t>
            </a:r>
            <a:r>
              <a:rPr lang="en-US" sz="2800" dirty="0"/>
              <a:t>removed from moist, swampy areas, plants risk desiccation, or drying out. </a:t>
            </a:r>
            <a:endParaRPr lang="en-US" sz="2800" dirty="0" smtClean="0"/>
          </a:p>
          <a:p>
            <a:pPr lvl="1"/>
            <a:r>
              <a:rPr lang="en-US" sz="2600" dirty="0" smtClean="0"/>
              <a:t>Desiccation means to dry out due to a lack of water.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28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WATER LOSS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/>
              <a:t>To prevent desiccation, many plants developed a </a:t>
            </a:r>
            <a:r>
              <a:rPr lang="en-US" sz="2800" b="1" dirty="0">
                <a:solidFill>
                  <a:srgbClr val="FF0000"/>
                </a:solidFill>
              </a:rPr>
              <a:t>cuticle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(a thick, waxy, watertight barrier) that covers the plant and prevents loss of moisture to the air. 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222" y="4078108"/>
            <a:ext cx="4167259" cy="2571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71" y="2501592"/>
            <a:ext cx="24765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400" y="4090339"/>
            <a:ext cx="2730902" cy="2221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9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WATER LOSS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438400"/>
            <a:ext cx="8770571" cy="1846997"/>
          </a:xfrm>
        </p:spPr>
        <p:txBody>
          <a:bodyPr/>
          <a:lstStyle/>
          <a:p>
            <a:pPr lvl="0"/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stomata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are openings in the cuticle that allow for gas exchange and transpiration of water as the plant photosynthesis.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350" y="4085869"/>
            <a:ext cx="7117967" cy="2439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5965" y="4085869"/>
            <a:ext cx="2525953" cy="240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2" y="4085870"/>
            <a:ext cx="2640760" cy="227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9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WATER LOSS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438400"/>
            <a:ext cx="8770571" cy="4180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There are several regions of the Earth that plants have had to adapt to:</a:t>
            </a:r>
          </a:p>
          <a:p>
            <a:r>
              <a:rPr lang="en-US" sz="2800" dirty="0" smtClean="0"/>
              <a:t>Deserts</a:t>
            </a:r>
          </a:p>
          <a:p>
            <a:r>
              <a:rPr lang="en-US" sz="2800" dirty="0" smtClean="0"/>
              <a:t>Grasslands</a:t>
            </a:r>
          </a:p>
          <a:p>
            <a:r>
              <a:rPr lang="en-US" sz="2800" dirty="0" smtClean="0"/>
              <a:t>Taiga</a:t>
            </a:r>
          </a:p>
          <a:p>
            <a:r>
              <a:rPr lang="en-US" sz="2800" dirty="0"/>
              <a:t>Tropical Rain Forest</a:t>
            </a:r>
          </a:p>
          <a:p>
            <a:pPr marL="0" indent="0">
              <a:buNone/>
            </a:pP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13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/>
              <a:t>WATER LOSS </a:t>
            </a:r>
            <a:br>
              <a:rPr lang="en-US" sz="5400" b="1" dirty="0" smtClean="0"/>
            </a:br>
            <a:r>
              <a:rPr lang="en-US" sz="5400" b="1" dirty="0" smtClean="0"/>
              <a:t>- DESERT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Plants called SUCCULENTS store water in their stems and leaves.</a:t>
            </a:r>
          </a:p>
          <a:p>
            <a:r>
              <a:rPr lang="en-US" sz="2400" dirty="0" smtClean="0"/>
              <a:t>Some plants have no leaves or leaves that only grow after it rains.  Leafless green plants conduct photosynthesis in their green stems.</a:t>
            </a:r>
          </a:p>
          <a:p>
            <a:r>
              <a:rPr lang="en-US" sz="2400" dirty="0" smtClean="0"/>
              <a:t>Long roots spread out wide or go deep into the ground to absorb water.</a:t>
            </a:r>
          </a:p>
          <a:p>
            <a:r>
              <a:rPr lang="en-US" sz="2400" dirty="0" smtClean="0"/>
              <a:t>Leaves with hair help shade the plant, reducing water loss.</a:t>
            </a:r>
          </a:p>
          <a:p>
            <a:r>
              <a:rPr lang="en-US" sz="2400" dirty="0" smtClean="0"/>
              <a:t>Some leaves turn during the day to expose a minimum surface area to the heat.</a:t>
            </a:r>
          </a:p>
          <a:p>
            <a:r>
              <a:rPr lang="en-US" sz="2400" dirty="0" smtClean="0"/>
              <a:t>Grow slowly – uses less water.</a:t>
            </a:r>
            <a:endParaRPr lang="en-U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72" y="833225"/>
            <a:ext cx="2015816" cy="56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14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8291" y="131617"/>
            <a:ext cx="8770571" cy="1560716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/>
              <a:t>WATER LOSS </a:t>
            </a:r>
            <a:br>
              <a:rPr lang="en-US" sz="5400" b="1" dirty="0" smtClean="0"/>
            </a:br>
            <a:r>
              <a:rPr lang="en-US" sz="5400" b="1" dirty="0" smtClean="0"/>
              <a:t>- GRASSLAND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Roots extend deep into the ground to absorb as much moisture as they can.</a:t>
            </a:r>
          </a:p>
          <a:p>
            <a:r>
              <a:rPr lang="en-US" sz="2800" dirty="0" smtClean="0"/>
              <a:t>Prairie grasses have narrow leaves which slow water loss.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134" y="4531058"/>
            <a:ext cx="9672374" cy="2059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14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/>
              <a:t>WATER LOSS</a:t>
            </a:r>
            <a:br>
              <a:rPr lang="en-US" sz="5400" b="1" dirty="0" smtClean="0"/>
            </a:br>
            <a:r>
              <a:rPr lang="en-US" sz="5400" b="1" dirty="0"/>
              <a:t>-</a:t>
            </a:r>
            <a:r>
              <a:rPr lang="en-US" sz="5400" b="1" dirty="0" smtClean="0"/>
              <a:t> TAIGA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Many trees have needle-like leaves whose shape reduced water loss</a:t>
            </a:r>
          </a:p>
          <a:p>
            <a:r>
              <a:rPr lang="en-US" sz="2800" dirty="0" smtClean="0"/>
              <a:t>Waxy coating on leaves prevents evaporation</a:t>
            </a:r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851" y="4349338"/>
            <a:ext cx="9099453" cy="2324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56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WATER LOSS – TROPICAL RAIN FOREST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1479" y="2265527"/>
            <a:ext cx="8770571" cy="4435523"/>
          </a:xfrm>
        </p:spPr>
        <p:txBody>
          <a:bodyPr>
            <a:normAutofit fontScale="62500" lnSpcReduction="20000"/>
          </a:bodyPr>
          <a:lstStyle/>
          <a:p>
            <a:r>
              <a:rPr lang="en-US" sz="4500" dirty="0" smtClean="0"/>
              <a:t>Here there can be too much water!</a:t>
            </a:r>
          </a:p>
          <a:p>
            <a:r>
              <a:rPr lang="en-US" sz="4500" dirty="0" smtClean="0"/>
              <a:t>Drip tips and waxy surfaces allow water to run off to discourage growth of bacteria and fungi.</a:t>
            </a:r>
          </a:p>
          <a:p>
            <a:r>
              <a:rPr lang="en-US" sz="4500" dirty="0" smtClean="0"/>
              <a:t>Smooth bark or waxy flowers speed the run-off of water.</a:t>
            </a:r>
          </a:p>
          <a:p>
            <a:r>
              <a:rPr lang="en-US" sz="4500" dirty="0" smtClean="0"/>
              <a:t>Many bromeliads are epiphytes (plant that live on other plants).  Instead of collecting water with roots, they collect water in a central reservoir from which they absorb the water.</a:t>
            </a:r>
          </a:p>
          <a:p>
            <a:r>
              <a:rPr lang="en-US" sz="4500" dirty="0" smtClean="0"/>
              <a:t>Epiphytic orchids have aerial roots that cling to the host plant, absorbs minerals, and absorb water from the air.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20" y="133482"/>
            <a:ext cx="234315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20" y="1905132"/>
            <a:ext cx="2357742" cy="1458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45" y="3377527"/>
            <a:ext cx="2295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45" y="4924700"/>
            <a:ext cx="2302053" cy="1830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731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hlinkClick r:id="rId2"/>
              </a:rPr>
              <a:t>Plant Structure and Adaptations</a:t>
            </a:r>
            <a:endParaRPr lang="en-US" sz="2800" dirty="0">
              <a:hlinkClick r:id="rId3"/>
            </a:endParaRP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19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REPRODUCTION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The reproductive processes of the earliest plants to evolve from green algae still required an aquatic environment. </a:t>
            </a:r>
            <a:endParaRPr lang="en-US" sz="2800" dirty="0" smtClean="0"/>
          </a:p>
          <a:p>
            <a:r>
              <a:rPr lang="en-US" sz="2800" dirty="0" smtClean="0"/>
              <a:t>Consequently</a:t>
            </a:r>
            <a:r>
              <a:rPr lang="en-US" sz="2800" dirty="0"/>
              <a:t>, these primitive land plants could live only in highly moist, swampy areas. </a:t>
            </a:r>
            <a:endParaRPr lang="en-US" sz="2800" dirty="0" smtClean="0"/>
          </a:p>
          <a:p>
            <a:r>
              <a:rPr lang="en-US" sz="2800" dirty="0" smtClean="0"/>
              <a:t>Plants </a:t>
            </a:r>
            <a:r>
              <a:rPr lang="en-US" sz="2800" dirty="0"/>
              <a:t>evolved the ability to reproduce without water and began to populate drier environments.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49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REPRODUCTION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8913" y="2438400"/>
            <a:ext cx="5385358" cy="3651504"/>
          </a:xfrm>
        </p:spPr>
        <p:txBody>
          <a:bodyPr/>
          <a:lstStyle/>
          <a:p>
            <a:pPr lvl="0"/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seed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allowed safe dispersal of plant embryos by supplying it with nutrition and protection against hostile conditions. Seeds can remain dormant during unfavorable conditions.</a:t>
            </a:r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07" y="2146182"/>
            <a:ext cx="5742516" cy="3708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852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REPRODUCTION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690" y="2438400"/>
            <a:ext cx="4020581" cy="3651504"/>
          </a:xfrm>
        </p:spPr>
        <p:txBody>
          <a:bodyPr/>
          <a:lstStyle/>
          <a:p>
            <a:pPr lvl="0"/>
            <a:r>
              <a:rPr lang="en-US" sz="2800" b="1" dirty="0">
                <a:solidFill>
                  <a:srgbClr val="FF0000"/>
                </a:solidFill>
              </a:rPr>
              <a:t>Pollen grains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containing the male gamete could be dispersed without water.</a:t>
            </a:r>
          </a:p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45" y="1910687"/>
            <a:ext cx="7118364" cy="4783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49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REPRODUCTION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4269" y="2539746"/>
            <a:ext cx="8155853" cy="1336218"/>
          </a:xfrm>
        </p:spPr>
        <p:txBody>
          <a:bodyPr>
            <a:normAutofit/>
          </a:bodyPr>
          <a:lstStyle/>
          <a:p>
            <a:pPr lvl="0"/>
            <a:r>
              <a:rPr lang="en-US" sz="2800" b="1" dirty="0">
                <a:solidFill>
                  <a:srgbClr val="FF0000"/>
                </a:solidFill>
              </a:rPr>
              <a:t>Flowers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developed to attract pollinators and allow for greater dispersal of the pollen.</a:t>
            </a:r>
          </a:p>
          <a:p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655" y="4053386"/>
            <a:ext cx="9816668" cy="2294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225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REPRODUCTION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9851" y="2438400"/>
            <a:ext cx="3174420" cy="3651504"/>
          </a:xfrm>
        </p:spPr>
        <p:txBody>
          <a:bodyPr/>
          <a:lstStyle/>
          <a:p>
            <a:pPr lvl="0"/>
            <a:r>
              <a:rPr lang="en-US" sz="2800" b="1" dirty="0">
                <a:solidFill>
                  <a:srgbClr val="FF0000"/>
                </a:solidFill>
              </a:rPr>
              <a:t>Fruits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developed to protect the embryo and allow for greater dispersal of the plant. </a:t>
            </a:r>
          </a:p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970" y="2561869"/>
            <a:ext cx="6238875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380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TO DO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 smtClean="0"/>
              <a:t>Watch:  </a:t>
            </a:r>
            <a:r>
              <a:rPr lang="en-US" sz="2800" u="sng" dirty="0">
                <a:hlinkClick r:id="rId2"/>
              </a:rPr>
              <a:t>Adaption to Extremes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71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PLANT DEFENSES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378819"/>
            <a:ext cx="8770571" cy="3651504"/>
          </a:xfrm>
        </p:spPr>
        <p:txBody>
          <a:bodyPr/>
          <a:lstStyle/>
          <a:p>
            <a:r>
              <a:rPr lang="en-US" sz="3200" b="1" u="sng" dirty="0"/>
              <a:t>Mechanical defense</a:t>
            </a:r>
            <a:r>
              <a:rPr lang="en-US" sz="3200" b="1" dirty="0"/>
              <a:t> </a:t>
            </a:r>
            <a:r>
              <a:rPr lang="en-US" sz="3200" b="1" dirty="0" smtClean="0"/>
              <a:t>- </a:t>
            </a:r>
            <a:r>
              <a:rPr lang="en-US" sz="3200" dirty="0" smtClean="0"/>
              <a:t>incorporated </a:t>
            </a:r>
            <a:r>
              <a:rPr lang="en-US" sz="3200" dirty="0"/>
              <a:t>into the physical structure of the organism. </a:t>
            </a:r>
            <a:r>
              <a:rPr lang="en-US" sz="3200" dirty="0" smtClean="0"/>
              <a:t> </a:t>
            </a:r>
          </a:p>
          <a:p>
            <a:pPr lvl="1"/>
            <a:r>
              <a:rPr lang="en-US" sz="2800" dirty="0" smtClean="0"/>
              <a:t>thorns</a:t>
            </a:r>
            <a:r>
              <a:rPr lang="en-US" sz="2800" dirty="0"/>
              <a:t>, spines and stiff hairs that repel a predator</a:t>
            </a:r>
          </a:p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757" y="4103704"/>
            <a:ext cx="6096000" cy="263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331" y="4204571"/>
            <a:ext cx="3296049" cy="2434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713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PLANT DEFENSES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u="sng" dirty="0"/>
              <a:t>Chemical defense</a:t>
            </a:r>
            <a:r>
              <a:rPr lang="en-US" sz="2800" b="1" dirty="0"/>
              <a:t> - </a:t>
            </a:r>
            <a:r>
              <a:rPr lang="en-US" sz="2800" dirty="0"/>
              <a:t>occurs when the plant produces stinging sensations, paralysis, poisoning, or just a bad taste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>
                <a:hlinkClick r:id="rId2"/>
              </a:rPr>
              <a:t>Chemical Defense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98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PLANT DEFENSES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u="sng" dirty="0"/>
              <a:t>Camouflage </a:t>
            </a:r>
            <a:r>
              <a:rPr lang="en-US" sz="2800" b="1" dirty="0"/>
              <a:t>- </a:t>
            </a:r>
            <a:r>
              <a:rPr lang="en-US" sz="2800" dirty="0"/>
              <a:t>the organism blends into its environment or appear to be something they are not</a:t>
            </a:r>
          </a:p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537" y="3911040"/>
            <a:ext cx="3470938" cy="2851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5719" y="6287437"/>
            <a:ext cx="125559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Lithops</a:t>
            </a:r>
            <a:endParaRPr lang="en-US" b="1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805" y="3844546"/>
            <a:ext cx="62484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439701" y="4203510"/>
            <a:ext cx="162863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Pebble Plant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7392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251</TotalTime>
  <Words>1170</Words>
  <Application>Microsoft Office PowerPoint</Application>
  <PresentationFormat>Custom</PresentationFormat>
  <Paragraphs>146</Paragraphs>
  <Slides>36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Feathered</vt:lpstr>
      <vt:lpstr>KINGDOM PLANTAE</vt:lpstr>
      <vt:lpstr>KINGDOM PLANTAE</vt:lpstr>
      <vt:lpstr>KINGDOM PLANTAE</vt:lpstr>
      <vt:lpstr>PowerPoint Presentation</vt:lpstr>
      <vt:lpstr>PLANTS VERSUS ALGAE</vt:lpstr>
      <vt:lpstr>TO DO</vt:lpstr>
      <vt:lpstr>SURVIVAL NEEDS</vt:lpstr>
      <vt:lpstr>PLANT ADAPTATIONS</vt:lpstr>
      <vt:lpstr>DEFINITION OF ADAPTATION</vt:lpstr>
      <vt:lpstr>PLANT ADAPTATIONS</vt:lpstr>
      <vt:lpstr>WHY DO PLANTS ADAPT?</vt:lpstr>
      <vt:lpstr>ATTAINMENT OF RESOURCES</vt:lpstr>
      <vt:lpstr>ATTAINMENT OF RESOURCES</vt:lpstr>
      <vt:lpstr>ATTAINMENT OF RESOURCES</vt:lpstr>
      <vt:lpstr>ATTAINMENT OF RESOURCES</vt:lpstr>
      <vt:lpstr>ATTAINMENT OF RESOURCES</vt:lpstr>
      <vt:lpstr>TO DO</vt:lpstr>
      <vt:lpstr>ADAPTATIONS</vt:lpstr>
      <vt:lpstr>WATER LOSS</vt:lpstr>
      <vt:lpstr>WATER LOSS</vt:lpstr>
      <vt:lpstr>WATER LOSS</vt:lpstr>
      <vt:lpstr>WATER LOSS</vt:lpstr>
      <vt:lpstr>WATER LOSS  - DESERT</vt:lpstr>
      <vt:lpstr>WATER LOSS  - GRASSLAND</vt:lpstr>
      <vt:lpstr>WATER LOSS - TAIGA</vt:lpstr>
      <vt:lpstr>WATER LOSS – TROPICAL RAIN FOREST</vt:lpstr>
      <vt:lpstr>TO DO</vt:lpstr>
      <vt:lpstr>REPRODUCTION</vt:lpstr>
      <vt:lpstr>REPRODUCTION</vt:lpstr>
      <vt:lpstr>REPRODUCTION</vt:lpstr>
      <vt:lpstr>REPRODUCTION</vt:lpstr>
      <vt:lpstr>REPRODUCTION</vt:lpstr>
      <vt:lpstr>TO DO</vt:lpstr>
      <vt:lpstr>PLANT DEFENSES</vt:lpstr>
      <vt:lpstr>PLANT DEFENSES</vt:lpstr>
      <vt:lpstr>PLANT DEFENSES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KINGDOM PLANTAE</dc:title>
  <dc:creator>Nancy</dc:creator>
  <cp:lastModifiedBy>JCBOE</cp:lastModifiedBy>
  <cp:revision>21</cp:revision>
  <dcterms:created xsi:type="dcterms:W3CDTF">2016-03-03T01:15:02Z</dcterms:created>
  <dcterms:modified xsi:type="dcterms:W3CDTF">2016-03-03T16:56:47Z</dcterms:modified>
</cp:coreProperties>
</file>