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9" r:id="rId3"/>
    <p:sldId id="326" r:id="rId4"/>
    <p:sldId id="327" r:id="rId5"/>
    <p:sldId id="331" r:id="rId6"/>
    <p:sldId id="332" r:id="rId7"/>
    <p:sldId id="344" r:id="rId8"/>
    <p:sldId id="338" r:id="rId9"/>
    <p:sldId id="334" r:id="rId10"/>
    <p:sldId id="335" r:id="rId11"/>
    <p:sldId id="333" r:id="rId12"/>
    <p:sldId id="336" r:id="rId13"/>
    <p:sldId id="337" r:id="rId14"/>
    <p:sldId id="340" r:id="rId15"/>
    <p:sldId id="341" r:id="rId16"/>
    <p:sldId id="342" r:id="rId17"/>
    <p:sldId id="343" r:id="rId18"/>
    <p:sldId id="345" r:id="rId19"/>
    <p:sldId id="346" r:id="rId20"/>
    <p:sldId id="347" r:id="rId21"/>
    <p:sldId id="349" r:id="rId22"/>
    <p:sldId id="350" r:id="rId23"/>
    <p:sldId id="348" r:id="rId24"/>
    <p:sldId id="351" r:id="rId25"/>
    <p:sldId id="352" r:id="rId26"/>
    <p:sldId id="353" r:id="rId27"/>
    <p:sldId id="354" r:id="rId28"/>
    <p:sldId id="355" r:id="rId29"/>
    <p:sldId id="356" r:id="rId30"/>
    <p:sldId id="35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5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61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5304B-CB7D-4148-ACA4-CCDA54F3C216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AA493-8BE4-467D-817D-A913CE82E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8108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5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3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67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62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1609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2342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3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9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99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E0C5387-45F4-4984-91E6-7EA0DC5ED64D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04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pCFstSMvAMI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i3P3uJOsN4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dwIcIkSoBY&amp;index=54&amp;list=PL7A750281106CD06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2948473"/>
            <a:ext cx="3793678" cy="142503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KINGDOM PLANTAE</a:t>
            </a:r>
          </a:p>
        </p:txBody>
      </p:sp>
    </p:spTree>
    <p:extLst>
      <p:ext uri="{BB962C8B-B14F-4D97-AF65-F5344CB8AC3E}">
        <p14:creationId xmlns:p14="http://schemas.microsoft.com/office/powerpoint/2010/main" val="122055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PLANT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251881"/>
            <a:ext cx="8770571" cy="3838023"/>
          </a:xfrm>
        </p:spPr>
        <p:txBody>
          <a:bodyPr>
            <a:noAutofit/>
          </a:bodyPr>
          <a:lstStyle/>
          <a:p>
            <a:r>
              <a:rPr lang="en-US" sz="2800" dirty="0" smtClean="0"/>
              <a:t>Plants appeared 430 million years ago.</a:t>
            </a:r>
          </a:p>
          <a:p>
            <a:r>
              <a:rPr lang="en-US" sz="2800" dirty="0" smtClean="0"/>
              <a:t>Life was concentrated in the oceans, lakes, and streams.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lgae and plants made the earth more habitable for animals by providing food and oxygen.</a:t>
            </a:r>
          </a:p>
          <a:p>
            <a:r>
              <a:rPr lang="en-US" sz="2800" dirty="0" smtClean="0"/>
              <a:t>The first plants evolved from a organism much like the green algae living today.</a:t>
            </a:r>
          </a:p>
          <a:p>
            <a:r>
              <a:rPr lang="en-US" sz="2800" dirty="0" smtClean="0"/>
              <a:t>Plants had to learn how to acquire, transport, and conserve water once they left the water.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993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542" y="1610437"/>
            <a:ext cx="9361745" cy="524756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7165075" y="1446663"/>
            <a:ext cx="818865" cy="3821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574507" y="2158621"/>
            <a:ext cx="818865" cy="3821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9924197" y="2952466"/>
            <a:ext cx="818865" cy="3821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48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012" y="1729765"/>
            <a:ext cx="8549586" cy="4739274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8789158" y="5650174"/>
            <a:ext cx="818865" cy="3821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143" y="2200274"/>
            <a:ext cx="79629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11738" y="1814296"/>
            <a:ext cx="2388358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Reproduce with seeds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67784" y="3370155"/>
            <a:ext cx="33573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Reproduce with spores only</a:t>
            </a:r>
            <a:endParaRPr lang="en-US" b="1" dirty="0"/>
          </a:p>
        </p:txBody>
      </p:sp>
      <p:sp>
        <p:nvSpPr>
          <p:cNvPr id="7" name="Up Arrow 6"/>
          <p:cNvSpPr/>
          <p:nvPr/>
        </p:nvSpPr>
        <p:spPr>
          <a:xfrm>
            <a:off x="3356495" y="3057099"/>
            <a:ext cx="573206" cy="32345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6200000">
            <a:off x="2033517" y="4344471"/>
            <a:ext cx="185609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Millions of Years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6646458" y="4954137"/>
            <a:ext cx="1078175" cy="8461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325133" y="3816823"/>
            <a:ext cx="1078175" cy="8461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1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504" y="2097203"/>
            <a:ext cx="10222174" cy="3651504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Nonvascular Plants:  Bryophytes </a:t>
            </a:r>
          </a:p>
          <a:p>
            <a:pPr lvl="1"/>
            <a:r>
              <a:rPr lang="en-US" sz="2400" b="1" dirty="0">
                <a:solidFill>
                  <a:srgbClr val="0070C0"/>
                </a:solidFill>
              </a:rPr>
              <a:t>nonvascular</a:t>
            </a:r>
            <a:r>
              <a:rPr lang="en-US" sz="2400" dirty="0"/>
              <a:t> – </a:t>
            </a:r>
            <a:r>
              <a:rPr lang="en-US" sz="2400" dirty="0" smtClean="0"/>
              <a:t>instead uses </a:t>
            </a:r>
            <a:r>
              <a:rPr lang="en-US" sz="2400" dirty="0"/>
              <a:t>rhizoids for movement of minerals </a:t>
            </a:r>
            <a:r>
              <a:rPr lang="en-US" sz="2400" dirty="0" smtClean="0"/>
              <a:t>and </a:t>
            </a:r>
            <a:r>
              <a:rPr lang="en-US" sz="2400" dirty="0"/>
              <a:t>water via </a:t>
            </a:r>
            <a:r>
              <a:rPr lang="en-US" sz="2400" dirty="0" smtClean="0"/>
              <a:t>diffusion; need a moist environment.</a:t>
            </a:r>
            <a:endParaRPr lang="en-US" sz="2800" dirty="0"/>
          </a:p>
          <a:p>
            <a:pPr lvl="1"/>
            <a:r>
              <a:rPr lang="en-US" sz="2400" dirty="0"/>
              <a:t>produces </a:t>
            </a:r>
            <a:r>
              <a:rPr lang="en-US" sz="2400" b="1" dirty="0">
                <a:solidFill>
                  <a:srgbClr val="FF0000"/>
                </a:solidFill>
              </a:rPr>
              <a:t>spores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(reproductive cells) – sperm require water for fertilization</a:t>
            </a:r>
            <a:endParaRPr lang="en-US" sz="2800" dirty="0"/>
          </a:p>
          <a:p>
            <a:pPr lvl="1"/>
            <a:r>
              <a:rPr lang="en-US" sz="2400" dirty="0"/>
              <a:t>habitats and size of plant is limited due to lack of vascular tissue</a:t>
            </a:r>
            <a:endParaRPr lang="en-US" sz="2800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665" y="4714875"/>
            <a:ext cx="50196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7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504" y="2097203"/>
            <a:ext cx="10222174" cy="3651504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Nonvascular Plants:  Bryophytes </a:t>
            </a:r>
          </a:p>
          <a:p>
            <a:pPr lvl="1"/>
            <a:r>
              <a:rPr lang="en-US" sz="2800" b="1" dirty="0" smtClean="0">
                <a:solidFill>
                  <a:schemeClr val="tx1"/>
                </a:solidFill>
              </a:rPr>
              <a:t>Examples include hornworts, liverworts, and mosses.</a:t>
            </a:r>
            <a:endParaRPr lang="en-US" sz="3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665" y="4714875"/>
            <a:ext cx="50196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64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6585" y="2438400"/>
            <a:ext cx="4907686" cy="365150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Very noticeable alternation of generations.</a:t>
            </a:r>
          </a:p>
          <a:p>
            <a:r>
              <a:rPr lang="en-US" sz="3200" dirty="0" smtClean="0"/>
              <a:t>Fertilization depends on water.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9" y="2339090"/>
            <a:ext cx="6009564" cy="451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56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143" y="2200274"/>
            <a:ext cx="79629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11738" y="1814296"/>
            <a:ext cx="2388358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Reproduce with seeds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67784" y="3370155"/>
            <a:ext cx="33573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Reproduce with spores only</a:t>
            </a:r>
            <a:endParaRPr lang="en-US" b="1" dirty="0"/>
          </a:p>
        </p:txBody>
      </p:sp>
      <p:sp>
        <p:nvSpPr>
          <p:cNvPr id="7" name="Up Arrow 6"/>
          <p:cNvSpPr/>
          <p:nvPr/>
        </p:nvSpPr>
        <p:spPr>
          <a:xfrm>
            <a:off x="3356495" y="3057099"/>
            <a:ext cx="573206" cy="32345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6200000">
            <a:off x="2033517" y="4344471"/>
            <a:ext cx="185609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Millions of Years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6646458" y="4954137"/>
            <a:ext cx="1078175" cy="8461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325133" y="3816823"/>
            <a:ext cx="1078175" cy="8461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5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75" y="2438400"/>
            <a:ext cx="8297969" cy="424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4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8669" y="2247328"/>
            <a:ext cx="7855602" cy="3651504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Vascular Plants: </a:t>
            </a:r>
            <a:r>
              <a:rPr lang="en-US" sz="2800" b="1" dirty="0" err="1">
                <a:solidFill>
                  <a:srgbClr val="0070C0"/>
                </a:solidFill>
              </a:rPr>
              <a:t>Tracheophytes</a:t>
            </a:r>
            <a:endParaRPr lang="en-US" sz="2800" b="1" dirty="0">
              <a:solidFill>
                <a:srgbClr val="0070C0"/>
              </a:solidFill>
            </a:endParaRPr>
          </a:p>
          <a:p>
            <a:pPr lvl="0"/>
            <a:r>
              <a:rPr lang="en-US" sz="2800" dirty="0"/>
              <a:t>Seedless vascular – reproduce with </a:t>
            </a:r>
            <a:r>
              <a:rPr lang="en-US" sz="2800" b="1" dirty="0">
                <a:solidFill>
                  <a:srgbClr val="FF0000"/>
                </a:solidFill>
              </a:rPr>
              <a:t>spores</a:t>
            </a:r>
          </a:p>
          <a:p>
            <a:pPr lvl="0"/>
            <a:r>
              <a:rPr lang="en-US" sz="2800" dirty="0"/>
              <a:t>Gymnosperms – produces </a:t>
            </a:r>
            <a:r>
              <a:rPr lang="en-US" sz="2800" b="1" dirty="0">
                <a:solidFill>
                  <a:srgbClr val="FF0000"/>
                </a:solidFill>
              </a:rPr>
              <a:t>seeds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in </a:t>
            </a:r>
            <a:r>
              <a:rPr lang="en-US" sz="2800" b="1" dirty="0">
                <a:solidFill>
                  <a:srgbClr val="FF0000"/>
                </a:solidFill>
              </a:rPr>
              <a:t>cones</a:t>
            </a:r>
          </a:p>
          <a:p>
            <a:pPr lvl="0"/>
            <a:r>
              <a:rPr lang="en-US" sz="2800" dirty="0"/>
              <a:t>Angiosperms – produces </a:t>
            </a:r>
            <a:r>
              <a:rPr lang="en-US" sz="2800" b="1" dirty="0">
                <a:solidFill>
                  <a:srgbClr val="FF0000"/>
                </a:solidFill>
              </a:rPr>
              <a:t>flowers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FF0000"/>
                </a:solidFill>
              </a:rPr>
              <a:t>seeds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in </a:t>
            </a:r>
            <a:r>
              <a:rPr lang="en-US" sz="2800" b="1" dirty="0">
                <a:solidFill>
                  <a:srgbClr val="FF0000"/>
                </a:solidFill>
              </a:rPr>
              <a:t>fruit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03" y="2557628"/>
            <a:ext cx="2940240" cy="240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325" y="4598302"/>
            <a:ext cx="3256624" cy="225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019" y="4598302"/>
            <a:ext cx="2253587" cy="2282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32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EVOLUTION</a:t>
            </a:r>
            <a:endParaRPr lang="en-US" sz="5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687" y="2199422"/>
            <a:ext cx="7669224" cy="465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6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4726" y="199635"/>
            <a:ext cx="8770571" cy="1560716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REPRODUCTION - FERN</a:t>
            </a:r>
            <a:endParaRPr lang="en-US" sz="5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646" y="2046789"/>
            <a:ext cx="8190732" cy="470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REPRODUCTION - </a:t>
            </a:r>
            <a:r>
              <a:rPr lang="en-US" sz="5400" b="1" dirty="0" smtClean="0"/>
              <a:t>GYMNOSPERMS</a:t>
            </a:r>
            <a:endParaRPr lang="en-US" sz="54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762" y="2389597"/>
            <a:ext cx="5862664" cy="438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63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197" y="302874"/>
            <a:ext cx="8770571" cy="1560716"/>
          </a:xfrm>
        </p:spPr>
        <p:txBody>
          <a:bodyPr>
            <a:noAutofit/>
          </a:bodyPr>
          <a:lstStyle/>
          <a:p>
            <a:r>
              <a:rPr lang="en-US" sz="5400" b="1" dirty="0"/>
              <a:t>REPRODUCTION - </a:t>
            </a:r>
            <a:r>
              <a:rPr lang="en-US" sz="5400" b="1" dirty="0" smtClean="0"/>
              <a:t>ANGIOSPERMS</a:t>
            </a:r>
            <a:endParaRPr lang="en-US" sz="54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310" y="2127540"/>
            <a:ext cx="5851085" cy="447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42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TROPISMS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u="sng" dirty="0">
                <a:hlinkClick r:id="rId2"/>
              </a:rPr>
              <a:t>Plants, Tropisms, and Hormones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88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TROPISMS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430359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Plants do not have nervous systems</a:t>
            </a:r>
          </a:p>
          <a:p>
            <a:r>
              <a:rPr lang="en-US" sz="2800" dirty="0" smtClean="0"/>
              <a:t>They can respond to their environment.</a:t>
            </a:r>
          </a:p>
          <a:p>
            <a:r>
              <a:rPr lang="en-US" sz="2800" dirty="0" smtClean="0"/>
              <a:t>These responses are known as </a:t>
            </a:r>
            <a:r>
              <a:rPr lang="en-US" sz="2800" b="1" dirty="0" smtClean="0">
                <a:solidFill>
                  <a:srgbClr val="0070C0"/>
                </a:solidFill>
              </a:rPr>
              <a:t>tropisms</a:t>
            </a:r>
            <a:r>
              <a:rPr lang="en-US" sz="2800" dirty="0" smtClean="0"/>
              <a:t> – Greek word that means “to turn”.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19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TROPISMS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4303594"/>
          </a:xfrm>
        </p:spPr>
        <p:txBody>
          <a:bodyPr>
            <a:normAutofit/>
          </a:bodyPr>
          <a:lstStyle/>
          <a:p>
            <a:r>
              <a:rPr lang="en-US" sz="2800" dirty="0"/>
              <a:t>P</a:t>
            </a:r>
            <a:r>
              <a:rPr lang="en-US" sz="2800" dirty="0" smtClean="0"/>
              <a:t>lants </a:t>
            </a:r>
            <a:r>
              <a:rPr lang="en-US" sz="2800" dirty="0"/>
              <a:t>adjust growth in response to environmental </a:t>
            </a:r>
            <a:r>
              <a:rPr lang="en-US" sz="2800" dirty="0" smtClean="0"/>
              <a:t>stimuli</a:t>
            </a:r>
          </a:p>
          <a:p>
            <a:r>
              <a:rPr lang="en-US" sz="2800" dirty="0"/>
              <a:t>Plants will shift the positions of their roots, stems, leaves, and flowers in response to environmental conditions such as sunlight, temperature, water, and gravity.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16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TROPISMS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6208" y="2342865"/>
            <a:ext cx="5746276" cy="4303594"/>
          </a:xfrm>
        </p:spPr>
        <p:txBody>
          <a:bodyPr>
            <a:normAutofit/>
          </a:bodyPr>
          <a:lstStyle/>
          <a:p>
            <a:pPr lvl="0"/>
            <a:r>
              <a:rPr lang="en-US" sz="2800" b="1" dirty="0"/>
              <a:t>Gravitropism or Geotropism– </a:t>
            </a:r>
            <a:r>
              <a:rPr lang="en-US" sz="2800" dirty="0"/>
              <a:t>a growth response to </a:t>
            </a:r>
            <a:r>
              <a:rPr lang="en-US" sz="2800" b="1" dirty="0">
                <a:solidFill>
                  <a:srgbClr val="FF0000"/>
                </a:solidFill>
              </a:rPr>
              <a:t>gravitational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forces.</a:t>
            </a:r>
          </a:p>
          <a:p>
            <a:pPr lvl="0"/>
            <a:r>
              <a:rPr lang="en-US" sz="2800" dirty="0" smtClean="0"/>
              <a:t>When a seed sprouts, it is important for it to know to put the roots growing down and the stem growing up.  It does not matter which way the seed was plants.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31" y="2469321"/>
            <a:ext cx="4495529" cy="365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3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TROPISMS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0734" y="2438400"/>
            <a:ext cx="4293537" cy="4303594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b="1" dirty="0"/>
              <a:t>Phototropism—</a:t>
            </a:r>
            <a:r>
              <a:rPr lang="en-US" sz="2800" dirty="0"/>
              <a:t> when stems/leaves adjust the direction of growth in response to </a:t>
            </a:r>
            <a:r>
              <a:rPr lang="en-US" sz="2800" b="1" dirty="0">
                <a:solidFill>
                  <a:srgbClr val="FF0000"/>
                </a:solidFill>
              </a:rPr>
              <a:t>light</a:t>
            </a:r>
          </a:p>
          <a:p>
            <a:r>
              <a:rPr lang="en-US" sz="2800" dirty="0" smtClean="0"/>
              <a:t>If a plant is placed near a window or another source of light, the plant will grow in the direction of the light source.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52" y="2934269"/>
            <a:ext cx="6389416" cy="321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3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TROPISMS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4303594"/>
          </a:xfrm>
        </p:spPr>
        <p:txBody>
          <a:bodyPr>
            <a:normAutofit/>
          </a:bodyPr>
          <a:lstStyle/>
          <a:p>
            <a:pPr lvl="0"/>
            <a:r>
              <a:rPr lang="en-US" sz="2800" b="1" dirty="0" err="1"/>
              <a:t>Thigmotropism</a:t>
            </a:r>
            <a:r>
              <a:rPr lang="en-US" sz="2800" b="1" dirty="0"/>
              <a:t>—</a:t>
            </a:r>
            <a:r>
              <a:rPr lang="en-US" sz="2800" dirty="0"/>
              <a:t> plants shift a direction of growth as they </a:t>
            </a:r>
            <a:r>
              <a:rPr lang="en-US" sz="2800" b="1" dirty="0">
                <a:solidFill>
                  <a:srgbClr val="FF0000"/>
                </a:solidFill>
              </a:rPr>
              <a:t>contact objects</a:t>
            </a:r>
          </a:p>
          <a:p>
            <a:r>
              <a:rPr lang="en-US" sz="2800" dirty="0" smtClean="0"/>
              <a:t>Climbing  plants, ivy, and vines use this to find their way up and around a solid object for support.</a:t>
            </a:r>
          </a:p>
          <a:p>
            <a:r>
              <a:rPr lang="en-US" sz="2800" dirty="0" smtClean="0"/>
              <a:t>Some plants us it to move away from other objects.</a:t>
            </a:r>
          </a:p>
          <a:p>
            <a:r>
              <a:rPr lang="en-US" sz="2800" dirty="0" smtClean="0"/>
              <a:t>Some plants us it to not grow as big if there are a lot of plants around.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6176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TROPISMS</a:t>
            </a:r>
            <a:endParaRPr lang="en-US" sz="54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22" y="2906973"/>
            <a:ext cx="7224926" cy="313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307" y="2013636"/>
            <a:ext cx="3494892" cy="455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3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TROPISMS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4303594"/>
          </a:xfrm>
        </p:spPr>
        <p:txBody>
          <a:bodyPr>
            <a:normAutofit/>
          </a:bodyPr>
          <a:lstStyle/>
          <a:p>
            <a:r>
              <a:rPr lang="en-US" sz="3600" dirty="0" smtClean="0">
                <a:hlinkClick r:id="rId2"/>
              </a:rPr>
              <a:t>Tropisms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103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CONTROLLING GROWTH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Most plants </a:t>
            </a:r>
            <a:r>
              <a:rPr lang="en-US" sz="2800" dirty="0" smtClean="0"/>
              <a:t>control their growth in response to environmental stimuli  </a:t>
            </a:r>
            <a:r>
              <a:rPr lang="en-US" sz="2800" dirty="0"/>
              <a:t>by </a:t>
            </a:r>
            <a:r>
              <a:rPr lang="en-US" sz="2800" dirty="0" smtClean="0"/>
              <a:t>using  </a:t>
            </a:r>
            <a:r>
              <a:rPr lang="en-US" sz="2800" dirty="0"/>
              <a:t>chemical messengers known as </a:t>
            </a:r>
            <a:r>
              <a:rPr lang="en-US" sz="2800" b="1" dirty="0">
                <a:solidFill>
                  <a:srgbClr val="FF0000"/>
                </a:solidFill>
              </a:rPr>
              <a:t>hormones</a:t>
            </a:r>
            <a:r>
              <a:rPr lang="en-US" sz="2800" i="1" dirty="0"/>
              <a:t>. </a:t>
            </a:r>
            <a:endParaRPr lang="en-US" sz="2800" dirty="0"/>
          </a:p>
          <a:p>
            <a:pPr lvl="0"/>
            <a:r>
              <a:rPr lang="en-US" sz="2800" dirty="0"/>
              <a:t>A </a:t>
            </a:r>
            <a:r>
              <a:rPr lang="en-US" sz="2800" b="1" dirty="0">
                <a:solidFill>
                  <a:srgbClr val="0070C0"/>
                </a:solidFill>
              </a:rPr>
              <a:t>hormone</a:t>
            </a:r>
            <a:r>
              <a:rPr lang="en-US" sz="2800" dirty="0"/>
              <a:t> is a chemical that is produced in one part of an organism and transferred to another part to affect the</a:t>
            </a:r>
            <a:r>
              <a:rPr lang="en-US" sz="2800" b="1" dirty="0"/>
              <a:t> </a:t>
            </a:r>
            <a:r>
              <a:rPr lang="en-US" sz="2800" dirty="0"/>
              <a:t>activities of that part of the plant.</a:t>
            </a:r>
            <a:r>
              <a:rPr lang="en-US" sz="2800" b="1" dirty="0"/>
              <a:t>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51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CONTROLLING GROWTH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0179" y="2438400"/>
            <a:ext cx="8224092" cy="4419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dirty="0"/>
              <a:t>Auxins</a:t>
            </a:r>
            <a:r>
              <a:rPr lang="en-US" sz="2400" dirty="0"/>
              <a:t> </a:t>
            </a:r>
          </a:p>
          <a:p>
            <a:pPr lvl="0"/>
            <a:r>
              <a:rPr lang="en-US" sz="2400" dirty="0" smtClean="0"/>
              <a:t>hormone </a:t>
            </a:r>
            <a:r>
              <a:rPr lang="en-US" sz="2400" dirty="0"/>
              <a:t>responsible for </a:t>
            </a:r>
            <a:r>
              <a:rPr lang="en-US" sz="2400" b="1" dirty="0">
                <a:solidFill>
                  <a:srgbClr val="FF0000"/>
                </a:solidFill>
              </a:rPr>
              <a:t>regulating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phototropism in a plant by stimulating the elongation of cells </a:t>
            </a:r>
            <a:r>
              <a:rPr lang="en-US" sz="2400" dirty="0" smtClean="0"/>
              <a:t>and </a:t>
            </a:r>
            <a:r>
              <a:rPr lang="en-US" sz="2400" dirty="0"/>
              <a:t>helps promote the growth of </a:t>
            </a:r>
            <a:r>
              <a:rPr lang="en-US" sz="2400" dirty="0" smtClean="0"/>
              <a:t>fruit.</a:t>
            </a:r>
          </a:p>
          <a:p>
            <a:pPr lvl="0"/>
            <a:r>
              <a:rPr lang="en-US" sz="2400" dirty="0" smtClean="0"/>
              <a:t>High concentrations of auxins help promote the growth of fruit and minimize the falling off of fruit from the plants.  When auxin concentrations decrease, the fruit will fall off.</a:t>
            </a:r>
          </a:p>
          <a:p>
            <a:pPr lvl="0"/>
            <a:r>
              <a:rPr lang="en-US" sz="2400" dirty="0"/>
              <a:t>D</a:t>
            </a:r>
            <a:r>
              <a:rPr lang="en-US" sz="2400" dirty="0" smtClean="0"/>
              <a:t>uring </a:t>
            </a:r>
            <a:r>
              <a:rPr lang="en-US" sz="2400" dirty="0"/>
              <a:t>fall auxin levels decrease causing ripened fruit to fall and plants will lose their leaves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16" y="3179217"/>
            <a:ext cx="3251267" cy="204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7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CONTROLLING GROWTH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800" b="1" dirty="0"/>
              <a:t>Abscisic </a:t>
            </a:r>
            <a:r>
              <a:rPr lang="en-US" sz="2800" b="1" dirty="0" smtClean="0"/>
              <a:t>Acid</a:t>
            </a:r>
            <a:endParaRPr lang="en-US" sz="2800" dirty="0"/>
          </a:p>
          <a:p>
            <a:pPr lvl="0"/>
            <a:r>
              <a:rPr lang="en-US" sz="2800" dirty="0" smtClean="0"/>
              <a:t> </a:t>
            </a:r>
            <a:r>
              <a:rPr lang="en-US" sz="2800" dirty="0"/>
              <a:t>inhibits plant growth during times of stress such as cold temperature or </a:t>
            </a:r>
            <a:r>
              <a:rPr lang="en-US" sz="2800" dirty="0" smtClean="0"/>
              <a:t>drought.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CONTROLLING GROWTH</a:t>
            </a:r>
            <a:endParaRPr lang="en-US" sz="54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112" y="2292824"/>
            <a:ext cx="5686546" cy="426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7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CONTROLLING GROWTH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800" b="1" dirty="0"/>
              <a:t>Gibberellins</a:t>
            </a:r>
            <a:r>
              <a:rPr lang="en-US" sz="2800" dirty="0"/>
              <a:t> </a:t>
            </a:r>
          </a:p>
          <a:p>
            <a:pPr lvl="0"/>
            <a:r>
              <a:rPr lang="en-US" sz="2800" dirty="0" smtClean="0"/>
              <a:t>growth </a:t>
            </a:r>
            <a:r>
              <a:rPr lang="en-US" sz="2800" dirty="0"/>
              <a:t>hormones that cause plants to grow taller </a:t>
            </a:r>
            <a:r>
              <a:rPr lang="en-US" sz="2800" dirty="0" smtClean="0"/>
              <a:t>and </a:t>
            </a:r>
            <a:r>
              <a:rPr lang="en-US" sz="2800" dirty="0"/>
              <a:t>increase the rate of seed germination and bud </a:t>
            </a:r>
            <a:r>
              <a:rPr lang="en-US" sz="2800" dirty="0" smtClean="0"/>
              <a:t>development.</a:t>
            </a:r>
          </a:p>
          <a:p>
            <a:pPr lvl="0"/>
            <a:r>
              <a:rPr lang="en-US" sz="2800" dirty="0" smtClean="0"/>
              <a:t>There are certain tissues in seeds that release large amounts of gibberellins to signal that it is time to sprout.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CONTROLLING GROWTH</a:t>
            </a:r>
            <a:endParaRPr lang="en-US" sz="5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6" y="2222933"/>
            <a:ext cx="8645927" cy="463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7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CONTROLLING GROWTH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u="sng" dirty="0">
                <a:hlinkClick r:id="rId2"/>
              </a:rPr>
              <a:t>Plant Control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452</TotalTime>
  <Words>641</Words>
  <Application>Microsoft Office PowerPoint</Application>
  <PresentationFormat>Custom</PresentationFormat>
  <Paragraphs>80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Feathered</vt:lpstr>
      <vt:lpstr>KINGDOM PLANTAE</vt:lpstr>
      <vt:lpstr>PLANT EVOLUTION</vt:lpstr>
      <vt:lpstr>PLANT EVOLUTION</vt:lpstr>
      <vt:lpstr>PLANT EVOLUTION</vt:lpstr>
      <vt:lpstr>PLANT EVOLUTION</vt:lpstr>
      <vt:lpstr>PLANT EVOLUTION</vt:lpstr>
      <vt:lpstr>PLANT EVOLUTION</vt:lpstr>
      <vt:lpstr>PLANT EVOLUTION</vt:lpstr>
      <vt:lpstr>PLANT EVOLUTION</vt:lpstr>
      <vt:lpstr>PLANT EVOLUTION</vt:lpstr>
      <vt:lpstr>PLANT EVOLUTION</vt:lpstr>
      <vt:lpstr>PLANT EVOLUTION</vt:lpstr>
      <vt:lpstr>REPRODUCTION - FERN</vt:lpstr>
      <vt:lpstr>REPRODUCTION - GYMNOSPERMS</vt:lpstr>
      <vt:lpstr>REPRODUCTION - ANGIOSPERMS</vt:lpstr>
      <vt:lpstr>TROPISMS</vt:lpstr>
      <vt:lpstr>TROPISMS</vt:lpstr>
      <vt:lpstr>TROPISMS</vt:lpstr>
      <vt:lpstr>TROPISMS</vt:lpstr>
      <vt:lpstr>TROPISMS</vt:lpstr>
      <vt:lpstr>TROPISMS</vt:lpstr>
      <vt:lpstr>TROPISMS</vt:lpstr>
      <vt:lpstr>TROPISMS</vt:lpstr>
      <vt:lpstr>CONTROLLING GROWTH</vt:lpstr>
      <vt:lpstr>CONTROLLING GROWTH</vt:lpstr>
      <vt:lpstr>CONTROLLING GROWTH</vt:lpstr>
      <vt:lpstr>CONTROLLING GROWTH</vt:lpstr>
      <vt:lpstr>CONTROLLING GROWTH</vt:lpstr>
      <vt:lpstr>CONTROLLING GROWTH</vt:lpstr>
      <vt:lpstr>CONTROLLING GROWTH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KINGDOM PLANTAE</dc:title>
  <dc:creator>Nancy</dc:creator>
  <cp:lastModifiedBy>JCBOE</cp:lastModifiedBy>
  <cp:revision>36</cp:revision>
  <dcterms:created xsi:type="dcterms:W3CDTF">2016-03-03T01:15:02Z</dcterms:created>
  <dcterms:modified xsi:type="dcterms:W3CDTF">2016-03-07T16:59:33Z</dcterms:modified>
</cp:coreProperties>
</file>