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290" r:id="rId4"/>
    <p:sldId id="258" r:id="rId5"/>
    <p:sldId id="259" r:id="rId6"/>
    <p:sldId id="282" r:id="rId7"/>
    <p:sldId id="264" r:id="rId8"/>
    <p:sldId id="261" r:id="rId9"/>
    <p:sldId id="263" r:id="rId10"/>
    <p:sldId id="275" r:id="rId11"/>
    <p:sldId id="284" r:id="rId12"/>
    <p:sldId id="260" r:id="rId13"/>
    <p:sldId id="274" r:id="rId14"/>
    <p:sldId id="273" r:id="rId15"/>
    <p:sldId id="262" r:id="rId16"/>
    <p:sldId id="283" r:id="rId17"/>
    <p:sldId id="265" r:id="rId18"/>
    <p:sldId id="285" r:id="rId19"/>
    <p:sldId id="286" r:id="rId20"/>
    <p:sldId id="299" r:id="rId21"/>
    <p:sldId id="267" r:id="rId22"/>
    <p:sldId id="289" r:id="rId23"/>
    <p:sldId id="300" r:id="rId24"/>
    <p:sldId id="301" r:id="rId25"/>
    <p:sldId id="302" r:id="rId26"/>
    <p:sldId id="303" r:id="rId27"/>
    <p:sldId id="315" r:id="rId28"/>
    <p:sldId id="304" r:id="rId29"/>
    <p:sldId id="266" r:id="rId30"/>
    <p:sldId id="305" r:id="rId31"/>
    <p:sldId id="343" r:id="rId32"/>
    <p:sldId id="268" r:id="rId33"/>
    <p:sldId id="331" r:id="rId34"/>
    <p:sldId id="316" r:id="rId35"/>
    <p:sldId id="318" r:id="rId36"/>
    <p:sldId id="319" r:id="rId37"/>
    <p:sldId id="269" r:id="rId38"/>
    <p:sldId id="276" r:id="rId39"/>
    <p:sldId id="324" r:id="rId40"/>
    <p:sldId id="320" r:id="rId41"/>
    <p:sldId id="321" r:id="rId42"/>
    <p:sldId id="322" r:id="rId43"/>
    <p:sldId id="323" r:id="rId44"/>
    <p:sldId id="272" r:id="rId45"/>
    <p:sldId id="277" r:id="rId46"/>
    <p:sldId id="330" r:id="rId47"/>
    <p:sldId id="332" r:id="rId48"/>
    <p:sldId id="333" r:id="rId49"/>
    <p:sldId id="334" r:id="rId50"/>
    <p:sldId id="337" r:id="rId51"/>
    <p:sldId id="335" r:id="rId52"/>
    <p:sldId id="338" r:id="rId53"/>
    <p:sldId id="340" r:id="rId54"/>
    <p:sldId id="336" r:id="rId55"/>
    <p:sldId id="341" r:id="rId56"/>
    <p:sldId id="342" r:id="rId5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FF00"/>
    <a:srgbClr val="003300"/>
    <a:srgbClr val="000066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DA43BD4-3456-41FC-9E31-4C4D855CBF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84039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417788-6F69-4B60-BB80-3585CCB779C8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561DA6-1096-414D-B361-B36E860443B6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561DA6-1096-414D-B361-B36E860443B6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5070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4CE905-3EFE-4B4F-A047-96080095AE0A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39243A-AEBF-4AFD-8189-493603901CDA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39243A-AEBF-4AFD-8189-493603901CDA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881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AF3550-13F0-4A17-98E1-E53CC34EB2D3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09C089-DDA9-4F52-BC1B-21E5F2B5F2BB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F0129A-4EF5-441A-A685-F73190089C9C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FF5831-C66C-4449-9D7B-841EE3FD9BC6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5AF983-57E5-4893-85EA-48A89EF1D8FF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AC6786-CF62-4860-AD09-2A49354E4C78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593D18-EE7F-48A5-95AB-39C013EB6712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A2EE68-A75F-45C0-AB07-AF8C8A3D18D0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95BA05-D3EA-4A8A-8CE9-B6222ACCD32C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2BD491-CEF1-44C0-B525-15D29172443C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2BD491-CEF1-44C0-B525-15D29172443C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34783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2BD491-CEF1-44C0-B525-15D29172443C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7527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2BD491-CEF1-44C0-B525-15D29172443C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33723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120FD4-DA0C-4897-9F18-7B5DBBD7A480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120FD4-DA0C-4897-9F18-7B5DBBD7A480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2266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417788-6F69-4B60-BB80-3585CCB779C8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3824D7-E6F1-49FF-86C3-62F8B6513DDC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3824D7-E6F1-49FF-86C3-62F8B6513DDC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3824D7-E6F1-49FF-86C3-62F8B6513DDC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7537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B772DE-CBA0-4F58-AD74-4DDB1FCD5FF8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BC7D2E-B4CB-4FCE-93A1-2892A84738AA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5CDBE3-C046-4B5B-B5B2-FF185650945E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42117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5CDBE3-C046-4B5B-B5B2-FF185650945E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00449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5CDBE3-C046-4B5B-B5B2-FF185650945E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72353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5CDBE3-C046-4B5B-B5B2-FF185650945E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33694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D5FB6E-60A3-45B2-880E-5185D82EC519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60F743-EF7F-4A59-8ED9-62B658A26D6B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605C94-E4DD-49EF-987F-DA85BEDBA5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6627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53E67C-9ABF-4D8C-87A6-C3A9FDF6C5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0668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5FEA3-DB0B-4741-9004-17913349FF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5362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73B69-1CA8-4EC2-8988-9953F934FF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14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5A9B06-9A19-4A2B-B22E-3550851B3C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7243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C74CFD-07EC-4587-B369-9E422F734E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6111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64AA4-6982-4C26-94F1-F7B24D81FA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9849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ECF61-7776-49A9-8E76-DD2F5AFCE3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692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AE231B-521E-4D28-A437-3F27177384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1096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56894-9503-45A0-B92D-7232340160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3019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37E18-1E7C-409A-A15B-746701D868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176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FFCC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9823B47-537F-4B16-A993-612E65A70D9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8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9.w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886200"/>
            <a:ext cx="7772400" cy="1143000"/>
          </a:xfrm>
        </p:spPr>
        <p:txBody>
          <a:bodyPr anchor="ctr"/>
          <a:lstStyle/>
          <a:p>
            <a:r>
              <a:rPr lang="en-US" altLang="en-US" sz="5400" b="1" dirty="0" smtClean="0">
                <a:solidFill>
                  <a:srgbClr val="CC3300"/>
                </a:solidFill>
                <a:latin typeface="Comic Sans MS" panose="030F0702030302020204" pitchFamily="66" charset="0"/>
              </a:rPr>
              <a:t>PROTISTS</a:t>
            </a:r>
            <a:endParaRPr lang="en-US" altLang="en-US" sz="5400" dirty="0">
              <a:solidFill>
                <a:srgbClr val="CC33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2514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PROTIST: SIMILARITIES AND DIFFERENCES </a:t>
            </a:r>
            <a:endParaRPr lang="en-US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" y="2057400"/>
            <a:ext cx="8763000" cy="3886200"/>
          </a:xfrm>
        </p:spPr>
        <p:txBody>
          <a:bodyPr/>
          <a:lstStyle/>
          <a:p>
            <a:r>
              <a:rPr lang="en-US" alt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US" alt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ukaryotes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 </a:t>
            </a:r>
            <a:r>
              <a:rPr lang="en-US" altLang="en-US" sz="2800" b="1" dirty="0">
                <a:latin typeface="Comic Sans MS" panose="030F0702030302020204" pitchFamily="66" charset="0"/>
              </a:rPr>
              <a:t>(cells with nuclei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).</a:t>
            </a:r>
          </a:p>
          <a:p>
            <a:r>
              <a:rPr lang="en-US" altLang="en-US" sz="2800" b="1" dirty="0" smtClean="0">
                <a:latin typeface="Comic Sans MS" panose="030F0702030302020204" pitchFamily="66" charset="0"/>
              </a:rPr>
              <a:t>More than 200,000 species.</a:t>
            </a:r>
            <a:endParaRPr lang="en-US" altLang="en-US" sz="2800" b="1" dirty="0">
              <a:latin typeface="Comic Sans MS" panose="030F0702030302020204" pitchFamily="66" charset="0"/>
            </a:endParaRPr>
          </a:p>
          <a:p>
            <a:r>
              <a:rPr lang="en-US" altLang="en-US" sz="2800" b="1" dirty="0" smtClean="0">
                <a:latin typeface="Comic Sans MS" panose="030F0702030302020204" pitchFamily="66" charset="0"/>
              </a:rPr>
              <a:t>Mostly Unicellular or some multicellular.</a:t>
            </a:r>
          </a:p>
          <a:p>
            <a:r>
              <a:rPr lang="en-US" altLang="en-US" sz="2800" b="1" dirty="0" smtClean="0">
                <a:latin typeface="Comic Sans MS" panose="030F0702030302020204" pitchFamily="66" charset="0"/>
              </a:rPr>
              <a:t>First Eukaryotic organism on Earth – appeared about 1.5 billion years ago.</a:t>
            </a:r>
          </a:p>
          <a:p>
            <a:r>
              <a:rPr lang="en-US" altLang="en-US" sz="2800" b="1" dirty="0" smtClean="0">
                <a:latin typeface="Comic Sans MS" panose="030F0702030302020204" pitchFamily="66" charset="0"/>
              </a:rPr>
              <a:t>Live </a:t>
            </a:r>
            <a:r>
              <a:rPr lang="en-US" altLang="en-US" sz="2800" b="1" dirty="0">
                <a:latin typeface="Comic Sans MS" panose="030F0702030302020204" pitchFamily="66" charset="0"/>
              </a:rPr>
              <a:t>in 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watery/moist </a:t>
            </a:r>
            <a:r>
              <a:rPr lang="en-US" altLang="en-US" sz="2800" b="1" dirty="0">
                <a:latin typeface="Comic Sans MS" panose="030F0702030302020204" pitchFamily="66" charset="0"/>
              </a:rPr>
              <a:t>surroundings.</a:t>
            </a:r>
          </a:p>
          <a:p>
            <a:r>
              <a:rPr lang="en-US" altLang="en-US" sz="2800" b="1" dirty="0" smtClean="0">
                <a:latin typeface="Comic Sans MS" panose="030F0702030302020204" pitchFamily="66" charset="0"/>
              </a:rPr>
              <a:t>Autotrophs</a:t>
            </a:r>
            <a:r>
              <a:rPr lang="en-US" altLang="en-US" sz="2800" b="1" dirty="0">
                <a:latin typeface="Comic Sans MS" panose="030F0702030302020204" pitchFamily="66" charset="0"/>
              </a:rPr>
              <a:t>, heterotrophs, or both.</a:t>
            </a:r>
          </a:p>
          <a:p>
            <a:r>
              <a:rPr lang="en-US" altLang="en-US" sz="2800" b="1" dirty="0">
                <a:latin typeface="Comic Sans MS" panose="030F0702030302020204" pitchFamily="66" charset="0"/>
              </a:rPr>
              <a:t>Some can move - others cannot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en-US" altLang="en-US" sz="2800" b="1" dirty="0" smtClean="0">
                <a:latin typeface="Comic Sans MS" panose="030F0702030302020204" pitchFamily="66" charset="0"/>
              </a:rPr>
              <a:t>Do not have tissues.</a:t>
            </a:r>
            <a:endParaRPr lang="en-US" altLang="en-US" sz="2800" b="1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PROTIST: SIMILARITIES AND DIFFERENCES </a:t>
            </a:r>
            <a:endParaRPr lang="en-US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438400"/>
            <a:ext cx="8763000" cy="3886200"/>
          </a:xfrm>
        </p:spPr>
        <p:txBody>
          <a:bodyPr/>
          <a:lstStyle/>
          <a:p>
            <a:r>
              <a:rPr lang="en-US" altLang="en-US" sz="2800" b="1" dirty="0" smtClean="0">
                <a:latin typeface="Comic Sans MS" panose="030F0702030302020204" pitchFamily="66" charset="0"/>
              </a:rPr>
              <a:t>Really are classified by what they are not:</a:t>
            </a:r>
          </a:p>
          <a:p>
            <a:pPr lvl="1"/>
            <a:r>
              <a:rPr lang="en-US" altLang="en-US" sz="2400" b="1" dirty="0" smtClean="0">
                <a:latin typeface="Comic Sans MS" panose="030F0702030302020204" pitchFamily="66" charset="0"/>
              </a:rPr>
              <a:t>Not a plant</a:t>
            </a:r>
          </a:p>
          <a:p>
            <a:pPr lvl="1"/>
            <a:r>
              <a:rPr lang="en-US" altLang="en-US" sz="2400" b="1" dirty="0" smtClean="0">
                <a:latin typeface="Comic Sans MS" panose="030F0702030302020204" pitchFamily="66" charset="0"/>
              </a:rPr>
              <a:t>Not and animal</a:t>
            </a:r>
          </a:p>
          <a:p>
            <a:pPr lvl="1"/>
            <a:r>
              <a:rPr lang="en-US" altLang="en-US" sz="2400" b="1" dirty="0" smtClean="0">
                <a:latin typeface="Comic Sans MS" panose="030F0702030302020204" pitchFamily="66" charset="0"/>
              </a:rPr>
              <a:t>Not a fungi</a:t>
            </a:r>
          </a:p>
          <a:p>
            <a:pPr lvl="1"/>
            <a:r>
              <a:rPr lang="en-US" altLang="en-US" sz="2400" b="1" dirty="0" smtClean="0">
                <a:latin typeface="Comic Sans MS" panose="030F0702030302020204" pitchFamily="66" charset="0"/>
              </a:rPr>
              <a:t>Not a prokaryote</a:t>
            </a:r>
            <a:endParaRPr lang="en-US" altLang="en-US" sz="2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86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447800"/>
          </a:xfrm>
        </p:spPr>
        <p:txBody>
          <a:bodyPr/>
          <a:lstStyle/>
          <a:p>
            <a:r>
              <a:rPr lang="en-US" altLang="en-US" sz="4800" b="1" dirty="0" smtClean="0">
                <a:solidFill>
                  <a:srgbClr val="CC3300"/>
                </a:solidFill>
              </a:rPr>
              <a:t>CLASSIFICATION BY NUTRIENT MODE</a:t>
            </a:r>
            <a:endParaRPr lang="en-US" altLang="en-US" sz="48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000" b="1" dirty="0" smtClean="0">
                <a:latin typeface="Comic Sans MS" panose="030F0702030302020204" pitchFamily="66" charset="0"/>
              </a:rPr>
              <a:t>Animal-like – </a:t>
            </a:r>
            <a:r>
              <a:rPr lang="en-US" altLang="en-US" sz="4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heterotroph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40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4000" b="1" dirty="0" smtClean="0">
                <a:latin typeface="Comic Sans MS" panose="030F0702030302020204" pitchFamily="66" charset="0"/>
              </a:rPr>
              <a:t>Plant-like – </a:t>
            </a:r>
            <a:r>
              <a:rPr lang="en-US" altLang="en-US" sz="4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autotroph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40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4000" b="1" dirty="0" smtClean="0">
                <a:latin typeface="Comic Sans MS" panose="030F0702030302020204" pitchFamily="66" charset="0"/>
              </a:rPr>
              <a:t>Fungus-like - </a:t>
            </a:r>
            <a:r>
              <a:rPr lang="en-US" altLang="en-US" sz="4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heterotroph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ANIMAL-LIKE PROTISTS </a:t>
            </a:r>
            <a:br>
              <a:rPr lang="en-US" altLang="en-US" b="1" dirty="0" smtClean="0">
                <a:solidFill>
                  <a:srgbClr val="CC3300"/>
                </a:solidFill>
              </a:rPr>
            </a:br>
            <a:r>
              <a:rPr lang="en-US" altLang="en-US" b="1" dirty="0" smtClean="0">
                <a:solidFill>
                  <a:srgbClr val="CC3300"/>
                </a:solidFill>
              </a:rPr>
              <a:t>PROTOZOANS</a:t>
            </a:r>
            <a:endParaRPr lang="en-US" alt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09800"/>
            <a:ext cx="5105400" cy="3581400"/>
          </a:xfrm>
        </p:spPr>
        <p:txBody>
          <a:bodyPr/>
          <a:lstStyle/>
          <a:p>
            <a:pPr>
              <a:lnSpc>
                <a:spcPct val="110000"/>
              </a:lnSpc>
              <a:buFontTx/>
              <a:buNone/>
            </a:pPr>
            <a:r>
              <a:rPr lang="en-US" altLang="en-US" sz="4400" b="1" dirty="0" smtClean="0">
                <a:solidFill>
                  <a:srgbClr val="000066"/>
                </a:solidFill>
              </a:rPr>
              <a:t>* </a:t>
            </a:r>
            <a:r>
              <a:rPr lang="en-US" altLang="en-US" b="1" dirty="0" smtClean="0">
                <a:latin typeface="Comic Sans MS" panose="030F0702030302020204" pitchFamily="66" charset="0"/>
              </a:rPr>
              <a:t>Unicellular </a:t>
            </a:r>
            <a:r>
              <a:rPr lang="en-US" altLang="en-US" b="1" dirty="0">
                <a:latin typeface="Comic Sans MS" panose="030F0702030302020204" pitchFamily="66" charset="0"/>
              </a:rPr>
              <a:t>Heterotrophs</a:t>
            </a:r>
          </a:p>
          <a:p>
            <a:pPr>
              <a:lnSpc>
                <a:spcPct val="110000"/>
              </a:lnSpc>
              <a:buNone/>
            </a:pPr>
            <a:r>
              <a:rPr lang="en-US" altLang="en-US" sz="4400" b="1" dirty="0" smtClean="0">
                <a:solidFill>
                  <a:srgbClr val="000066"/>
                </a:solidFill>
              </a:rPr>
              <a:t>* </a:t>
            </a:r>
            <a:r>
              <a:rPr lang="en-US" altLang="en-US" b="1" dirty="0" smtClean="0">
                <a:latin typeface="Comic Sans MS" panose="030F0702030302020204" pitchFamily="66" charset="0"/>
              </a:rPr>
              <a:t>Contractile Vacuole – regulates water level in organism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128838"/>
            <a:ext cx="4063668" cy="38147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ANIMAL-LIKE PROTISTS </a:t>
            </a:r>
            <a:br>
              <a:rPr lang="en-US" altLang="en-US" b="1" dirty="0" smtClean="0">
                <a:solidFill>
                  <a:srgbClr val="CC3300"/>
                </a:solidFill>
              </a:rPr>
            </a:br>
            <a:r>
              <a:rPr lang="en-US" altLang="en-US" b="1" dirty="0" smtClean="0">
                <a:solidFill>
                  <a:srgbClr val="CC3300"/>
                </a:solidFill>
              </a:rPr>
              <a:t>PROTOZOANS</a:t>
            </a:r>
            <a:endParaRPr lang="en-US" alt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458200" cy="3581400"/>
          </a:xfrm>
        </p:spPr>
        <p:txBody>
          <a:bodyPr/>
          <a:lstStyle/>
          <a:p>
            <a:pPr>
              <a:lnSpc>
                <a:spcPct val="110000"/>
              </a:lnSpc>
              <a:buFontTx/>
              <a:buNone/>
            </a:pPr>
            <a:r>
              <a:rPr lang="en-US" altLang="en-US" b="1" dirty="0" smtClean="0">
                <a:latin typeface="Comic Sans MS" panose="030F0702030302020204" pitchFamily="66" charset="0"/>
              </a:rPr>
              <a:t>Groups are based on movement: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en-US" altLang="en-US" b="1" dirty="0" smtClean="0">
                <a:solidFill>
                  <a:srgbClr val="CC3300"/>
                </a:solidFill>
                <a:latin typeface="Comic Sans MS" panose="030F0702030302020204" pitchFamily="66" charset="0"/>
              </a:rPr>
              <a:t>Flagella		   Cilia		pseudopods</a:t>
            </a:r>
            <a:r>
              <a:rPr lang="en-US" altLang="en-US" b="1" dirty="0" smtClean="0">
                <a:latin typeface="Comic Sans MS" panose="030F0702030302020204" pitchFamily="66" charset="0"/>
              </a:rPr>
              <a:t> </a:t>
            </a:r>
          </a:p>
          <a:p>
            <a:pPr>
              <a:lnSpc>
                <a:spcPct val="110000"/>
              </a:lnSpc>
              <a:buNone/>
            </a:pPr>
            <a:r>
              <a:rPr lang="en-US" altLang="en-US" b="1" dirty="0" smtClean="0">
                <a:latin typeface="Comic Sans MS" panose="030F0702030302020204" pitchFamily="66" charset="0"/>
              </a:rPr>
              <a:t>and </a:t>
            </a:r>
            <a:r>
              <a:rPr lang="en-US" altLang="en-US" b="1" dirty="0" smtClean="0">
                <a:solidFill>
                  <a:srgbClr val="CC3300"/>
                </a:solidFill>
                <a:latin typeface="Comic Sans MS" panose="030F0702030302020204" pitchFamily="66" charset="0"/>
              </a:rPr>
              <a:t>‘others’</a:t>
            </a:r>
            <a:r>
              <a:rPr lang="en-US" altLang="en-US" b="1" dirty="0" smtClean="0">
                <a:latin typeface="Comic Sans MS" panose="030F0702030302020204" pitchFamily="66" charset="0"/>
              </a:rPr>
              <a:t>. </a:t>
            </a:r>
          </a:p>
          <a:p>
            <a:pPr>
              <a:lnSpc>
                <a:spcPct val="110000"/>
              </a:lnSpc>
              <a:buFontTx/>
              <a:buNone/>
            </a:pPr>
            <a:endParaRPr lang="en-US" altLang="en-US" b="1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9144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128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839200" cy="1143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PROTOZOANS WITH FLAGELLA</a:t>
            </a:r>
            <a:endParaRPr lang="en-US" alt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458200" cy="2514600"/>
          </a:xfrm>
        </p:spPr>
        <p:txBody>
          <a:bodyPr/>
          <a:lstStyle/>
          <a:p>
            <a:r>
              <a:rPr lang="en-US" altLang="en-US" sz="2800" b="1" dirty="0" smtClean="0"/>
              <a:t>Organisms </a:t>
            </a:r>
            <a:r>
              <a:rPr lang="en-US" altLang="en-US" sz="2800" b="1" dirty="0"/>
              <a:t>called </a:t>
            </a:r>
            <a:r>
              <a:rPr lang="en-US" altLang="en-US" sz="2800" b="1" dirty="0" err="1"/>
              <a:t>zooflagellates</a:t>
            </a:r>
            <a:endParaRPr lang="en-US" altLang="en-US" sz="2800" b="1" dirty="0"/>
          </a:p>
          <a:p>
            <a:r>
              <a:rPr lang="en-US" altLang="en-US" sz="2800" b="1" dirty="0" smtClean="0"/>
              <a:t>Use </a:t>
            </a:r>
            <a:r>
              <a:rPr lang="en-US" altLang="en-US" sz="2800" b="1" dirty="0"/>
              <a:t>long </a:t>
            </a:r>
            <a:r>
              <a:rPr lang="en-US" altLang="en-US" sz="2800" b="1" dirty="0" smtClean="0"/>
              <a:t>whip-like </a:t>
            </a:r>
            <a:r>
              <a:rPr lang="en-US" altLang="en-US" sz="2800" b="1" dirty="0"/>
              <a:t>part called flagella to move.</a:t>
            </a:r>
          </a:p>
          <a:p>
            <a:r>
              <a:rPr lang="en-US" altLang="en-US" sz="2800" b="1" dirty="0"/>
              <a:t>These </a:t>
            </a:r>
            <a:r>
              <a:rPr lang="en-US" altLang="en-US" sz="2800" b="1" dirty="0" smtClean="0"/>
              <a:t>usually </a:t>
            </a:r>
            <a:r>
              <a:rPr lang="en-US" altLang="en-US" sz="2800" b="1" dirty="0"/>
              <a:t>live inside other organisms</a:t>
            </a:r>
            <a:r>
              <a:rPr lang="en-US" altLang="en-US" sz="2800" b="1" dirty="0" smtClean="0"/>
              <a:t>.</a:t>
            </a:r>
          </a:p>
          <a:p>
            <a:r>
              <a:rPr lang="en-US" altLang="en-US" sz="2800" b="1" dirty="0" smtClean="0"/>
              <a:t>Most reproduce asexually through binary fission.</a:t>
            </a:r>
            <a:endParaRPr lang="en-US" altLang="en-US" sz="2800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419600"/>
            <a:ext cx="4495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19600"/>
            <a:ext cx="46482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5791200" cy="1600200"/>
          </a:xfrm>
        </p:spPr>
        <p:txBody>
          <a:bodyPr/>
          <a:lstStyle/>
          <a:p>
            <a:r>
              <a:rPr lang="en-US" altLang="en-US" sz="4800" b="1" dirty="0" smtClean="0">
                <a:solidFill>
                  <a:srgbClr val="CC3300"/>
                </a:solidFill>
              </a:rPr>
              <a:t>PROTOZOANS WITH CILIA</a:t>
            </a:r>
            <a:endParaRPr lang="en-US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7010400" cy="4800600"/>
          </a:xfrm>
        </p:spPr>
        <p:txBody>
          <a:bodyPr/>
          <a:lstStyle/>
          <a:p>
            <a:r>
              <a:rPr lang="en-US" altLang="en-US" sz="2800" b="1" dirty="0" smtClean="0"/>
              <a:t>Most common – </a:t>
            </a:r>
            <a:r>
              <a:rPr lang="en-US" altLang="en-US" sz="2800" b="1" i="1" dirty="0" smtClean="0"/>
              <a:t>paramecium</a:t>
            </a:r>
          </a:p>
          <a:p>
            <a:r>
              <a:rPr lang="en-US" altLang="en-US" sz="2800" b="1" dirty="0" smtClean="0"/>
              <a:t>Cilia – hair-like </a:t>
            </a:r>
            <a:r>
              <a:rPr lang="en-US" altLang="en-US" sz="2800" b="1" dirty="0"/>
              <a:t>structures - help organisms move, get  food and sense environment.</a:t>
            </a:r>
          </a:p>
          <a:p>
            <a:r>
              <a:rPr lang="en-US" altLang="en-US" sz="2800" b="1" dirty="0" smtClean="0"/>
              <a:t>Multicellular </a:t>
            </a:r>
            <a:r>
              <a:rPr lang="en-US" altLang="en-US" sz="2800" b="1" dirty="0"/>
              <a:t>with </a:t>
            </a:r>
            <a:r>
              <a:rPr lang="en-US" altLang="en-US" sz="2800" b="1" dirty="0" smtClean="0"/>
              <a:t>two </a:t>
            </a:r>
            <a:r>
              <a:rPr lang="en-US" altLang="en-US" sz="2800" b="1" dirty="0"/>
              <a:t>nuclei.  </a:t>
            </a:r>
          </a:p>
          <a:p>
            <a:pPr lvl="1"/>
            <a:r>
              <a:rPr lang="en-US" altLang="en-US" sz="2400" b="1" dirty="0" smtClean="0"/>
              <a:t>One </a:t>
            </a:r>
            <a:r>
              <a:rPr lang="en-US" altLang="en-US" sz="2400" b="1" dirty="0"/>
              <a:t>nuclei </a:t>
            </a:r>
            <a:r>
              <a:rPr lang="en-US" altLang="en-US" sz="2400" b="1" dirty="0" smtClean="0"/>
              <a:t>(Macronucleus)controls </a:t>
            </a:r>
            <a:r>
              <a:rPr lang="en-US" altLang="en-US" sz="2400" b="1" dirty="0"/>
              <a:t>everyday functions </a:t>
            </a:r>
          </a:p>
          <a:p>
            <a:pPr lvl="1"/>
            <a:r>
              <a:rPr lang="en-US" altLang="en-US" sz="2400" b="1" dirty="0" smtClean="0"/>
              <a:t>One nuclei  (Micronucleus) is </a:t>
            </a:r>
            <a:r>
              <a:rPr lang="en-US" altLang="en-US" sz="2400" b="1" dirty="0"/>
              <a:t>for reproduction. </a:t>
            </a:r>
          </a:p>
          <a:p>
            <a:r>
              <a:rPr lang="en-US" altLang="en-US" sz="2800" b="1" dirty="0"/>
              <a:t>Reproduce by </a:t>
            </a:r>
            <a:r>
              <a:rPr lang="en-US" altLang="en-US" sz="2800" b="1" dirty="0" smtClean="0"/>
              <a:t>binary fission </a:t>
            </a:r>
            <a:r>
              <a:rPr lang="en-US" altLang="en-US" sz="2800" b="1" dirty="0"/>
              <a:t>or </a:t>
            </a:r>
            <a:r>
              <a:rPr lang="en-US" altLang="en-US" sz="2800" b="1" dirty="0" smtClean="0"/>
              <a:t>conjugation</a:t>
            </a:r>
            <a:r>
              <a:rPr lang="en-US" altLang="en-US" sz="2800" b="1" dirty="0"/>
              <a:t>.</a:t>
            </a:r>
            <a:endParaRPr lang="en-US" altLang="en-US" sz="28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231769"/>
            <a:ext cx="3200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28" r="35135"/>
          <a:stretch>
            <a:fillRect/>
          </a:stretch>
        </p:blipFill>
        <p:spPr bwMode="auto">
          <a:xfrm>
            <a:off x="6858000" y="3657600"/>
            <a:ext cx="2057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6052"/>
            <a:ext cx="8077200" cy="1143000"/>
          </a:xfrm>
        </p:spPr>
        <p:txBody>
          <a:bodyPr/>
          <a:lstStyle/>
          <a:p>
            <a:r>
              <a:rPr lang="en-US" altLang="en-US" sz="4800" b="1" dirty="0">
                <a:solidFill>
                  <a:srgbClr val="CC3300"/>
                </a:solidFill>
              </a:rPr>
              <a:t>PROTOZOANS WITH CILIA</a:t>
            </a:r>
            <a:endParaRPr lang="en-US" altLang="en-US" sz="48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8382000" cy="3962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b="1" dirty="0"/>
              <a:t>Oral groove lined with cilia - moves H</a:t>
            </a:r>
            <a:r>
              <a:rPr lang="en-US" altLang="en-US" sz="2800" b="1" baseline="-25000" dirty="0"/>
              <a:t>2</a:t>
            </a:r>
            <a:r>
              <a:rPr lang="en-US" altLang="en-US" sz="2800" b="1" dirty="0"/>
              <a:t>0 containing food into food vacuole at  </a:t>
            </a:r>
            <a:r>
              <a:rPr lang="en-US" altLang="en-US" sz="2800" b="1" dirty="0" smtClean="0"/>
              <a:t>the end </a:t>
            </a:r>
            <a:r>
              <a:rPr lang="en-US" altLang="en-US" sz="2800" b="1" dirty="0"/>
              <a:t>of oral groove.</a:t>
            </a:r>
          </a:p>
          <a:p>
            <a:pPr>
              <a:lnSpc>
                <a:spcPct val="90000"/>
              </a:lnSpc>
            </a:pPr>
            <a:r>
              <a:rPr lang="en-US" altLang="en-US" sz="2800" b="1" dirty="0"/>
              <a:t>Food vacuole breaks down food and sends through cell.</a:t>
            </a:r>
          </a:p>
          <a:p>
            <a:pPr>
              <a:lnSpc>
                <a:spcPct val="90000"/>
              </a:lnSpc>
            </a:pPr>
            <a:r>
              <a:rPr lang="en-US" altLang="en-US" sz="2800" b="1" dirty="0"/>
              <a:t>Anal pore sends out waste.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b="1" dirty="0"/>
              <a:t>Example of  protozoan </a:t>
            </a:r>
            <a:r>
              <a:rPr lang="en-US" altLang="en-US" sz="2800" b="1" dirty="0" smtClean="0"/>
              <a:t>with </a:t>
            </a:r>
            <a:r>
              <a:rPr lang="en-US" altLang="en-US" sz="2800" b="1" dirty="0"/>
              <a:t>cilia:  paramecium.</a:t>
            </a:r>
            <a:endParaRPr lang="en-US" altLang="en-US" sz="2800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24400"/>
            <a:ext cx="38100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3"/>
          <a:stretch>
            <a:fillRect/>
          </a:stretch>
        </p:blipFill>
        <p:spPr bwMode="auto">
          <a:xfrm>
            <a:off x="1981200" y="0"/>
            <a:ext cx="48006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7010400" y="3276600"/>
            <a:ext cx="1828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 smtClean="0">
                <a:latin typeface="Times New Roman" panose="02020603050405020304" pitchFamily="18" charset="0"/>
              </a:rPr>
              <a:t>Oral groove</a:t>
            </a:r>
            <a:endParaRPr lang="en-US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5943600" y="914400"/>
            <a:ext cx="1676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 dirty="0" smtClean="0">
                <a:latin typeface="Times New Roman" panose="02020603050405020304" pitchFamily="18" charset="0"/>
              </a:rPr>
              <a:t>Cilia</a:t>
            </a:r>
            <a:endParaRPr lang="en-US" altLang="en-US" sz="3200" b="1" dirty="0">
              <a:latin typeface="Times New Roman" panose="02020603050405020304" pitchFamily="18" charset="0"/>
            </a:endParaRP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0" y="0"/>
            <a:ext cx="31242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 smtClean="0">
                <a:latin typeface="Times New Roman" panose="02020603050405020304" pitchFamily="18" charset="0"/>
              </a:rPr>
              <a:t>Contractile </a:t>
            </a:r>
          </a:p>
          <a:p>
            <a:pPr>
              <a:spcBef>
                <a:spcPct val="50000"/>
              </a:spcBef>
            </a:pPr>
            <a:r>
              <a:rPr lang="en-US" altLang="en-US" sz="2800" b="1" dirty="0" smtClean="0">
                <a:latin typeface="Times New Roman" panose="02020603050405020304" pitchFamily="18" charset="0"/>
              </a:rPr>
              <a:t>Vacuole</a:t>
            </a:r>
            <a:endParaRPr lang="en-US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0" y="1600200"/>
            <a:ext cx="20574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 smtClean="0">
                <a:latin typeface="Times New Roman" panose="02020603050405020304" pitchFamily="18" charset="0"/>
              </a:rPr>
              <a:t>Food</a:t>
            </a:r>
          </a:p>
          <a:p>
            <a:pPr>
              <a:spcBef>
                <a:spcPct val="50000"/>
              </a:spcBef>
            </a:pPr>
            <a:r>
              <a:rPr lang="en-US" altLang="en-US" sz="2800" b="1" dirty="0" smtClean="0">
                <a:latin typeface="Times New Roman" panose="02020603050405020304" pitchFamily="18" charset="0"/>
              </a:rPr>
              <a:t>Vacuole</a:t>
            </a:r>
            <a:endParaRPr lang="en-US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21513" name="AutoShape 9"/>
          <p:cNvSpPr>
            <a:spLocks noChangeArrowheads="1"/>
          </p:cNvSpPr>
          <p:nvPr/>
        </p:nvSpPr>
        <p:spPr bwMode="auto">
          <a:xfrm>
            <a:off x="1219200" y="1600200"/>
            <a:ext cx="1828800" cy="485775"/>
          </a:xfrm>
          <a:prstGeom prst="rightArrow">
            <a:avLst>
              <a:gd name="adj1" fmla="val 50000"/>
              <a:gd name="adj2" fmla="val 9411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0" y="4724400"/>
            <a:ext cx="1387624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 smtClean="0">
                <a:latin typeface="Times New Roman" panose="02020603050405020304" pitchFamily="18" charset="0"/>
              </a:rPr>
              <a:t>Food</a:t>
            </a:r>
          </a:p>
          <a:p>
            <a:pPr>
              <a:spcBef>
                <a:spcPct val="50000"/>
              </a:spcBef>
            </a:pPr>
            <a:r>
              <a:rPr lang="en-US" altLang="en-US" sz="2800" b="1" dirty="0" smtClean="0">
                <a:latin typeface="Times New Roman" panose="02020603050405020304" pitchFamily="18" charset="0"/>
              </a:rPr>
              <a:t>Vacuole</a:t>
            </a:r>
            <a:endParaRPr lang="en-US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>
            <a:off x="1295400" y="4953000"/>
            <a:ext cx="2819400" cy="485775"/>
          </a:xfrm>
          <a:prstGeom prst="rightArrow">
            <a:avLst>
              <a:gd name="adj1" fmla="val 50000"/>
              <a:gd name="adj2" fmla="val 14509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6781800" y="54102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Times New Roman" panose="02020603050405020304" pitchFamily="18" charset="0"/>
              </a:rPr>
              <a:t> </a:t>
            </a:r>
            <a:r>
              <a:rPr lang="en-US" altLang="en-US" b="1" dirty="0" smtClean="0">
                <a:latin typeface="Times New Roman" panose="02020603050405020304" pitchFamily="18" charset="0"/>
              </a:rPr>
              <a:t>Anal pore</a:t>
            </a:r>
            <a:endParaRPr lang="en-US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21517" name="AutoShape 13"/>
          <p:cNvSpPr>
            <a:spLocks noChangeArrowheads="1"/>
          </p:cNvSpPr>
          <p:nvPr/>
        </p:nvSpPr>
        <p:spPr bwMode="auto">
          <a:xfrm>
            <a:off x="5105400" y="5410200"/>
            <a:ext cx="1752600" cy="485775"/>
          </a:xfrm>
          <a:prstGeom prst="leftArrow">
            <a:avLst>
              <a:gd name="adj1" fmla="val 50000"/>
              <a:gd name="adj2" fmla="val 901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5791200" y="3505200"/>
            <a:ext cx="1219200" cy="485775"/>
          </a:xfrm>
          <a:prstGeom prst="leftArrow">
            <a:avLst>
              <a:gd name="adj1" fmla="val 50000"/>
              <a:gd name="adj2" fmla="val 627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371600"/>
          </a:xfrm>
        </p:spPr>
        <p:txBody>
          <a:bodyPr/>
          <a:lstStyle/>
          <a:p>
            <a:r>
              <a:rPr lang="en-US" altLang="en-US" sz="5400" b="1" dirty="0">
                <a:solidFill>
                  <a:srgbClr val="CC3300"/>
                </a:solidFill>
              </a:rPr>
              <a:t>PROTOZOANS WITH CILIA</a:t>
            </a:r>
            <a:endParaRPr lang="en-US" sz="5400" dirty="0"/>
          </a:p>
        </p:txBody>
      </p:sp>
      <p:pic>
        <p:nvPicPr>
          <p:cNvPr id="53250" name="Picture 2" descr="paramec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79" y="2971800"/>
            <a:ext cx="4280021" cy="2552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286000"/>
            <a:ext cx="4172349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49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153400" cy="12954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PROTOZOANS WITH PSEUDOPODS</a:t>
            </a:r>
            <a:endParaRPr lang="en-US" alt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05000"/>
            <a:ext cx="6324600" cy="3962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b="1" dirty="0" smtClean="0"/>
              <a:t>Phylum Sarcodina (sarcodine) – includes amoebas.</a:t>
            </a:r>
          </a:p>
          <a:p>
            <a:pPr>
              <a:lnSpc>
                <a:spcPct val="90000"/>
              </a:lnSpc>
            </a:pPr>
            <a:r>
              <a:rPr lang="en-US" altLang="en-US" sz="2800" b="1" dirty="0" smtClean="0"/>
              <a:t>Pseudopods: ‘false </a:t>
            </a:r>
            <a:r>
              <a:rPr lang="en-US" altLang="en-US" sz="2800" b="1" dirty="0"/>
              <a:t>feet’  </a:t>
            </a:r>
          </a:p>
          <a:p>
            <a:pPr>
              <a:lnSpc>
                <a:spcPct val="90000"/>
              </a:lnSpc>
            </a:pPr>
            <a:r>
              <a:rPr lang="en-US" altLang="en-US" sz="2800" b="1" dirty="0" smtClean="0"/>
              <a:t>Cell </a:t>
            </a:r>
            <a:r>
              <a:rPr lang="en-US" altLang="en-US" sz="2800" b="1" dirty="0"/>
              <a:t>membrane pushes in one direction </a:t>
            </a:r>
            <a:r>
              <a:rPr lang="en-US" altLang="en-US" sz="2800" b="1" dirty="0" smtClean="0"/>
              <a:t>and </a:t>
            </a:r>
            <a:r>
              <a:rPr lang="en-US" altLang="en-US" sz="2800" b="1" dirty="0"/>
              <a:t>the cytoplasm flows into the bulge.</a:t>
            </a:r>
          </a:p>
          <a:p>
            <a:pPr>
              <a:lnSpc>
                <a:spcPct val="90000"/>
              </a:lnSpc>
            </a:pPr>
            <a:r>
              <a:rPr lang="en-US" altLang="en-US" sz="2800" b="1" dirty="0"/>
              <a:t>This allows the protozoan to move, dragging the rest of the cell behind it.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67"/>
          <a:stretch>
            <a:fillRect/>
          </a:stretch>
        </p:blipFill>
        <p:spPr bwMode="auto">
          <a:xfrm>
            <a:off x="6553200" y="1371600"/>
            <a:ext cx="2362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68" y="304800"/>
            <a:ext cx="822960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581400" y="762000"/>
            <a:ext cx="4953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dirty="0">
                <a:latin typeface="Times New Roman" panose="02020603050405020304" pitchFamily="18" charset="0"/>
              </a:rPr>
              <a:t>EXAMPLE OF HOW PSEUDOPODS MOVE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133600" y="5334000"/>
            <a:ext cx="1371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 dirty="0">
                <a:solidFill>
                  <a:srgbClr val="CC3300"/>
                </a:solidFill>
                <a:latin typeface="Times New Roman" panose="02020603050405020304" pitchFamily="18" charset="0"/>
              </a:rPr>
              <a:t>PUSH</a:t>
            </a:r>
            <a:endParaRPr lang="en-US" altLang="en-US" sz="3200" b="1" dirty="0">
              <a:latin typeface="Times New Roman" panose="02020603050405020304" pitchFamily="18" charset="0"/>
            </a:endParaRP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4572000" y="2286000"/>
            <a:ext cx="1600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 dirty="0">
                <a:solidFill>
                  <a:srgbClr val="CC3300"/>
                </a:solidFill>
                <a:latin typeface="Times New Roman" panose="02020603050405020304" pitchFamily="18" charset="0"/>
              </a:rPr>
              <a:t>FLOW</a:t>
            </a:r>
            <a:endParaRPr lang="en-US" altLang="en-US" sz="3200" b="1" dirty="0">
              <a:latin typeface="Times New Roman" panose="02020603050405020304" pitchFamily="18" charset="0"/>
            </a:endParaRP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6934200" y="5629218"/>
            <a:ext cx="152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 dirty="0">
                <a:solidFill>
                  <a:srgbClr val="CC3300"/>
                </a:solidFill>
                <a:latin typeface="Times New Roman" panose="02020603050405020304" pitchFamily="18" charset="0"/>
              </a:rPr>
              <a:t>DRAG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b="28572"/>
          <a:stretch>
            <a:fillRect/>
          </a:stretch>
        </p:blipFill>
        <p:spPr bwMode="auto">
          <a:xfrm>
            <a:off x="0" y="3124200"/>
            <a:ext cx="91440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18155" y="1776127"/>
            <a:ext cx="85344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b="1" dirty="0"/>
              <a:t>It can form </a:t>
            </a:r>
            <a:r>
              <a:rPr lang="en-US" altLang="en-US" sz="2800" b="1" dirty="0" smtClean="0"/>
              <a:t>two </a:t>
            </a:r>
            <a:r>
              <a:rPr lang="en-US" altLang="en-US" sz="2800" b="1" dirty="0"/>
              <a:t>pseudopods to surround </a:t>
            </a:r>
            <a:r>
              <a:rPr lang="en-US" altLang="en-US" sz="2800" b="1" dirty="0" smtClean="0"/>
              <a:t>and </a:t>
            </a:r>
            <a:r>
              <a:rPr lang="en-US" altLang="en-US" sz="2800" b="1" dirty="0"/>
              <a:t>trap food.  Then form a food vacuole to break down food in the cytoplasm.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83054"/>
            <a:ext cx="8534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CC3300"/>
                </a:solidFill>
              </a:rPr>
              <a:t>PROTOZOANS </a:t>
            </a:r>
            <a:r>
              <a:rPr lang="en-US" altLang="en-US" sz="4800" b="1" dirty="0" smtClean="0">
                <a:solidFill>
                  <a:srgbClr val="CC3300"/>
                </a:solidFill>
              </a:rPr>
              <a:t>WITH </a:t>
            </a:r>
            <a:r>
              <a:rPr lang="en-US" altLang="en-US" sz="4800" b="1" dirty="0" smtClean="0">
                <a:solidFill>
                  <a:srgbClr val="CC3300"/>
                </a:solidFill>
                <a:latin typeface="+mj-lt"/>
              </a:rPr>
              <a:t>PSEUDOPODS</a:t>
            </a:r>
            <a:endParaRPr lang="en-US" sz="4800" dirty="0">
              <a:latin typeface="+mj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77724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 dirty="0"/>
              <a:t>Reproduce by binary fission like bacteria.</a:t>
            </a:r>
          </a:p>
          <a:p>
            <a:pPr>
              <a:lnSpc>
                <a:spcPct val="90000"/>
              </a:lnSpc>
            </a:pPr>
            <a:r>
              <a:rPr lang="en-US" altLang="en-US" b="1" dirty="0"/>
              <a:t>Contractile vacuole - it collects extra H</a:t>
            </a:r>
            <a:r>
              <a:rPr lang="en-US" altLang="en-US" b="1" baseline="-25000" dirty="0"/>
              <a:t>2</a:t>
            </a:r>
            <a:r>
              <a:rPr lang="en-US" altLang="en-US" b="1" dirty="0"/>
              <a:t>O </a:t>
            </a:r>
            <a:r>
              <a:rPr lang="en-US" altLang="en-US" b="1" dirty="0" smtClean="0"/>
              <a:t>and </a:t>
            </a:r>
            <a:r>
              <a:rPr lang="en-US" altLang="en-US" b="1" dirty="0"/>
              <a:t>expels it from </a:t>
            </a:r>
            <a:r>
              <a:rPr lang="en-US" altLang="en-US" b="1" dirty="0" smtClean="0"/>
              <a:t>cell.</a:t>
            </a:r>
            <a:endParaRPr lang="en-US" altLang="en-US" b="1" dirty="0"/>
          </a:p>
          <a:p>
            <a:pPr>
              <a:lnSpc>
                <a:spcPct val="90000"/>
              </a:lnSpc>
            </a:pPr>
            <a:r>
              <a:rPr lang="en-US" altLang="en-US" b="1" dirty="0"/>
              <a:t>Thin cell </a:t>
            </a:r>
            <a:r>
              <a:rPr lang="en-US" altLang="en-US" b="1" dirty="0" smtClean="0"/>
              <a:t>membrane</a:t>
            </a:r>
            <a:endParaRPr lang="en-US" altLang="en-US" b="1" dirty="0"/>
          </a:p>
          <a:p>
            <a:pPr>
              <a:lnSpc>
                <a:spcPct val="90000"/>
              </a:lnSpc>
            </a:pPr>
            <a:r>
              <a:rPr lang="en-US" altLang="en-US" b="1" dirty="0"/>
              <a:t>N</a:t>
            </a:r>
            <a:r>
              <a:rPr lang="en-US" altLang="en-US" b="1" dirty="0" smtClean="0"/>
              <a:t>o </a:t>
            </a:r>
            <a:r>
              <a:rPr lang="en-US" altLang="en-US" b="1" dirty="0"/>
              <a:t>definite shape</a:t>
            </a:r>
            <a:r>
              <a:rPr lang="en-US" altLang="en-US" b="1" dirty="0" smtClean="0"/>
              <a:t>.</a:t>
            </a:r>
          </a:p>
          <a:p>
            <a:pPr>
              <a:lnSpc>
                <a:spcPct val="90000"/>
              </a:lnSpc>
            </a:pPr>
            <a:endParaRPr lang="en-US" altLang="en-US" b="1" dirty="0"/>
          </a:p>
          <a:p>
            <a:pPr>
              <a:lnSpc>
                <a:spcPct val="90000"/>
              </a:lnSpc>
            </a:pPr>
            <a:endParaRPr lang="en-US" altLang="en-US" b="1" dirty="0" smtClean="0"/>
          </a:p>
          <a:p>
            <a:pPr>
              <a:lnSpc>
                <a:spcPct val="90000"/>
              </a:lnSpc>
            </a:pPr>
            <a:endParaRPr lang="en-US" altLang="en-US" b="1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429000"/>
            <a:ext cx="385318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600" y="83054"/>
            <a:ext cx="8763000" cy="159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CC3300"/>
                </a:solidFill>
              </a:rPr>
              <a:t>PROTOZOANS WITH </a:t>
            </a:r>
            <a:r>
              <a:rPr lang="en-US" altLang="en-US" sz="4800" b="1" dirty="0" smtClean="0">
                <a:solidFill>
                  <a:srgbClr val="CC3300"/>
                </a:solidFill>
                <a:latin typeface="+mj-lt"/>
              </a:rPr>
              <a:t>PSEUDOPODS</a:t>
            </a:r>
            <a:endParaRPr lang="en-US" sz="4800" dirty="0">
              <a:latin typeface="+mj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858997" cy="1143000"/>
          </a:xfrm>
        </p:spPr>
        <p:txBody>
          <a:bodyPr/>
          <a:lstStyle/>
          <a:p>
            <a:pPr algn="l"/>
            <a:r>
              <a:rPr lang="en-US" sz="5400" b="1" dirty="0" smtClean="0">
                <a:solidFill>
                  <a:srgbClr val="CC3300"/>
                </a:solidFill>
              </a:rPr>
              <a:t>AMOEBA</a:t>
            </a:r>
            <a:endParaRPr lang="en-US" sz="5400" b="1" dirty="0">
              <a:solidFill>
                <a:srgbClr val="CC330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676399" y="2133600"/>
            <a:ext cx="30546989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5006641"/>
              </p:ext>
            </p:extLst>
          </p:nvPr>
        </p:nvGraphicFramePr>
        <p:xfrm>
          <a:off x="152400" y="3115560"/>
          <a:ext cx="5524808" cy="3733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0" r:id="rId3" imgW="2809524" imgH="1743318" progId="MSPhotoEd.3">
                  <p:embed/>
                </p:oleObj>
              </mc:Choice>
              <mc:Fallback>
                <p:oleObj r:id="rId3" imgW="2809524" imgH="1743318" progId="MSPhotoEd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115560"/>
                        <a:ext cx="5524808" cy="37337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441" y="1134359"/>
            <a:ext cx="4295775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265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OTHER PROTOZOANS</a:t>
            </a:r>
            <a:endParaRPr lang="en-US" alt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9144000" cy="1752600"/>
          </a:xfrm>
        </p:spPr>
        <p:txBody>
          <a:bodyPr/>
          <a:lstStyle/>
          <a:p>
            <a:r>
              <a:rPr lang="en-US" altLang="en-US" b="1" dirty="0"/>
              <a:t>Called sporozoans - parasites </a:t>
            </a:r>
          </a:p>
          <a:p>
            <a:r>
              <a:rPr lang="en-US" altLang="en-US" b="1" dirty="0"/>
              <a:t>Feed on cells </a:t>
            </a:r>
            <a:r>
              <a:rPr lang="en-US" altLang="en-US" b="1" dirty="0" smtClean="0"/>
              <a:t>and </a:t>
            </a:r>
            <a:r>
              <a:rPr lang="en-US" altLang="en-US" b="1" dirty="0"/>
              <a:t>body fluids of hosts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48768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4997450" y="2590800"/>
            <a:ext cx="414655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b="1" dirty="0"/>
              <a:t>Sporozoans like </a:t>
            </a:r>
            <a:r>
              <a:rPr lang="en-US" altLang="en-US" sz="2800" b="1" i="1" dirty="0"/>
              <a:t>Plasmodium</a:t>
            </a:r>
            <a:r>
              <a:rPr lang="en-US" altLang="en-US" sz="2800" b="1" dirty="0"/>
              <a:t>  (causes malaria) have more than </a:t>
            </a:r>
            <a:r>
              <a:rPr lang="en-US" altLang="en-US" sz="2800" b="1" dirty="0" smtClean="0"/>
              <a:t>one </a:t>
            </a:r>
            <a:r>
              <a:rPr lang="en-US" altLang="en-US" sz="2800" b="1" dirty="0"/>
              <a:t>host: mosquitoes and then humans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C3300"/>
                </a:solidFill>
              </a:rPr>
              <a:t>ANIMAL-LIKE PROTISTS</a:t>
            </a:r>
            <a:endParaRPr lang="en-US" b="1" dirty="0">
              <a:solidFill>
                <a:srgbClr val="CC33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012973"/>
              </p:ext>
            </p:extLst>
          </p:nvPr>
        </p:nvGraphicFramePr>
        <p:xfrm>
          <a:off x="609600" y="2286000"/>
          <a:ext cx="8229600" cy="42062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006969">
                  <a:extLst>
                    <a:ext uri="{9D8B030D-6E8A-4147-A177-3AD203B41FA5}">
                      <a16:colId xmlns:a16="http://schemas.microsoft.com/office/drawing/2014/main" xmlns="" val="4159100280"/>
                    </a:ext>
                  </a:extLst>
                </a:gridCol>
                <a:gridCol w="5222631">
                  <a:extLst>
                    <a:ext uri="{9D8B030D-6E8A-4147-A177-3AD203B41FA5}">
                      <a16:colId xmlns:a16="http://schemas.microsoft.com/office/drawing/2014/main" xmlns="" val="2021806312"/>
                    </a:ext>
                  </a:extLst>
                </a:gridCol>
              </a:tblGrid>
              <a:tr h="7924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highlight>
                            <a:srgbClr val="C0C0C0"/>
                          </a:highlight>
                        </a:rPr>
                        <a:t>Disease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highlight>
                            <a:srgbClr val="C0C0C0"/>
                          </a:highlight>
                        </a:rPr>
                        <a:t>Protozoan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46208936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</a:rPr>
                        <a:t>Malaria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i="1" dirty="0">
                          <a:solidFill>
                            <a:schemeClr val="tx1"/>
                          </a:solidFill>
                          <a:effectLst/>
                        </a:rPr>
                        <a:t>Plasmodium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species – carrier Anopheles mosquito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88291831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</a:rPr>
                        <a:t>Giardiasis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i="1" dirty="0">
                          <a:solidFill>
                            <a:schemeClr val="tx1"/>
                          </a:solidFill>
                          <a:effectLst/>
                        </a:rPr>
                        <a:t>Giardia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species – carrier beavers; contaminated H</a:t>
                      </a:r>
                      <a:r>
                        <a:rPr lang="en-US" sz="2800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84355619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</a:rPr>
                        <a:t>African Sleeping Sickness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i="1" dirty="0">
                          <a:solidFill>
                            <a:schemeClr val="tx1"/>
                          </a:solidFill>
                          <a:effectLst/>
                        </a:rPr>
                        <a:t>Trypanosoma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species – carrier Tsetse fly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54010189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</a:rPr>
                        <a:t>Amoebic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Dysentery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i="1" dirty="0">
                          <a:solidFill>
                            <a:schemeClr val="tx1"/>
                          </a:solidFill>
                          <a:effectLst/>
                        </a:rPr>
                        <a:t>Entamoeba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species – contaminated  H</a:t>
                      </a:r>
                      <a:r>
                        <a:rPr lang="en-US" sz="2800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8796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5390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CC3300"/>
                </a:solidFill>
              </a:rPr>
              <a:t>ANIMAL-LIKE PROTISTS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80241"/>
            <a:ext cx="7772400" cy="43434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Malaria</a:t>
            </a:r>
            <a:r>
              <a:rPr lang="en-US" sz="2800" dirty="0" smtClean="0"/>
              <a:t> - </a:t>
            </a:r>
            <a:r>
              <a:rPr lang="en-US" sz="2800" dirty="0"/>
              <a:t>a life-threatening disease caused by parasites that are transmitted to people through the bites of infected female mosquitoes</a:t>
            </a:r>
            <a:endParaRPr lang="en-US" sz="2800" dirty="0" smtClean="0"/>
          </a:p>
          <a:p>
            <a:r>
              <a:rPr lang="en-US" sz="2800" b="1" dirty="0" smtClean="0">
                <a:solidFill>
                  <a:srgbClr val="0070C0"/>
                </a:solidFill>
              </a:rPr>
              <a:t>Giardiasis</a:t>
            </a:r>
            <a:r>
              <a:rPr lang="en-US" sz="2800" dirty="0" smtClean="0"/>
              <a:t> - </a:t>
            </a:r>
            <a:r>
              <a:rPr lang="en-US" sz="2800" dirty="0"/>
              <a:t>a major diarrheal disease found throughout the world</a:t>
            </a:r>
            <a:endParaRPr lang="en-US" sz="2800" dirty="0" smtClean="0"/>
          </a:p>
          <a:p>
            <a:r>
              <a:rPr lang="en-US" sz="2800" b="1" dirty="0" smtClean="0">
                <a:solidFill>
                  <a:srgbClr val="0070C0"/>
                </a:solidFill>
              </a:rPr>
              <a:t>African Sleeping Sickness </a:t>
            </a:r>
            <a:r>
              <a:rPr lang="en-US" sz="2800" dirty="0" smtClean="0"/>
              <a:t>- an infection caused by germs carried by certain flies. It results in swelling of the brain.</a:t>
            </a:r>
          </a:p>
          <a:p>
            <a:r>
              <a:rPr lang="en-US" sz="2800" b="1" dirty="0" smtClean="0">
                <a:solidFill>
                  <a:srgbClr val="0070C0"/>
                </a:solidFill>
              </a:rPr>
              <a:t>Amoebic Dysentery </a:t>
            </a:r>
            <a:r>
              <a:rPr lang="en-US" sz="2800" dirty="0" smtClean="0"/>
              <a:t>- </a:t>
            </a:r>
            <a:r>
              <a:rPr lang="en-US" sz="2800" dirty="0"/>
              <a:t>a type of bloody diarrhea caused primarily by the amoeba </a:t>
            </a:r>
            <a:r>
              <a:rPr lang="en-US" sz="2800" i="1" dirty="0"/>
              <a:t>Entamoeba </a:t>
            </a:r>
            <a:r>
              <a:rPr lang="en-US" sz="2800" i="1" dirty="0" err="1"/>
              <a:t>histolytica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3596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CC3300"/>
                </a:solidFill>
              </a:rPr>
              <a:t>PLANT-LIKE PROTISTS</a:t>
            </a:r>
            <a:endParaRPr lang="en-US" b="1" dirty="0">
              <a:solidFill>
                <a:srgbClr val="CC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16930"/>
            <a:ext cx="8110194" cy="4114800"/>
          </a:xfrm>
        </p:spPr>
        <p:txBody>
          <a:bodyPr/>
          <a:lstStyle/>
          <a:p>
            <a:r>
              <a:rPr lang="en-US" b="1" dirty="0" smtClean="0"/>
              <a:t>Unicellular or multicellular</a:t>
            </a:r>
          </a:p>
          <a:p>
            <a:r>
              <a:rPr lang="en-US" b="1" dirty="0" smtClean="0"/>
              <a:t>Better known as algae</a:t>
            </a:r>
            <a:endParaRPr lang="en-US" b="1" dirty="0"/>
          </a:p>
          <a:p>
            <a:r>
              <a:rPr lang="en-US" b="1" dirty="0" smtClean="0"/>
              <a:t>Unicellular (algae)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Euglena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Dinoflagellates</a:t>
            </a:r>
            <a:r>
              <a:rPr lang="en-US" b="1" dirty="0"/>
              <a:t> – algal blooms produce red tide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Diatoms</a:t>
            </a:r>
            <a:r>
              <a:rPr lang="en-US" b="1" dirty="0"/>
              <a:t> – cell walls rich in silicon </a:t>
            </a:r>
            <a:endParaRPr lang="en-US" b="1" dirty="0" smtClean="0"/>
          </a:p>
          <a:p>
            <a:r>
              <a:rPr lang="en-US" b="1" dirty="0" smtClean="0"/>
              <a:t>Multicellular (algae/seaweed)</a:t>
            </a:r>
          </a:p>
          <a:p>
            <a:pPr lvl="1"/>
            <a:r>
              <a:rPr lang="en-US" b="1" dirty="0" smtClean="0"/>
              <a:t>Red, brown, green algae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556" y="1905000"/>
            <a:ext cx="3338660" cy="1669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914" y="5486400"/>
            <a:ext cx="3135086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2742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54998" cy="1143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PLANTLIKE PROTISTS</a:t>
            </a:r>
            <a:endParaRPr lang="en-US" alt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252" y="1219200"/>
            <a:ext cx="8458200" cy="3657600"/>
          </a:xfrm>
        </p:spPr>
        <p:txBody>
          <a:bodyPr/>
          <a:lstStyle/>
          <a:p>
            <a:r>
              <a:rPr lang="en-US" altLang="en-US" b="1" dirty="0" smtClean="0"/>
              <a:t>Autotrophs  </a:t>
            </a:r>
            <a:endParaRPr lang="en-US" altLang="en-US" b="1" dirty="0"/>
          </a:p>
          <a:p>
            <a:r>
              <a:rPr lang="en-US" altLang="en-US" b="1" dirty="0" smtClean="0"/>
              <a:t>Contain </a:t>
            </a:r>
            <a:r>
              <a:rPr lang="en-US" altLang="en-US" b="1" dirty="0"/>
              <a:t>different pigments so they come in different colors.</a:t>
            </a:r>
          </a:p>
          <a:p>
            <a:r>
              <a:rPr lang="en-US" altLang="en-US" b="1" dirty="0"/>
              <a:t>Euglena: special type of algae -when there is no sunlight they become heterotrophic</a:t>
            </a:r>
            <a:r>
              <a:rPr lang="en-US" altLang="en-US" dirty="0"/>
              <a:t>.</a:t>
            </a:r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343400"/>
            <a:ext cx="39624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327688"/>
            <a:ext cx="3675610" cy="253031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rgbClr val="CC3300"/>
                </a:solidFill>
              </a:rPr>
              <a:t>PLANTLIKE </a:t>
            </a:r>
            <a:r>
              <a:rPr lang="en-US" altLang="en-US" b="1" dirty="0" smtClean="0">
                <a:solidFill>
                  <a:srgbClr val="CC3300"/>
                </a:solidFill>
              </a:rPr>
              <a:t>PROTISTS -</a:t>
            </a:r>
            <a:r>
              <a:rPr lang="en-US" b="1" dirty="0" smtClean="0">
                <a:solidFill>
                  <a:srgbClr val="CC3300"/>
                </a:solidFill>
              </a:rPr>
              <a:t>EUGLENA</a:t>
            </a:r>
            <a:endParaRPr lang="en-US" b="1" dirty="0">
              <a:solidFill>
                <a:srgbClr val="CC33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1752600"/>
            <a:ext cx="752475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10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54998" cy="1143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PLANTLIKE PROTISTS</a:t>
            </a:r>
            <a:endParaRPr lang="en-US" alt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7605" y="1655926"/>
            <a:ext cx="8458200" cy="3657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 smtClean="0"/>
              <a:t>Multicellular Examples</a:t>
            </a:r>
          </a:p>
          <a:p>
            <a:r>
              <a:rPr lang="en-US" altLang="en-US" b="1" dirty="0" smtClean="0"/>
              <a:t>Red algae: Coralline algae</a:t>
            </a:r>
          </a:p>
          <a:p>
            <a:r>
              <a:rPr lang="en-US" altLang="en-US" b="1" dirty="0" smtClean="0"/>
              <a:t>Brown Algae:  Giant Kelp</a:t>
            </a:r>
          </a:p>
          <a:p>
            <a:r>
              <a:rPr lang="en-US" altLang="en-US" b="1" dirty="0" smtClean="0"/>
              <a:t>Green Algae: </a:t>
            </a:r>
            <a:r>
              <a:rPr lang="en-US" altLang="en-US" b="1" dirty="0" err="1" smtClean="0"/>
              <a:t>Volvox</a:t>
            </a:r>
            <a:r>
              <a:rPr lang="en-US" altLang="en-US" b="1" dirty="0" smtClean="0"/>
              <a:t>, Ulva</a:t>
            </a:r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499" y="1524000"/>
            <a:ext cx="3057525" cy="17430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305" y="4148040"/>
            <a:ext cx="4448695" cy="16784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254" y="4735394"/>
            <a:ext cx="4339894" cy="166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3951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54998" cy="1143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PLANTLIKE PROTISTS</a:t>
            </a:r>
            <a:endParaRPr lang="en-US" alt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252" y="1447800"/>
            <a:ext cx="8702148" cy="4953000"/>
          </a:xfrm>
        </p:spPr>
        <p:txBody>
          <a:bodyPr/>
          <a:lstStyle/>
          <a:p>
            <a:pPr lvl="0"/>
            <a:r>
              <a:rPr lang="en-US" b="1" dirty="0" smtClean="0">
                <a:solidFill>
                  <a:srgbClr val="FF0000"/>
                </a:solidFill>
              </a:rPr>
              <a:t>Phytoplankton</a:t>
            </a:r>
            <a:r>
              <a:rPr lang="en-US" b="1" dirty="0" smtClean="0"/>
              <a:t> </a:t>
            </a:r>
            <a:r>
              <a:rPr lang="en-US" b="1" dirty="0"/>
              <a:t>– population of </a:t>
            </a:r>
            <a:r>
              <a:rPr lang="en-US" b="1" dirty="0" smtClean="0"/>
              <a:t>photosynthetic organism.</a:t>
            </a:r>
            <a:endParaRPr lang="en-US" b="1" dirty="0"/>
          </a:p>
          <a:p>
            <a:pPr lvl="0"/>
            <a:r>
              <a:rPr lang="en-US" b="1" dirty="0"/>
              <a:t>Cell walls composed of cellulose</a:t>
            </a:r>
          </a:p>
          <a:p>
            <a:pPr lvl="0"/>
            <a:r>
              <a:rPr lang="en-US" b="1" dirty="0"/>
              <a:t>when waste is excessive, algae grows into masses called </a:t>
            </a:r>
            <a:r>
              <a:rPr lang="en-US" b="1" dirty="0">
                <a:solidFill>
                  <a:srgbClr val="FF0000"/>
                </a:solidFill>
              </a:rPr>
              <a:t>algal blooms</a:t>
            </a:r>
            <a:r>
              <a:rPr lang="en-US" b="1" dirty="0"/>
              <a:t>; depletes </a:t>
            </a:r>
            <a:r>
              <a:rPr lang="en-US" b="1" dirty="0" smtClean="0"/>
              <a:t>nutrients and oxygen in </a:t>
            </a:r>
            <a:r>
              <a:rPr lang="en-US" b="1" dirty="0"/>
              <a:t>H</a:t>
            </a:r>
            <a:r>
              <a:rPr lang="en-US" b="1" baseline="-25000" dirty="0"/>
              <a:t>2</a:t>
            </a:r>
            <a:r>
              <a:rPr lang="en-US" b="1" dirty="0"/>
              <a:t>O which kills aquatic </a:t>
            </a:r>
            <a:r>
              <a:rPr lang="en-US" b="1" dirty="0" smtClean="0"/>
              <a:t>organisms.</a:t>
            </a:r>
            <a:endParaRPr lang="en-US" b="1" dirty="0"/>
          </a:p>
          <a:p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4648200"/>
            <a:ext cx="2828925" cy="213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94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54998" cy="1143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PLANTLIKE PROTISTS</a:t>
            </a:r>
            <a:endParaRPr lang="en-US" alt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252" y="1447800"/>
            <a:ext cx="8702148" cy="4953000"/>
          </a:xfrm>
        </p:spPr>
        <p:txBody>
          <a:bodyPr/>
          <a:lstStyle/>
          <a:p>
            <a:pPr lvl="0"/>
            <a:r>
              <a:rPr lang="en-US" b="1" dirty="0"/>
              <a:t>Pigments vary to efficiently harvest light energy for </a:t>
            </a:r>
            <a:r>
              <a:rPr lang="en-US" b="1" dirty="0" smtClean="0"/>
              <a:t>photosynthesis.</a:t>
            </a:r>
            <a:endParaRPr lang="en-US" b="1" dirty="0"/>
          </a:p>
          <a:p>
            <a:r>
              <a:rPr lang="en-US" altLang="en-US" b="1" dirty="0" smtClean="0"/>
              <a:t>Chlorophyll and accessory pigments allow algae to harvest and use energy from sunlight.  The allows algae to use a wide range of light colors to get the energy for photosynthesis.</a:t>
            </a:r>
            <a:endParaRPr lang="en-US" alt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5029200"/>
            <a:ext cx="6696075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5282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C3300"/>
                </a:solidFill>
              </a:rPr>
              <a:t>HUMAN USES OF PLANT-LIKE PROTISTS</a:t>
            </a:r>
            <a:endParaRPr lang="en-US" b="1" dirty="0">
              <a:solidFill>
                <a:srgbClr val="CC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7772400" cy="3886200"/>
          </a:xfrm>
        </p:spPr>
        <p:txBody>
          <a:bodyPr/>
          <a:lstStyle/>
          <a:p>
            <a:pPr lvl="0"/>
            <a:r>
              <a:rPr lang="en-US" b="1" dirty="0"/>
              <a:t>M</a:t>
            </a:r>
            <a:r>
              <a:rPr lang="en-US" b="1" dirty="0" smtClean="0"/>
              <a:t>uch </a:t>
            </a:r>
            <a:r>
              <a:rPr lang="en-US" b="1" dirty="0"/>
              <a:t>of Earth’s O</a:t>
            </a:r>
            <a:r>
              <a:rPr lang="en-US" b="1" baseline="-25000" dirty="0"/>
              <a:t>2</a:t>
            </a:r>
            <a:r>
              <a:rPr lang="en-US" b="1" dirty="0"/>
              <a:t> is produced by algae – uses photosynthesis to produce oxygen</a:t>
            </a:r>
          </a:p>
          <a:p>
            <a:pPr lvl="0"/>
            <a:r>
              <a:rPr lang="en-US" b="1" dirty="0"/>
              <a:t>C</a:t>
            </a:r>
            <a:r>
              <a:rPr lang="en-US" b="1" dirty="0" smtClean="0"/>
              <a:t>hemicals </a:t>
            </a:r>
            <a:r>
              <a:rPr lang="en-US" b="1" dirty="0"/>
              <a:t>in algae – </a:t>
            </a:r>
            <a:r>
              <a:rPr lang="en-US" b="1" dirty="0" smtClean="0"/>
              <a:t>medicines (</a:t>
            </a:r>
            <a:r>
              <a:rPr lang="en-US" b="1" dirty="0"/>
              <a:t>treat ulcers, arthritis), make plastics, deodorants, paints etc.</a:t>
            </a:r>
          </a:p>
          <a:p>
            <a:pPr lvl="0"/>
            <a:r>
              <a:rPr lang="en-US" b="1" dirty="0"/>
              <a:t>F</a:t>
            </a:r>
            <a:r>
              <a:rPr lang="en-US" b="1" dirty="0" smtClean="0"/>
              <a:t>ood - nori </a:t>
            </a:r>
            <a:r>
              <a:rPr lang="en-US" b="1" dirty="0"/>
              <a:t>wraps in sushi, ice cream, candy bars, syrups,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0787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CC3300"/>
                </a:solidFill>
              </a:rPr>
              <a:t>HUMAN USES OF PLANT-LIKE PROTISTS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77104"/>
            <a:ext cx="7467600" cy="458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5482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CC3300"/>
                </a:solidFill>
              </a:rPr>
              <a:t>FUNGI-LIKE PROTISTS</a:t>
            </a:r>
            <a:endParaRPr lang="en-US" b="1" dirty="0">
              <a:solidFill>
                <a:srgbClr val="CC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652" y="1600200"/>
            <a:ext cx="7772400" cy="4114800"/>
          </a:xfrm>
        </p:spPr>
        <p:txBody>
          <a:bodyPr/>
          <a:lstStyle/>
          <a:p>
            <a:r>
              <a:rPr lang="en-US" b="1" dirty="0" smtClean="0"/>
              <a:t>Multicellular</a:t>
            </a:r>
          </a:p>
          <a:p>
            <a:r>
              <a:rPr lang="en-US" b="1" dirty="0" smtClean="0"/>
              <a:t>Heterotrophs (like animals)</a:t>
            </a:r>
          </a:p>
          <a:p>
            <a:r>
              <a:rPr lang="en-US" b="1" dirty="0" smtClean="0"/>
              <a:t>Cell Walls made of cellulose  (like plants)</a:t>
            </a:r>
          </a:p>
          <a:p>
            <a:r>
              <a:rPr lang="en-US" altLang="en-US" b="1" dirty="0"/>
              <a:t>Not in fungi kingdom because they can move at one point in their lives.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" y="4962525"/>
            <a:ext cx="884872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745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FUNGI-LIKE PROTISTS</a:t>
            </a:r>
            <a:endParaRPr lang="en-US" alt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7772400" cy="4343400"/>
          </a:xfrm>
        </p:spPr>
        <p:txBody>
          <a:bodyPr/>
          <a:lstStyle/>
          <a:p>
            <a:r>
              <a:rPr lang="en-US" altLang="en-US" sz="3600" b="1" dirty="0" smtClean="0">
                <a:solidFill>
                  <a:srgbClr val="FF0000"/>
                </a:solidFill>
              </a:rPr>
              <a:t>Decomposers</a:t>
            </a:r>
          </a:p>
          <a:p>
            <a:r>
              <a:rPr lang="en-US" altLang="en-US" sz="3600" b="1" dirty="0" smtClean="0"/>
              <a:t>Produce </a:t>
            </a:r>
            <a:r>
              <a:rPr lang="en-US" altLang="en-US" sz="3600" b="1" dirty="0" smtClean="0">
                <a:solidFill>
                  <a:srgbClr val="FF0000"/>
                </a:solidFill>
              </a:rPr>
              <a:t>spores</a:t>
            </a:r>
            <a:r>
              <a:rPr lang="en-US" altLang="en-US" sz="3600" b="1" dirty="0" smtClean="0"/>
              <a:t> </a:t>
            </a:r>
            <a:r>
              <a:rPr lang="en-US" altLang="en-US" sz="3600" b="1" dirty="0"/>
              <a:t>(tiny cells that can grow into a new organism)</a:t>
            </a:r>
          </a:p>
          <a:p>
            <a:r>
              <a:rPr lang="en-US" altLang="en-US" sz="3600" b="1" dirty="0" smtClean="0"/>
              <a:t>Includes, slime molds, and water molds, mildew</a:t>
            </a:r>
            <a:r>
              <a:rPr lang="en-US" altLang="en-US" sz="3600" b="1" dirty="0"/>
              <a:t>.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407031"/>
            <a:ext cx="41910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FUNGI-LIKE PROTISTS</a:t>
            </a:r>
            <a:endParaRPr lang="en-US" alt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7772400" cy="4343400"/>
          </a:xfrm>
        </p:spPr>
        <p:txBody>
          <a:bodyPr/>
          <a:lstStyle/>
          <a:p>
            <a:r>
              <a:rPr lang="en-US" altLang="en-US" sz="3600" b="1" dirty="0" smtClean="0"/>
              <a:t>Can be parasitic to plants – cause diseases such as blight, mildews.</a:t>
            </a:r>
            <a:endParaRPr lang="en-US" altLang="en-US" sz="36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405335"/>
            <a:ext cx="3609975" cy="25241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525" y="3048000"/>
            <a:ext cx="3805238" cy="357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4512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7923" y="609600"/>
            <a:ext cx="7772400" cy="1143000"/>
          </a:xfrm>
        </p:spPr>
        <p:txBody>
          <a:bodyPr anchor="ctr"/>
          <a:lstStyle/>
          <a:p>
            <a:r>
              <a:rPr lang="en-US" altLang="en-US" b="1" dirty="0" smtClean="0">
                <a:solidFill>
                  <a:srgbClr val="CC3300"/>
                </a:solidFill>
                <a:latin typeface="Comic Sans MS" panose="030F0702030302020204" pitchFamily="66" charset="0"/>
              </a:rPr>
              <a:t>FUNGI</a:t>
            </a:r>
            <a:endParaRPr lang="en-US" altLang="en-US" dirty="0">
              <a:solidFill>
                <a:srgbClr val="CC33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3" y="2667000"/>
            <a:ext cx="9144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189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altLang="en-US" sz="4800" b="1" dirty="0" smtClean="0">
                <a:solidFill>
                  <a:srgbClr val="CC3300"/>
                </a:solidFill>
              </a:rPr>
              <a:t>FUNGI KINGDOM</a:t>
            </a:r>
            <a:endParaRPr lang="en-US" alt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2168" y="1295400"/>
            <a:ext cx="8077200" cy="3505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600" b="1" dirty="0" smtClean="0">
                <a:solidFill>
                  <a:srgbClr val="000000"/>
                </a:solidFill>
                <a:latin typeface="Times New (W1)" pitchFamily="18" charset="0"/>
              </a:rPr>
              <a:t>Fungus - Latin meaning </a:t>
            </a:r>
            <a:r>
              <a:rPr lang="en-US" altLang="en-US" sz="3600" b="1" dirty="0">
                <a:solidFill>
                  <a:srgbClr val="000000"/>
                </a:solidFill>
                <a:latin typeface="Times New (W1)" pitchFamily="18" charset="0"/>
              </a:rPr>
              <a:t>sponge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(W1)" pitchFamily="18" charset="0"/>
              </a:rPr>
              <a:t>. The </a:t>
            </a:r>
            <a:r>
              <a:rPr lang="en-US" altLang="en-US" sz="3600" b="1" dirty="0">
                <a:solidFill>
                  <a:srgbClr val="000000"/>
                </a:solidFill>
                <a:latin typeface="Times New (W1)" pitchFamily="18" charset="0"/>
              </a:rPr>
              <a:t>plural of fungus is fungi.</a:t>
            </a:r>
          </a:p>
          <a:p>
            <a:pPr>
              <a:lnSpc>
                <a:spcPct val="90000"/>
              </a:lnSpc>
            </a:pPr>
            <a:r>
              <a:rPr lang="en-US" altLang="en-US" sz="3600" b="1" dirty="0" smtClean="0">
                <a:solidFill>
                  <a:srgbClr val="FF0000"/>
                </a:solidFill>
              </a:rPr>
              <a:t>Eukaryotes</a:t>
            </a:r>
            <a:endParaRPr lang="en-US" altLang="en-US" sz="3600" b="1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3600" b="1" dirty="0" smtClean="0"/>
              <a:t>Heterotrophs - </a:t>
            </a:r>
            <a:r>
              <a:rPr lang="en-US" altLang="en-US" sz="3600" b="1" dirty="0" smtClean="0">
                <a:solidFill>
                  <a:srgbClr val="FF0000"/>
                </a:solidFill>
              </a:rPr>
              <a:t>decomposers</a:t>
            </a:r>
            <a:endParaRPr lang="en-US" altLang="en-US" sz="3600" b="1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3600" b="1" dirty="0" smtClean="0"/>
              <a:t>All are </a:t>
            </a:r>
            <a:r>
              <a:rPr lang="en-US" altLang="en-US" sz="3600" b="1" dirty="0" smtClean="0">
                <a:solidFill>
                  <a:srgbClr val="FF0000"/>
                </a:solidFill>
              </a:rPr>
              <a:t>multicellular</a:t>
            </a:r>
            <a:r>
              <a:rPr lang="en-US" altLang="en-US" sz="3600" b="1" dirty="0" smtClean="0"/>
              <a:t> except for yeast. </a:t>
            </a:r>
          </a:p>
          <a:p>
            <a:pPr>
              <a:lnSpc>
                <a:spcPct val="90000"/>
              </a:lnSpc>
            </a:pPr>
            <a:r>
              <a:rPr lang="en-US" altLang="en-US" sz="3600" b="1" dirty="0" smtClean="0"/>
              <a:t>Have a cell wall composed of chitin.         </a:t>
            </a:r>
            <a:endParaRPr lang="en-US" altLang="en-US" sz="3600" b="1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5" b="21875"/>
          <a:stretch>
            <a:fillRect/>
          </a:stretch>
        </p:blipFill>
        <p:spPr bwMode="auto">
          <a:xfrm>
            <a:off x="762000" y="4267200"/>
            <a:ext cx="32004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267200"/>
            <a:ext cx="2286000" cy="223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267200"/>
            <a:ext cx="2286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altLang="en-US" sz="4800" b="1" dirty="0" smtClean="0">
                <a:solidFill>
                  <a:srgbClr val="CC3300"/>
                </a:solidFill>
              </a:rPr>
              <a:t>FUNGI KINGDOM</a:t>
            </a:r>
            <a:endParaRPr lang="en-US" alt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2168" y="1295400"/>
            <a:ext cx="8077200" cy="3505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600" b="1" dirty="0" smtClean="0"/>
              <a:t>Have a cell wall composed of chitin.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en-US" sz="3600" b="1" dirty="0">
                <a:solidFill>
                  <a:srgbClr val="000000"/>
                </a:solidFill>
                <a:latin typeface="Times New (W1)" pitchFamily="18" charset="0"/>
              </a:rPr>
              <a:t>Like plants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(W1)" pitchFamily="18" charset="0"/>
              </a:rPr>
              <a:t>, fungi </a:t>
            </a:r>
            <a:r>
              <a:rPr lang="en-US" altLang="en-US" sz="3600" b="1" dirty="0">
                <a:solidFill>
                  <a:srgbClr val="000000"/>
                </a:solidFill>
                <a:latin typeface="Times New (W1)" pitchFamily="18" charset="0"/>
              </a:rPr>
              <a:t>often grow in soil but they cannot make food from sunlight.</a:t>
            </a:r>
          </a:p>
          <a:p>
            <a:pPr>
              <a:lnSpc>
                <a:spcPct val="90000"/>
              </a:lnSpc>
            </a:pPr>
            <a:r>
              <a:rPr lang="en-US" altLang="en-US" sz="3600" b="1" dirty="0" smtClean="0">
                <a:solidFill>
                  <a:srgbClr val="000000"/>
                </a:solidFill>
                <a:latin typeface="Times New (W1)" pitchFamily="18" charset="0"/>
              </a:rPr>
              <a:t>The </a:t>
            </a:r>
            <a:r>
              <a:rPr lang="en-US" altLang="en-US" sz="3600" b="1" dirty="0">
                <a:solidFill>
                  <a:srgbClr val="000000"/>
                </a:solidFill>
                <a:latin typeface="Times New (W1)" pitchFamily="18" charset="0"/>
              </a:rPr>
              <a:t>stalk and the head of the toadstool are the fungi's fruiting body .This releases tiny spores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(W1)" pitchFamily="18" charset="0"/>
              </a:rPr>
              <a:t>. New </a:t>
            </a:r>
            <a:r>
              <a:rPr lang="en-US" altLang="en-US" sz="3600" b="1" dirty="0">
                <a:solidFill>
                  <a:srgbClr val="000000"/>
                </a:solidFill>
                <a:latin typeface="Times New (W1)" pitchFamily="18" charset="0"/>
              </a:rPr>
              <a:t>fungus grow from 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(W1)" pitchFamily="18" charset="0"/>
              </a:rPr>
              <a:t>these.</a:t>
            </a:r>
            <a:endParaRPr lang="en-US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42025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altLang="en-US" sz="4800" b="1" dirty="0" smtClean="0">
                <a:solidFill>
                  <a:srgbClr val="CC3300"/>
                </a:solidFill>
              </a:rPr>
              <a:t>FUNGI KINGDOM</a:t>
            </a:r>
            <a:endParaRPr lang="en-US" alt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35052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600" b="1" dirty="0" smtClean="0"/>
              <a:t>Use </a:t>
            </a:r>
            <a:r>
              <a:rPr lang="en-US" altLang="en-US" sz="3600" b="1" dirty="0"/>
              <a:t>spores to reproduce.</a:t>
            </a:r>
          </a:p>
          <a:p>
            <a:pPr>
              <a:lnSpc>
                <a:spcPct val="90000"/>
              </a:lnSpc>
            </a:pPr>
            <a:r>
              <a:rPr lang="en-US" altLang="en-US" sz="3600" b="1" dirty="0" smtClean="0"/>
              <a:t>Need </a:t>
            </a:r>
            <a:r>
              <a:rPr lang="en-US" altLang="en-US" sz="3600" b="1" dirty="0"/>
              <a:t>warm, moist places to grow</a:t>
            </a:r>
            <a:r>
              <a:rPr lang="en-US" altLang="en-US" sz="3600" b="1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 sz="3600" b="1" dirty="0" smtClean="0"/>
              <a:t>Cannot move.</a:t>
            </a:r>
            <a:endParaRPr lang="en-US" altLang="en-US" sz="3600" b="1" dirty="0"/>
          </a:p>
          <a:p>
            <a:pPr>
              <a:lnSpc>
                <a:spcPct val="90000"/>
              </a:lnSpc>
            </a:pPr>
            <a:r>
              <a:rPr lang="en-US" altLang="en-US" sz="3600" b="1" dirty="0"/>
              <a:t>Examples:  yeast, molds and mushrooms.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992" y="1828800"/>
            <a:ext cx="52578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65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CC3300"/>
                </a:solidFill>
              </a:rPr>
              <a:t>FUNGI STRUCTURES</a:t>
            </a:r>
            <a:endParaRPr lang="en-US" b="1" dirty="0">
              <a:solidFill>
                <a:srgbClr val="CC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21888"/>
            <a:ext cx="5257800" cy="4114800"/>
          </a:xfrm>
        </p:spPr>
        <p:txBody>
          <a:bodyPr/>
          <a:lstStyle/>
          <a:p>
            <a:pPr lvl="0"/>
            <a:r>
              <a:rPr lang="en-US" sz="2800" b="1" dirty="0"/>
              <a:t>Cell walls – contain </a:t>
            </a:r>
            <a:r>
              <a:rPr lang="en-US" sz="2800" b="1" dirty="0">
                <a:solidFill>
                  <a:srgbClr val="FF0000"/>
                </a:solidFill>
              </a:rPr>
              <a:t>chitin</a:t>
            </a:r>
            <a:r>
              <a:rPr lang="en-US" sz="2800" b="1" dirty="0"/>
              <a:t> (</a:t>
            </a:r>
            <a:r>
              <a:rPr lang="en-US" sz="2800" b="1" dirty="0" smtClean="0"/>
              <a:t>carbohydrate)</a:t>
            </a:r>
            <a:endParaRPr lang="en-US" sz="2800" b="1" dirty="0"/>
          </a:p>
          <a:p>
            <a:pPr lvl="0"/>
            <a:r>
              <a:rPr lang="en-US" sz="2800" b="1" dirty="0"/>
              <a:t>Hyphae – thin </a:t>
            </a:r>
            <a:r>
              <a:rPr lang="en-US" sz="2800" b="1" dirty="0" smtClean="0">
                <a:solidFill>
                  <a:srgbClr val="FF0000"/>
                </a:solidFill>
              </a:rPr>
              <a:t>filament </a:t>
            </a:r>
          </a:p>
          <a:p>
            <a:pPr lvl="1"/>
            <a:r>
              <a:rPr lang="en-US" b="1" dirty="0" smtClean="0"/>
              <a:t>Each hypha is one cell thick</a:t>
            </a:r>
          </a:p>
          <a:p>
            <a:pPr lvl="1"/>
            <a:r>
              <a:rPr lang="en-US" altLang="en-US" b="1" dirty="0"/>
              <a:t>Shape of fungi depends on how hyphae used</a:t>
            </a:r>
            <a:r>
              <a:rPr lang="en-US" altLang="en-US" b="1" dirty="0" smtClean="0"/>
              <a:t>.</a:t>
            </a:r>
            <a:endParaRPr lang="en-US" b="1" dirty="0"/>
          </a:p>
          <a:p>
            <a:pPr lvl="0"/>
            <a:r>
              <a:rPr lang="en-US" sz="2800" b="1" dirty="0"/>
              <a:t>Mycelium – thick </a:t>
            </a:r>
            <a:r>
              <a:rPr lang="en-US" sz="2800" b="1" dirty="0">
                <a:solidFill>
                  <a:srgbClr val="FF0000"/>
                </a:solidFill>
              </a:rPr>
              <a:t>mass</a:t>
            </a:r>
            <a:r>
              <a:rPr lang="en-US" sz="2800" b="1" dirty="0"/>
              <a:t> of hyphae</a:t>
            </a:r>
          </a:p>
          <a:p>
            <a:pPr lvl="0"/>
            <a:r>
              <a:rPr lang="en-US" sz="2800" b="1" dirty="0"/>
              <a:t>Fruiting bodies – </a:t>
            </a:r>
            <a:r>
              <a:rPr lang="en-US" sz="2800" b="1" dirty="0">
                <a:solidFill>
                  <a:srgbClr val="FF0000"/>
                </a:solidFill>
              </a:rPr>
              <a:t>reproductive</a:t>
            </a:r>
            <a:r>
              <a:rPr lang="en-US" sz="2800" b="1" dirty="0"/>
              <a:t> structure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2057400"/>
            <a:ext cx="3429000" cy="344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02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C3300"/>
                </a:solidFill>
              </a:rPr>
              <a:t>FUNGI STRUCTURES</a:t>
            </a:r>
            <a:endParaRPr lang="en-US" b="1" dirty="0">
              <a:solidFill>
                <a:srgbClr val="CC3300"/>
              </a:solidFill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80" y="2286000"/>
            <a:ext cx="808842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72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FUNGI -OBTAINING FOOD</a:t>
            </a:r>
            <a:endParaRPr lang="en-US" alt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3657600"/>
          </a:xfrm>
        </p:spPr>
        <p:txBody>
          <a:bodyPr/>
          <a:lstStyle/>
          <a:p>
            <a:r>
              <a:rPr lang="en-US" altLang="en-US" b="1" dirty="0"/>
              <a:t>U</a:t>
            </a:r>
            <a:r>
              <a:rPr lang="en-US" altLang="en-US" b="1" dirty="0" smtClean="0"/>
              <a:t>se </a:t>
            </a:r>
            <a:r>
              <a:rPr lang="en-US" altLang="en-US" b="1" dirty="0"/>
              <a:t>a structure called hyphae to get their food</a:t>
            </a:r>
            <a:r>
              <a:rPr lang="en-US" altLang="en-US" b="1" dirty="0" smtClean="0"/>
              <a:t>.</a:t>
            </a:r>
          </a:p>
          <a:p>
            <a:r>
              <a:rPr lang="en-US" altLang="en-US" b="1" dirty="0" smtClean="0"/>
              <a:t>Except </a:t>
            </a:r>
            <a:r>
              <a:rPr lang="en-US" altLang="en-US" b="1" dirty="0"/>
              <a:t>for yeast </a:t>
            </a:r>
            <a:r>
              <a:rPr lang="en-US" altLang="en-US" b="1" dirty="0" smtClean="0"/>
              <a:t>because they are </a:t>
            </a:r>
            <a:r>
              <a:rPr lang="en-US" altLang="en-US" b="1" dirty="0"/>
              <a:t>unicellular.</a:t>
            </a:r>
          </a:p>
          <a:p>
            <a:endParaRPr lang="en-US" altLang="en-US" sz="36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810000"/>
            <a:ext cx="5715000" cy="2771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28600" y="1105147"/>
            <a:ext cx="8763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3200" b="1" dirty="0"/>
              <a:t>The fungus grows hyphae into </a:t>
            </a:r>
            <a:r>
              <a:rPr lang="en-US" altLang="en-US" sz="3200" b="1" dirty="0" smtClean="0"/>
              <a:t>food. </a:t>
            </a:r>
            <a:r>
              <a:rPr lang="en-US" altLang="en-US" sz="3200" b="1" dirty="0"/>
              <a:t> </a:t>
            </a:r>
            <a:r>
              <a:rPr lang="en-US" altLang="en-US" sz="3200" b="1" dirty="0" smtClean="0"/>
              <a:t>The hyphae </a:t>
            </a:r>
            <a:r>
              <a:rPr lang="en-US" altLang="en-US" sz="3200" b="1" dirty="0"/>
              <a:t>secrete digestive </a:t>
            </a:r>
            <a:r>
              <a:rPr lang="en-US" altLang="en-US" sz="3200" b="1" dirty="0" smtClean="0"/>
              <a:t>enzymes </a:t>
            </a:r>
            <a:r>
              <a:rPr lang="en-US" altLang="en-US" sz="3200" b="1" dirty="0"/>
              <a:t>into food.  After </a:t>
            </a:r>
            <a:r>
              <a:rPr lang="en-US" altLang="en-US" sz="3200" b="1" dirty="0" smtClean="0"/>
              <a:t>the food </a:t>
            </a:r>
            <a:r>
              <a:rPr lang="en-US" altLang="en-US" sz="3200" b="1" dirty="0"/>
              <a:t>is broken down</a:t>
            </a:r>
            <a:r>
              <a:rPr lang="en-US" altLang="en-US" sz="3200" b="1" dirty="0" smtClean="0"/>
              <a:t>, hyphae </a:t>
            </a:r>
            <a:r>
              <a:rPr lang="en-US" altLang="en-US" sz="3200" b="1" dirty="0"/>
              <a:t>absorb it.</a:t>
            </a: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5600"/>
            <a:ext cx="51054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962400"/>
            <a:ext cx="42672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152400"/>
            <a:ext cx="9144000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b="1" smtClean="0">
                <a:solidFill>
                  <a:srgbClr val="CC3300"/>
                </a:solidFill>
              </a:rPr>
              <a:t>FUNGI -OBTAINING FOOD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C3300"/>
                </a:solidFill>
              </a:rPr>
              <a:t>HOW DO FUNGI SPREAD?</a:t>
            </a:r>
            <a:endParaRPr lang="en-US" b="1" dirty="0">
              <a:solidFill>
                <a:srgbClr val="CC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F</a:t>
            </a:r>
            <a:r>
              <a:rPr lang="en-US" dirty="0" smtClean="0"/>
              <a:t>ungi </a:t>
            </a:r>
            <a:r>
              <a:rPr lang="en-US" dirty="0"/>
              <a:t>need proper temperature, </a:t>
            </a:r>
            <a:r>
              <a:rPr lang="en-US" dirty="0" smtClean="0"/>
              <a:t>moisture and </a:t>
            </a:r>
            <a:r>
              <a:rPr lang="en-US" dirty="0"/>
              <a:t>food or they remain dormant in </a:t>
            </a:r>
            <a:r>
              <a:rPr lang="en-US" dirty="0" smtClean="0"/>
              <a:t>soil.</a:t>
            </a:r>
            <a:endParaRPr lang="en-US" dirty="0"/>
          </a:p>
          <a:p>
            <a:pPr lvl="0"/>
            <a:r>
              <a:rPr lang="en-US" dirty="0"/>
              <a:t>S</a:t>
            </a:r>
            <a:r>
              <a:rPr lang="en-US" dirty="0" smtClean="0"/>
              <a:t>pores </a:t>
            </a:r>
            <a:r>
              <a:rPr lang="en-US" dirty="0"/>
              <a:t>are scattered by wind, water or </a:t>
            </a:r>
            <a:r>
              <a:rPr lang="en-US" dirty="0" smtClean="0"/>
              <a:t>animals.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26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10600" cy="1143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REPRODUCTION IN FUNGI</a:t>
            </a:r>
            <a:endParaRPr lang="en-US" altLang="en-US" sz="60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763000" cy="3657600"/>
          </a:xfrm>
        </p:spPr>
        <p:txBody>
          <a:bodyPr/>
          <a:lstStyle/>
          <a:p>
            <a:pPr lvl="0"/>
            <a:r>
              <a:rPr lang="en-US" b="1" dirty="0"/>
              <a:t>Budding (asexual) </a:t>
            </a:r>
            <a:endParaRPr lang="en-US" b="1" dirty="0" smtClean="0"/>
          </a:p>
          <a:p>
            <a:pPr lvl="0"/>
            <a:r>
              <a:rPr lang="en-US" b="1" dirty="0" smtClean="0"/>
              <a:t>Spores </a:t>
            </a:r>
            <a:r>
              <a:rPr lang="en-US" b="1" dirty="0"/>
              <a:t>(asexual) </a:t>
            </a:r>
            <a:endParaRPr lang="en-US" b="1" dirty="0" smtClean="0"/>
          </a:p>
          <a:p>
            <a:pPr lvl="0"/>
            <a:r>
              <a:rPr lang="en-US" b="1" dirty="0" smtClean="0"/>
              <a:t>Sexual reproduction</a:t>
            </a:r>
            <a:endParaRPr lang="en-US" altLang="en-US" sz="3600" b="1" dirty="0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11" y="3429000"/>
            <a:ext cx="8981178" cy="2949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065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10600" cy="1143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REPRODUCTION IN FUNGI</a:t>
            </a:r>
            <a:endParaRPr lang="en-US" altLang="en-US" sz="60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8763000" cy="3657600"/>
          </a:xfrm>
        </p:spPr>
        <p:txBody>
          <a:bodyPr/>
          <a:lstStyle/>
          <a:p>
            <a:pPr lvl="0"/>
            <a:r>
              <a:rPr lang="en-US" sz="2800" b="1" dirty="0">
                <a:solidFill>
                  <a:srgbClr val="FF0000"/>
                </a:solidFill>
              </a:rPr>
              <a:t>Budding</a:t>
            </a:r>
            <a:r>
              <a:rPr lang="en-US" sz="2800" b="1" dirty="0"/>
              <a:t> (asexual) – cells break off and grow new </a:t>
            </a:r>
            <a:r>
              <a:rPr lang="en-US" sz="2800" b="1" dirty="0" smtClean="0"/>
              <a:t>fungus</a:t>
            </a:r>
          </a:p>
          <a:p>
            <a:r>
              <a:rPr lang="en-US" altLang="en-US" sz="2800" b="1" dirty="0"/>
              <a:t>Since yeast is unicellular, they reproduce by budding.  A </a:t>
            </a:r>
            <a:r>
              <a:rPr lang="en-US" altLang="en-US" sz="2800" b="1" dirty="0" smtClean="0"/>
              <a:t>well-fed </a:t>
            </a:r>
            <a:r>
              <a:rPr lang="en-US" altLang="en-US" sz="2800" b="1" dirty="0"/>
              <a:t>cell grows from the body of the mother cell and breaks off from the mother.</a:t>
            </a:r>
          </a:p>
          <a:p>
            <a:pPr lvl="0"/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624983"/>
            <a:ext cx="4876800" cy="319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3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10600" cy="1143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REPRODUCTION IN FUNGI</a:t>
            </a:r>
            <a:endParaRPr lang="en-US" altLang="en-US" sz="60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326" y="1143000"/>
            <a:ext cx="8763000" cy="4419600"/>
          </a:xfrm>
        </p:spPr>
        <p:txBody>
          <a:bodyPr/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</a:rPr>
              <a:t>Spores</a:t>
            </a:r>
            <a:r>
              <a:rPr lang="en-US" sz="2800" b="1" dirty="0" smtClean="0"/>
              <a:t> </a:t>
            </a:r>
            <a:r>
              <a:rPr lang="en-US" sz="2800" b="1" dirty="0"/>
              <a:t>(asexual) – reproductive cell germinates into new </a:t>
            </a:r>
            <a:r>
              <a:rPr lang="en-US" sz="2800" b="1" dirty="0" smtClean="0"/>
              <a:t>fungus</a:t>
            </a:r>
          </a:p>
          <a:p>
            <a:r>
              <a:rPr lang="en-US" altLang="en-US" sz="2800" b="1" dirty="0"/>
              <a:t>produce thousands of spores with a protective covering:  carried by water and air. </a:t>
            </a:r>
          </a:p>
          <a:p>
            <a:r>
              <a:rPr lang="en-US" altLang="en-US" sz="2800" b="1" dirty="0"/>
              <a:t>spores land in a warm, moist place and they grow</a:t>
            </a:r>
            <a:r>
              <a:rPr lang="en-US" altLang="en-US" sz="2800" b="1" dirty="0" smtClean="0"/>
              <a:t>.</a:t>
            </a:r>
            <a:endParaRPr lang="en-US" altLang="en-US" sz="2800" b="1" dirty="0"/>
          </a:p>
          <a:p>
            <a:r>
              <a:rPr lang="en-US" altLang="en-US" sz="2800" b="1" dirty="0"/>
              <a:t>When </a:t>
            </a:r>
            <a:r>
              <a:rPr lang="en-US" altLang="en-US" sz="2800" b="1" dirty="0" smtClean="0"/>
              <a:t>there is plenty </a:t>
            </a:r>
            <a:r>
              <a:rPr lang="en-US" altLang="en-US" sz="2800" b="1" dirty="0"/>
              <a:t>of moisture, fungi reproduce asexually by releasing the spores.</a:t>
            </a:r>
          </a:p>
          <a:p>
            <a:endParaRPr lang="en-US" altLang="en-US" sz="2800" b="1" dirty="0"/>
          </a:p>
          <a:p>
            <a:pPr lvl="0"/>
            <a:endParaRPr lang="en-US" sz="2800" dirty="0"/>
          </a:p>
          <a:p>
            <a:endParaRPr lang="en-US" altLang="en-US" b="1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77211"/>
            <a:ext cx="6714032" cy="2204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49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10600" cy="1143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REPRODUCTION IN FUNGI</a:t>
            </a:r>
            <a:endParaRPr lang="en-US" altLang="en-US" sz="60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763000" cy="3657600"/>
          </a:xfrm>
        </p:spPr>
        <p:txBody>
          <a:bodyPr/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</a:rPr>
              <a:t>Sexual</a:t>
            </a:r>
            <a:r>
              <a:rPr lang="en-US" sz="2800" b="1" dirty="0" smtClean="0"/>
              <a:t> </a:t>
            </a:r>
            <a:r>
              <a:rPr lang="en-US" sz="2800" b="1" dirty="0"/>
              <a:t>reproduction – Two mating types (+ </a:t>
            </a:r>
            <a:r>
              <a:rPr lang="en-US" sz="2800" b="1" dirty="0" smtClean="0"/>
              <a:t>and </a:t>
            </a:r>
            <a:r>
              <a:rPr lang="en-US" sz="2800" b="1" dirty="0"/>
              <a:t>-) fuse </a:t>
            </a:r>
            <a:r>
              <a:rPr lang="en-US" sz="2800" b="1" dirty="0" smtClean="0"/>
              <a:t>nuclei, </a:t>
            </a:r>
            <a:r>
              <a:rPr lang="en-US" sz="2800" b="1" dirty="0"/>
              <a:t>then divide to produce haploid </a:t>
            </a:r>
            <a:r>
              <a:rPr lang="en-US" sz="2800" b="1" dirty="0" smtClean="0"/>
              <a:t>spores which </a:t>
            </a:r>
            <a:r>
              <a:rPr lang="en-US" sz="2800" b="1" dirty="0"/>
              <a:t>germinate into new </a:t>
            </a:r>
            <a:r>
              <a:rPr lang="en-US" sz="2800" b="1" dirty="0" smtClean="0"/>
              <a:t>fungi </a:t>
            </a:r>
            <a:r>
              <a:rPr lang="en-US" sz="2800" b="1" dirty="0"/>
              <a:t>– produce genetically diverse </a:t>
            </a:r>
            <a:r>
              <a:rPr lang="en-US" sz="2800" b="1" dirty="0" smtClean="0"/>
              <a:t>spores</a:t>
            </a:r>
          </a:p>
          <a:p>
            <a:pPr lvl="0"/>
            <a:r>
              <a:rPr lang="en-US" altLang="en-US" sz="2800" b="1" dirty="0" smtClean="0"/>
              <a:t>This occurs when </a:t>
            </a:r>
            <a:r>
              <a:rPr lang="en-US" altLang="en-US" sz="2800" b="1" dirty="0"/>
              <a:t>conditions are not </a:t>
            </a:r>
            <a:r>
              <a:rPr lang="en-US" altLang="en-US" sz="2800" b="1" dirty="0" smtClean="0"/>
              <a:t>good.</a:t>
            </a:r>
            <a:endParaRPr lang="en-US" altLang="en-US" sz="2800" b="1" dirty="0"/>
          </a:p>
          <a:p>
            <a:pPr lvl="0"/>
            <a:endParaRPr lang="en-US" dirty="0"/>
          </a:p>
          <a:p>
            <a:endParaRPr lang="en-US" alt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3886200"/>
            <a:ext cx="5638800" cy="29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5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-24581" y="228600"/>
            <a:ext cx="9144000" cy="1143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CC3300"/>
                </a:solidFill>
              </a:rPr>
              <a:t>FOUR CLASSIFICATIONS OF FUNGI</a:t>
            </a:r>
            <a:endParaRPr lang="en-US" alt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29600" cy="38862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b="1" dirty="0" smtClean="0">
                <a:solidFill>
                  <a:srgbClr val="0070C0"/>
                </a:solidFill>
              </a:rPr>
              <a:t>Classified by how they reproduce.</a:t>
            </a:r>
          </a:p>
          <a:p>
            <a:pPr>
              <a:lnSpc>
                <a:spcPct val="90000"/>
              </a:lnSpc>
            </a:pPr>
            <a:r>
              <a:rPr lang="en-US" altLang="en-US" b="1" dirty="0" smtClean="0">
                <a:solidFill>
                  <a:srgbClr val="0070C0"/>
                </a:solidFill>
              </a:rPr>
              <a:t>Threadlike</a:t>
            </a:r>
            <a:r>
              <a:rPr lang="en-US" altLang="en-US" b="1" dirty="0" smtClean="0"/>
              <a:t> </a:t>
            </a:r>
            <a:r>
              <a:rPr lang="en-US" altLang="en-US" b="1" dirty="0"/>
              <a:t>- produce spores in their threadlike hyphae (ex. </a:t>
            </a:r>
            <a:r>
              <a:rPr lang="en-US" altLang="en-US" b="1" dirty="0" smtClean="0"/>
              <a:t>bread </a:t>
            </a:r>
            <a:r>
              <a:rPr lang="en-US" altLang="en-US" b="1" dirty="0"/>
              <a:t>mold)</a:t>
            </a: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70C0"/>
                </a:solidFill>
              </a:rPr>
              <a:t>Sac</a:t>
            </a:r>
            <a:r>
              <a:rPr lang="en-US" altLang="en-US" b="1" dirty="0"/>
              <a:t> - produce spores in structures that look like sacs (ex. </a:t>
            </a:r>
            <a:r>
              <a:rPr lang="en-US" altLang="en-US" b="1" dirty="0" smtClean="0"/>
              <a:t>yeast</a:t>
            </a:r>
            <a:r>
              <a:rPr lang="en-US" altLang="en-US" b="1" dirty="0"/>
              <a:t>)</a:t>
            </a:r>
          </a:p>
          <a:p>
            <a:pPr>
              <a:lnSpc>
                <a:spcPct val="90000"/>
              </a:lnSpc>
            </a:pPr>
            <a:endParaRPr lang="en-US" altLang="en-US" sz="3600" b="1" dirty="0"/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222952"/>
            <a:ext cx="3962400" cy="2635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254722"/>
            <a:ext cx="3505200" cy="2603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1000" y="1828800"/>
            <a:ext cx="8763000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b="1" dirty="0">
                <a:solidFill>
                  <a:srgbClr val="0070C0"/>
                </a:solidFill>
              </a:rPr>
              <a:t>Club</a:t>
            </a:r>
            <a:r>
              <a:rPr lang="en-US" altLang="en-US" sz="3200" b="1" dirty="0"/>
              <a:t> - produce spores in structures that look like clubs (ex. </a:t>
            </a:r>
            <a:r>
              <a:rPr lang="en-US" altLang="en-US" sz="3200" b="1" dirty="0" smtClean="0"/>
              <a:t>mushrooms</a:t>
            </a:r>
            <a:r>
              <a:rPr lang="en-US" altLang="en-US" sz="3200" b="1" dirty="0"/>
              <a:t>)</a:t>
            </a:r>
          </a:p>
          <a:p>
            <a:pPr>
              <a:lnSpc>
                <a:spcPct val="90000"/>
              </a:lnSpc>
            </a:pPr>
            <a:r>
              <a:rPr lang="en-US" altLang="en-US" sz="3200" b="1" dirty="0">
                <a:solidFill>
                  <a:srgbClr val="0070C0"/>
                </a:solidFill>
              </a:rPr>
              <a:t>Imperfect</a:t>
            </a:r>
            <a:r>
              <a:rPr lang="en-US" altLang="en-US" sz="3200" b="1" dirty="0"/>
              <a:t> - those that cannot reproduce sexually (ex. </a:t>
            </a:r>
            <a:r>
              <a:rPr lang="en-US" altLang="en-US" sz="3200" b="1" dirty="0" smtClean="0"/>
              <a:t>penicillin</a:t>
            </a:r>
            <a:r>
              <a:rPr lang="en-US" altLang="en-US" sz="3200" b="1" dirty="0"/>
              <a:t>)</a:t>
            </a: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" t="6723" r="16873" b="4202"/>
          <a:stretch>
            <a:fillRect/>
          </a:stretch>
        </p:blipFill>
        <p:spPr bwMode="auto">
          <a:xfrm>
            <a:off x="4728087" y="3912520"/>
            <a:ext cx="3657600" cy="2982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-36871" y="228600"/>
            <a:ext cx="9144000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b="1" dirty="0" smtClean="0">
                <a:solidFill>
                  <a:srgbClr val="CC3300"/>
                </a:solidFill>
              </a:rPr>
              <a:t>FOUR CLASSIFICATIONS OF FUNGI</a:t>
            </a:r>
            <a:endParaRPr lang="en-US" altLang="en-US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907603"/>
            <a:ext cx="2619940" cy="298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C3300"/>
                </a:solidFill>
              </a:rPr>
              <a:t>ECOLOGICAL ROLES OF FUNGI </a:t>
            </a:r>
            <a:endParaRPr lang="en-US" b="1" dirty="0">
              <a:solidFill>
                <a:srgbClr val="CC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>
                <a:solidFill>
                  <a:srgbClr val="0070C0"/>
                </a:solidFill>
              </a:rPr>
              <a:t>Saprophytes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(decomposer) - absorb nutrients from </a:t>
            </a:r>
            <a:r>
              <a:rPr lang="en-US" b="1" dirty="0">
                <a:solidFill>
                  <a:srgbClr val="FF0000"/>
                </a:solidFill>
              </a:rPr>
              <a:t>dead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organic matter. </a:t>
            </a:r>
            <a:endParaRPr lang="en-US" dirty="0" smtClean="0"/>
          </a:p>
          <a:p>
            <a:r>
              <a:rPr lang="en-US" altLang="en-US" dirty="0"/>
              <a:t>Fungi are decomposers like bacteria and help to recycle organic matter to inorganic = </a:t>
            </a:r>
            <a:r>
              <a:rPr lang="en-US" altLang="en-US" dirty="0" smtClean="0"/>
              <a:t>saprophytic.</a:t>
            </a:r>
            <a:endParaRPr lang="en-US" alt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78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C3300"/>
                </a:solidFill>
              </a:rPr>
              <a:t>ECOLOGICAL ROLES OF FUNGI </a:t>
            </a:r>
            <a:endParaRPr lang="en-US" b="1" dirty="0">
              <a:solidFill>
                <a:srgbClr val="CC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Parasites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- absorb nutrients from body fluids of host organism causing plant and human </a:t>
            </a:r>
            <a:r>
              <a:rPr lang="en-US" b="1" dirty="0">
                <a:solidFill>
                  <a:srgbClr val="FF0000"/>
                </a:solidFill>
              </a:rPr>
              <a:t>diseases</a:t>
            </a:r>
            <a:r>
              <a:rPr lang="en-US" dirty="0"/>
              <a:t>. (wheat rust, corn smuts, ringworm, yeast infection, thrush, </a:t>
            </a:r>
            <a:r>
              <a:rPr lang="en-US" dirty="0" smtClean="0"/>
              <a:t>etc.)</a:t>
            </a:r>
            <a:endParaRPr lang="en-US" dirty="0"/>
          </a:p>
          <a:p>
            <a:r>
              <a:rPr lang="en-US" altLang="en-US" dirty="0" smtClean="0"/>
              <a:t>Cause </a:t>
            </a:r>
            <a:r>
              <a:rPr lang="en-US" altLang="en-US" dirty="0"/>
              <a:t>diseases like ringworm, athletes foot,</a:t>
            </a:r>
            <a:r>
              <a:rPr lang="en-US" altLang="en-US" sz="4000" dirty="0"/>
              <a:t> 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8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C3300"/>
                </a:solidFill>
              </a:rPr>
              <a:t>ECOLOGICAL ROLES OF FUNGI </a:t>
            </a:r>
            <a:endParaRPr lang="en-US" b="1" dirty="0">
              <a:solidFill>
                <a:srgbClr val="CC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to produce </a:t>
            </a:r>
            <a:r>
              <a:rPr lang="en-US" b="1" dirty="0">
                <a:solidFill>
                  <a:srgbClr val="FF0000"/>
                </a:solidFill>
              </a:rPr>
              <a:t>medicines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- penicillin, cortisone, antibiotics, vitamins</a:t>
            </a:r>
          </a:p>
          <a:p>
            <a:r>
              <a:rPr lang="en-US" altLang="en-US" dirty="0"/>
              <a:t>Drugs made from fungi cure diseases and stop the rejection of transplanted hearts and other organs. 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86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C3300"/>
                </a:solidFill>
              </a:rPr>
              <a:t>ECOLOGICAL ROLES OF FUNGI </a:t>
            </a:r>
            <a:endParaRPr lang="en-US" b="1" dirty="0">
              <a:solidFill>
                <a:srgbClr val="CC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Fermentation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process to produce food – cheese, bread, etc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b="1" dirty="0" smtClean="0"/>
              <a:t>Examples of foods: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b="1" dirty="0">
                <a:solidFill>
                  <a:srgbClr val="006600"/>
                </a:solidFill>
              </a:rPr>
              <a:t>Yeast</a:t>
            </a:r>
            <a:endParaRPr lang="en-US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Beer and Wine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Bread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b="1" dirty="0">
                <a:solidFill>
                  <a:srgbClr val="800080"/>
                </a:solidFill>
              </a:rPr>
              <a:t>Mushrooms</a:t>
            </a:r>
            <a:endParaRPr lang="en-US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White button, </a:t>
            </a:r>
            <a:r>
              <a:rPr lang="en-US" dirty="0" err="1"/>
              <a:t>crimini,portabella</a:t>
            </a:r>
            <a:endParaRPr lang="en-US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Truffles, </a:t>
            </a:r>
            <a:r>
              <a:rPr lang="en-US" dirty="0" smtClean="0"/>
              <a:t>chanterelles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86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C3300"/>
                </a:solidFill>
              </a:rPr>
              <a:t>ECOLOGICAL ROLES OF FUNGI </a:t>
            </a:r>
            <a:endParaRPr lang="en-US" b="1" dirty="0">
              <a:solidFill>
                <a:srgbClr val="CC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accent2"/>
                </a:solidFill>
              </a:rPr>
              <a:t>Mycoprotein</a:t>
            </a:r>
            <a:r>
              <a:rPr lang="en-US" b="1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(food </a:t>
            </a:r>
            <a:r>
              <a:rPr lang="en-US" dirty="0"/>
              <a:t>additive like tofu)</a:t>
            </a:r>
          </a:p>
          <a:p>
            <a:pPr>
              <a:defRPr/>
            </a:pPr>
            <a:r>
              <a:rPr lang="en-US" b="1" dirty="0">
                <a:solidFill>
                  <a:srgbClr val="FF0000"/>
                </a:solidFill>
              </a:rPr>
              <a:t>Cheese </a:t>
            </a:r>
            <a:endParaRPr lang="en-US" dirty="0"/>
          </a:p>
          <a:p>
            <a:pPr lvl="1">
              <a:defRPr/>
            </a:pPr>
            <a:r>
              <a:rPr lang="en-US" dirty="0" smtClean="0"/>
              <a:t>Rennin</a:t>
            </a:r>
            <a:endParaRPr lang="en-US" dirty="0"/>
          </a:p>
          <a:p>
            <a:pPr lvl="1">
              <a:defRPr/>
            </a:pPr>
            <a:r>
              <a:rPr lang="en-US" dirty="0"/>
              <a:t>blue cheese</a:t>
            </a:r>
          </a:p>
          <a:p>
            <a:pPr>
              <a:defRPr/>
            </a:pPr>
            <a:r>
              <a:rPr lang="en-US" b="1" dirty="0">
                <a:solidFill>
                  <a:srgbClr val="FF6600"/>
                </a:solidFill>
              </a:rPr>
              <a:t>Soy sauce</a:t>
            </a:r>
          </a:p>
          <a:p>
            <a:pPr>
              <a:defRPr/>
            </a:pPr>
            <a:r>
              <a:rPr lang="en-US" b="1" dirty="0">
                <a:solidFill>
                  <a:schemeClr val="folHlink"/>
                </a:solidFill>
              </a:rPr>
              <a:t>Tempeh</a:t>
            </a:r>
            <a:endParaRPr lang="en-US" b="1" dirty="0">
              <a:solidFill>
                <a:srgbClr val="FF6600"/>
              </a:solidFill>
            </a:endParaRPr>
          </a:p>
          <a:p>
            <a:pPr>
              <a:defRPr/>
            </a:pPr>
            <a:r>
              <a:rPr lang="en-US" b="1" dirty="0">
                <a:solidFill>
                  <a:srgbClr val="800000"/>
                </a:solidFill>
              </a:rPr>
              <a:t>Citric acid </a:t>
            </a:r>
          </a:p>
          <a:p>
            <a:pPr lvl="1">
              <a:defRPr/>
            </a:pPr>
            <a:r>
              <a:rPr lang="en-US" dirty="0" smtClean="0"/>
              <a:t>In soft drinks</a:t>
            </a:r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7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C3300"/>
                </a:solidFill>
              </a:rPr>
              <a:t>ECOLOGICAL ROLES OF FUNGI </a:t>
            </a:r>
            <a:endParaRPr lang="en-US" b="1" dirty="0">
              <a:solidFill>
                <a:srgbClr val="CC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Mutualistic symbionts </a:t>
            </a:r>
            <a:r>
              <a:rPr lang="en-US" dirty="0"/>
              <a:t>- both reciprocate with some beneficial function</a:t>
            </a:r>
            <a:r>
              <a:rPr lang="en-US" dirty="0" smtClean="0"/>
              <a:t>.</a:t>
            </a:r>
          </a:p>
          <a:p>
            <a:pPr lvl="0"/>
            <a:r>
              <a:rPr lang="en-US" b="1" dirty="0">
                <a:solidFill>
                  <a:srgbClr val="0070C0"/>
                </a:solidFill>
              </a:rPr>
              <a:t>Mycorrhiza</a:t>
            </a:r>
            <a:r>
              <a:rPr lang="en-US" dirty="0"/>
              <a:t> – special </a:t>
            </a:r>
            <a:r>
              <a:rPr lang="en-US" b="1" dirty="0">
                <a:solidFill>
                  <a:srgbClr val="FF0000"/>
                </a:solidFill>
              </a:rPr>
              <a:t>roots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FF0000"/>
                </a:solidFill>
              </a:rPr>
              <a:t>fungi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association (fungi increase absorption of water/minerals and fungi release enzymes to free nutrients in the soil </a:t>
            </a:r>
            <a:r>
              <a:rPr lang="en-US" dirty="0" smtClean="0"/>
              <a:t>and </a:t>
            </a:r>
            <a:r>
              <a:rPr lang="en-US" dirty="0"/>
              <a:t>plant provides product from photosynthesis)</a:t>
            </a:r>
          </a:p>
          <a:p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86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C3300"/>
                </a:solidFill>
              </a:rPr>
              <a:t>ECOLOGICAL ROLES OF FUNGI </a:t>
            </a:r>
            <a:endParaRPr lang="en-US" b="1" dirty="0">
              <a:solidFill>
                <a:srgbClr val="CC33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2891216"/>
              </p:ext>
            </p:extLst>
          </p:nvPr>
        </p:nvGraphicFramePr>
        <p:xfrm>
          <a:off x="1524000" y="1981200"/>
          <a:ext cx="5833836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5" name="Slide" r:id="rId3" imgW="4572000" imgH="3429000" progId="PowerPoint.Slide.8">
                  <p:embed/>
                </p:oleObj>
              </mc:Choice>
              <mc:Fallback>
                <p:oleObj name="Slide" r:id="rId3" imgW="4572000" imgH="3429000" progId="PowerPoint.Slid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981200"/>
                        <a:ext cx="5833836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753032" y="3876313"/>
            <a:ext cx="1666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Root hair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9516" y="57912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hyphae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3810000" y="5562600"/>
            <a:ext cx="3048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8822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457200" y="228600"/>
          <a:ext cx="8382000" cy="640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8" name="Slide" r:id="rId3" imgW="4572000" imgH="3429000" progId="PowerPoint.Slide.8">
                  <p:embed/>
                </p:oleObj>
              </mc:Choice>
              <mc:Fallback>
                <p:oleObj name="Slide" r:id="rId3" imgW="4572000" imgH="3429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8600"/>
                        <a:ext cx="8382000" cy="640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993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C3300"/>
                </a:solidFill>
              </a:rPr>
              <a:t>ECOLOGICAL ROLES OF FUNGI </a:t>
            </a:r>
            <a:endParaRPr lang="en-US" b="1" dirty="0">
              <a:solidFill>
                <a:srgbClr val="CC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Lichen</a:t>
            </a:r>
            <a:r>
              <a:rPr lang="en-US" dirty="0"/>
              <a:t> – </a:t>
            </a:r>
            <a:r>
              <a:rPr lang="en-US" b="1" dirty="0">
                <a:solidFill>
                  <a:srgbClr val="FF0000"/>
                </a:solidFill>
              </a:rPr>
              <a:t>fungus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FF0000"/>
                </a:solidFill>
              </a:rPr>
              <a:t>green algae </a:t>
            </a:r>
            <a:r>
              <a:rPr lang="en-US" dirty="0"/>
              <a:t>association (algae carries out photosynthesis, providing the fungus with a source of energy </a:t>
            </a:r>
            <a:r>
              <a:rPr lang="en-US" dirty="0" smtClean="0"/>
              <a:t>and </a:t>
            </a:r>
            <a:r>
              <a:rPr lang="en-US" dirty="0"/>
              <a:t>fungus provides water, minerals and protect the algae)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86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8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86106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746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3175"/>
              </p:ext>
            </p:extLst>
          </p:nvPr>
        </p:nvGraphicFramePr>
        <p:xfrm>
          <a:off x="228600" y="76200"/>
          <a:ext cx="8610600" cy="662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5" name="Slide" r:id="rId3" imgW="4572000" imgH="3429000" progId="PowerPoint.Slide.8">
                  <p:embed/>
                </p:oleObj>
              </mc:Choice>
              <mc:Fallback>
                <p:oleObj name="Slide" r:id="rId3" imgW="4572000" imgH="3429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76200"/>
                        <a:ext cx="8610600" cy="662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704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1563</Words>
  <Application>Microsoft Office PowerPoint</Application>
  <PresentationFormat>On-screen Show (4:3)</PresentationFormat>
  <Paragraphs>263</Paragraphs>
  <Slides>56</Slides>
  <Notes>33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Blank</vt:lpstr>
      <vt:lpstr>MSPhotoEd.3</vt:lpstr>
      <vt:lpstr>Slide</vt:lpstr>
      <vt:lpstr>PROTISTS</vt:lpstr>
      <vt:lpstr>PROTIST: SIMILARITIES AND DIFFERENCES </vt:lpstr>
      <vt:lpstr>PROTIST: SIMILARITIES AND DIFFERENCES </vt:lpstr>
      <vt:lpstr>CLASSIFICATION BY NUTRIENT MODE</vt:lpstr>
      <vt:lpstr>ANIMAL-LIKE PROTISTS  PROTOZOANS</vt:lpstr>
      <vt:lpstr>ANIMAL-LIKE PROTISTS  PROTOZOANS</vt:lpstr>
      <vt:lpstr>PROTOZOANS WITH FLAGELLA</vt:lpstr>
      <vt:lpstr>PROTOZOANS WITH CILIA</vt:lpstr>
      <vt:lpstr>PROTOZOANS WITH CILIA</vt:lpstr>
      <vt:lpstr>PowerPoint Presentation</vt:lpstr>
      <vt:lpstr>PROTOZOANS WITH CILIA</vt:lpstr>
      <vt:lpstr>PROTOZOANS WITH PSEUDOPODS</vt:lpstr>
      <vt:lpstr>PowerPoint Presentation</vt:lpstr>
      <vt:lpstr>PowerPoint Presentation</vt:lpstr>
      <vt:lpstr>PowerPoint Presentation</vt:lpstr>
      <vt:lpstr>AMOEBA</vt:lpstr>
      <vt:lpstr>OTHER PROTOZOANS</vt:lpstr>
      <vt:lpstr>ANIMAL-LIKE PROTISTS</vt:lpstr>
      <vt:lpstr>ANIMAL-LIKE PROTISTS</vt:lpstr>
      <vt:lpstr>PLANT-LIKE PROTISTS</vt:lpstr>
      <vt:lpstr>PLANTLIKE PROTISTS</vt:lpstr>
      <vt:lpstr>PLANTLIKE PROTISTS -EUGLENA</vt:lpstr>
      <vt:lpstr>PLANTLIKE PROTISTS</vt:lpstr>
      <vt:lpstr>PLANTLIKE PROTISTS</vt:lpstr>
      <vt:lpstr>PLANTLIKE PROTISTS</vt:lpstr>
      <vt:lpstr>HUMAN USES OF PLANT-LIKE PROTISTS</vt:lpstr>
      <vt:lpstr>HUMAN USES OF PLANT-LIKE PROTISTS</vt:lpstr>
      <vt:lpstr>FUNGI-LIKE PROTISTS</vt:lpstr>
      <vt:lpstr>FUNGI-LIKE PROTISTS</vt:lpstr>
      <vt:lpstr>FUNGI-LIKE PROTISTS</vt:lpstr>
      <vt:lpstr>FUNGI</vt:lpstr>
      <vt:lpstr>FUNGI KINGDOM</vt:lpstr>
      <vt:lpstr>FUNGI KINGDOM</vt:lpstr>
      <vt:lpstr>FUNGI KINGDOM</vt:lpstr>
      <vt:lpstr>FUNGI STRUCTURES</vt:lpstr>
      <vt:lpstr>FUNGI STRUCTURES</vt:lpstr>
      <vt:lpstr>FUNGI -OBTAINING FOOD</vt:lpstr>
      <vt:lpstr>PowerPoint Presentation</vt:lpstr>
      <vt:lpstr>HOW DO FUNGI SPREAD?</vt:lpstr>
      <vt:lpstr>REPRODUCTION IN FUNGI</vt:lpstr>
      <vt:lpstr>REPRODUCTION IN FUNGI</vt:lpstr>
      <vt:lpstr>REPRODUCTION IN FUNGI</vt:lpstr>
      <vt:lpstr>REPRODUCTION IN FUNGI</vt:lpstr>
      <vt:lpstr>FOUR CLASSIFICATIONS OF FUNGI</vt:lpstr>
      <vt:lpstr>PowerPoint Presentation</vt:lpstr>
      <vt:lpstr>ECOLOGICAL ROLES OF FUNGI </vt:lpstr>
      <vt:lpstr>ECOLOGICAL ROLES OF FUNGI </vt:lpstr>
      <vt:lpstr>ECOLOGICAL ROLES OF FUNGI </vt:lpstr>
      <vt:lpstr>ECOLOGICAL ROLES OF FUNGI </vt:lpstr>
      <vt:lpstr>ECOLOGICAL ROLES OF FUNGI </vt:lpstr>
      <vt:lpstr>ECOLOGICAL ROLES OF FUNGI </vt:lpstr>
      <vt:lpstr>ECOLOGICAL ROLES OF FUNGI </vt:lpstr>
      <vt:lpstr>PowerPoint Presentation</vt:lpstr>
      <vt:lpstr>ECOLOGICAL ROLES OF FUNGI </vt:lpstr>
      <vt:lpstr>PowerPoint Presentation</vt:lpstr>
      <vt:lpstr>PowerPoint Presentation</vt:lpstr>
    </vt:vector>
  </TitlesOfParts>
  <Company>NNPS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PROTISTS AND FUNGI</dc:title>
  <dc:creator>NNPS NNPS</dc:creator>
  <cp:lastModifiedBy>JCBOE</cp:lastModifiedBy>
  <cp:revision>44</cp:revision>
  <dcterms:created xsi:type="dcterms:W3CDTF">2004-02-16T18:48:31Z</dcterms:created>
  <dcterms:modified xsi:type="dcterms:W3CDTF">2016-02-23T21:04:57Z</dcterms:modified>
</cp:coreProperties>
</file>