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42" r:id="rId2"/>
    <p:sldId id="333" r:id="rId3"/>
    <p:sldId id="363" r:id="rId4"/>
    <p:sldId id="283" r:id="rId5"/>
    <p:sldId id="364" r:id="rId6"/>
    <p:sldId id="365" r:id="rId7"/>
    <p:sldId id="366" r:id="rId8"/>
    <p:sldId id="367" r:id="rId9"/>
    <p:sldId id="287" r:id="rId10"/>
    <p:sldId id="345" r:id="rId11"/>
    <p:sldId id="368" r:id="rId12"/>
    <p:sldId id="369" r:id="rId13"/>
    <p:sldId id="370" r:id="rId14"/>
    <p:sldId id="371" r:id="rId15"/>
    <p:sldId id="344" r:id="rId16"/>
    <p:sldId id="372" r:id="rId17"/>
    <p:sldId id="423" r:id="rId18"/>
    <p:sldId id="373" r:id="rId19"/>
    <p:sldId id="375" r:id="rId20"/>
    <p:sldId id="374" r:id="rId21"/>
    <p:sldId id="376" r:id="rId22"/>
    <p:sldId id="348" r:id="rId23"/>
    <p:sldId id="379" r:id="rId24"/>
    <p:sldId id="377" r:id="rId25"/>
    <p:sldId id="378" r:id="rId26"/>
    <p:sldId id="424" r:id="rId27"/>
    <p:sldId id="380" r:id="rId28"/>
    <p:sldId id="425" r:id="rId29"/>
    <p:sldId id="426" r:id="rId30"/>
    <p:sldId id="427" r:id="rId31"/>
    <p:sldId id="428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815" autoAdjust="0"/>
    <p:restoredTop sz="90929"/>
  </p:normalViewPr>
  <p:slideViewPr>
    <p:cSldViewPr>
      <p:cViewPr varScale="1">
        <p:scale>
          <a:sx n="97" d="100"/>
          <a:sy n="97" d="100"/>
        </p:scale>
        <p:origin x="13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93F5B3D-F4E0-4268-AEA8-718C7D551AB7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C97D9D7-F5B7-4485-9908-19FDB50A2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17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34C892-92F8-4947-9EB0-7DF86FD63C7C}" type="slidenum">
              <a:rPr lang="en-US" altLang="en-US" sz="1200"/>
              <a:pPr/>
              <a:t>27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E0BC74-96D9-4374-AD49-58E4C7D739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25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C0CB82-1748-4EE0-B7E2-5056AF615C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314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4EA0AC-4E34-4BC7-BB4C-8439408162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729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B08E39-73E4-4424-AF55-7C739125C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677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309889-F078-421D-8B85-A05CB45690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5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477CE1-9348-4472-9B60-68874C6FD3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53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7692F7E-BB8D-4F10-8AAB-BA7F4C6EB0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20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2B9D6A-6A05-4C95-87CC-63D9DF5E44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6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FE88B3-FB17-4B39-88A7-82ED2BE4B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2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E66C0F-7922-4236-98AB-9ABD69056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432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47DDCF-B43C-4118-9829-F201489FB4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6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164C6C"/>
                </a:solidFill>
              </a:defRPr>
            </a:lvl1pPr>
          </a:lstStyle>
          <a:p>
            <a:pPr>
              <a:defRPr/>
            </a:pPr>
            <a:fld id="{5CEA1112-57DB-4064-A483-BA8584235B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164C6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1B587C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4E8542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604878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passmyexams.co.uk/GCSE/physics/penetrating-properties-of-radiation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6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RADIOACTIVITY</a:t>
            </a:r>
          </a:p>
        </p:txBody>
      </p:sp>
      <p:pic>
        <p:nvPicPr>
          <p:cNvPr id="1433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95600"/>
            <a:ext cx="5638800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REVIEW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2209800"/>
            <a:ext cx="3813175" cy="3889375"/>
          </a:xfrm>
        </p:spPr>
        <p:txBody>
          <a:bodyPr/>
          <a:lstStyle/>
          <a:p>
            <a:r>
              <a:rPr lang="en-US" altLang="en-US" dirty="0" smtClean="0"/>
              <a:t>In the nucleus, there are </a:t>
            </a:r>
            <a:r>
              <a:rPr lang="en-US" altLang="en-US" b="1" dirty="0" smtClean="0">
                <a:solidFill>
                  <a:srgbClr val="FF0000"/>
                </a:solidFill>
              </a:rPr>
              <a:t>protons</a:t>
            </a:r>
            <a:r>
              <a:rPr lang="en-US" altLang="en-US" dirty="0" smtClean="0"/>
              <a:t> and </a:t>
            </a:r>
            <a:r>
              <a:rPr lang="en-US" altLang="en-US" b="1" dirty="0" smtClean="0"/>
              <a:t>neutrons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They are </a:t>
            </a:r>
            <a:r>
              <a:rPr lang="en-US" altLang="en-US" b="1" dirty="0" smtClean="0">
                <a:solidFill>
                  <a:srgbClr val="FF0000"/>
                </a:solidFill>
              </a:rPr>
              <a:t>packed</a:t>
            </a:r>
            <a:r>
              <a:rPr lang="en-US" altLang="en-US" dirty="0" smtClean="0"/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tightly</a:t>
            </a:r>
            <a:r>
              <a:rPr lang="en-US" altLang="en-US" dirty="0" smtClean="0"/>
              <a:t> together and are </a:t>
            </a:r>
            <a:r>
              <a:rPr lang="en-US" altLang="en-US" b="1" dirty="0" smtClean="0">
                <a:solidFill>
                  <a:srgbClr val="FF0000"/>
                </a:solidFill>
              </a:rPr>
              <a:t>99.9% </a:t>
            </a:r>
            <a:r>
              <a:rPr lang="en-US" altLang="en-US" dirty="0" smtClean="0"/>
              <a:t>of the mass of the atom. </a:t>
            </a:r>
          </a:p>
        </p:txBody>
      </p:sp>
      <p:pic>
        <p:nvPicPr>
          <p:cNvPr id="20484" name="Picture 5" descr="at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0"/>
            <a:ext cx="4918075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REVIEW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2286000"/>
            <a:ext cx="3813175" cy="3813175"/>
          </a:xfrm>
        </p:spPr>
        <p:txBody>
          <a:bodyPr/>
          <a:lstStyle/>
          <a:p>
            <a:r>
              <a:rPr lang="en-US" altLang="en-US" dirty="0" smtClean="0"/>
              <a:t>The nucleus occupies only a </a:t>
            </a:r>
            <a:r>
              <a:rPr lang="en-US" altLang="en-US" b="1" dirty="0" smtClean="0">
                <a:solidFill>
                  <a:srgbClr val="FF0000"/>
                </a:solidFill>
              </a:rPr>
              <a:t>tiny fraction </a:t>
            </a:r>
            <a:r>
              <a:rPr lang="en-US" altLang="en-US" dirty="0" smtClean="0"/>
              <a:t>of the entire atom.  </a:t>
            </a:r>
          </a:p>
          <a:p>
            <a:r>
              <a:rPr lang="en-US" altLang="en-US" dirty="0" smtClean="0"/>
              <a:t>The rest of the atom is the electron cloud where the electrons are.</a:t>
            </a:r>
          </a:p>
        </p:txBody>
      </p:sp>
      <p:pic>
        <p:nvPicPr>
          <p:cNvPr id="21508" name="Picture 5" descr="at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0"/>
            <a:ext cx="4918075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71463" y="685800"/>
            <a:ext cx="8534400" cy="7588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THREE TYPES OF NUCLEAR REACTIONS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NUCLEAR </a:t>
            </a:r>
            <a:r>
              <a:rPr lang="en-US" b="1" dirty="0">
                <a:solidFill>
                  <a:srgbClr val="FF0000"/>
                </a:solidFill>
              </a:rPr>
              <a:t>DECAY  </a:t>
            </a:r>
            <a:r>
              <a:rPr lang="en-US" dirty="0"/>
              <a:t>-  a single nucleus releases energy and/or particles of </a:t>
            </a:r>
            <a:r>
              <a:rPr lang="en-US" dirty="0" smtClean="0"/>
              <a:t>matter</a:t>
            </a:r>
          </a:p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NUCLEAR </a:t>
            </a:r>
            <a:r>
              <a:rPr lang="en-US" b="1" dirty="0">
                <a:solidFill>
                  <a:srgbClr val="FF0000"/>
                </a:solidFill>
              </a:rPr>
              <a:t>FUSION  </a:t>
            </a:r>
            <a:r>
              <a:rPr lang="en-US" dirty="0"/>
              <a:t>-  two nuclei join </a:t>
            </a:r>
            <a:r>
              <a:rPr lang="en-US" dirty="0" smtClean="0"/>
              <a:t>together</a:t>
            </a:r>
          </a:p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NUCLEAR </a:t>
            </a:r>
            <a:r>
              <a:rPr lang="en-US" b="1" dirty="0">
                <a:solidFill>
                  <a:srgbClr val="FF0000"/>
                </a:solidFill>
              </a:rPr>
              <a:t>FISSION  </a:t>
            </a:r>
            <a:r>
              <a:rPr lang="en-US" dirty="0"/>
              <a:t>-  a nucleus is split in two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b="1" dirty="0" smtClean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 smtClean="0"/>
              <a:t>*</a:t>
            </a:r>
            <a:r>
              <a:rPr lang="en-US" b="1" dirty="0">
                <a:solidFill>
                  <a:srgbClr val="FF0000"/>
                </a:solidFill>
              </a:rPr>
              <a:t>ALWAYS</a:t>
            </a:r>
            <a:r>
              <a:rPr lang="en-US" dirty="0"/>
              <a:t> </a:t>
            </a:r>
            <a:r>
              <a:rPr lang="en-US" dirty="0" smtClean="0"/>
              <a:t>involves </a:t>
            </a:r>
            <a:r>
              <a:rPr lang="en-US" dirty="0"/>
              <a:t>a change in the nucleus and a release of energy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STRONG FORCE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Like</a:t>
            </a:r>
            <a:r>
              <a:rPr lang="en-US" dirty="0"/>
              <a:t> charges repel using the </a:t>
            </a:r>
            <a:r>
              <a:rPr lang="en-US" b="1" dirty="0">
                <a:solidFill>
                  <a:srgbClr val="FF0000"/>
                </a:solidFill>
              </a:rPr>
              <a:t>electric</a:t>
            </a:r>
            <a:r>
              <a:rPr lang="en-US" dirty="0"/>
              <a:t> force so protons repel each other in the nucleus.  </a:t>
            </a:r>
            <a:r>
              <a:rPr lang="en-US" dirty="0" smtClean="0"/>
              <a:t>This </a:t>
            </a:r>
            <a:r>
              <a:rPr lang="en-US" dirty="0"/>
              <a:t>electric force is a </a:t>
            </a:r>
            <a:r>
              <a:rPr lang="en-US" b="1" dirty="0">
                <a:solidFill>
                  <a:srgbClr val="FF0000"/>
                </a:solidFill>
              </a:rPr>
              <a:t>long range </a:t>
            </a:r>
            <a:r>
              <a:rPr lang="en-US" dirty="0"/>
              <a:t>force.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A </a:t>
            </a:r>
            <a:r>
              <a:rPr lang="en-US" dirty="0"/>
              <a:t>second force, the </a:t>
            </a:r>
            <a:r>
              <a:rPr lang="en-US" b="1" dirty="0">
                <a:solidFill>
                  <a:srgbClr val="FF0000"/>
                </a:solidFill>
              </a:rPr>
              <a:t>strong</a:t>
            </a:r>
            <a:r>
              <a:rPr lang="en-US" dirty="0"/>
              <a:t> force, causes protons and neutrons to be </a:t>
            </a:r>
            <a:r>
              <a:rPr lang="en-US" b="1" dirty="0">
                <a:solidFill>
                  <a:srgbClr val="FF0000"/>
                </a:solidFill>
              </a:rPr>
              <a:t>attracted</a:t>
            </a:r>
            <a:r>
              <a:rPr lang="en-US" dirty="0"/>
              <a:t> to each other.  This is the strongest force in </a:t>
            </a:r>
            <a:r>
              <a:rPr lang="en-US" b="1" dirty="0">
                <a:solidFill>
                  <a:srgbClr val="FF0000"/>
                </a:solidFill>
              </a:rPr>
              <a:t>nature</a:t>
            </a:r>
            <a:r>
              <a:rPr lang="en-US" dirty="0"/>
              <a:t> but only acts over a very </a:t>
            </a:r>
            <a:r>
              <a:rPr lang="en-US" b="1" dirty="0">
                <a:solidFill>
                  <a:srgbClr val="FF0000"/>
                </a:solidFill>
              </a:rPr>
              <a:t>short</a:t>
            </a:r>
            <a:r>
              <a:rPr lang="en-US" dirty="0"/>
              <a:t> distance.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In an atom like carbon, with few protons and neutrons, the nucleus is held together </a:t>
            </a:r>
            <a:r>
              <a:rPr lang="en-US" b="1" dirty="0" smtClean="0">
                <a:solidFill>
                  <a:srgbClr val="FF0000"/>
                </a:solidFill>
              </a:rPr>
              <a:t>tightly</a:t>
            </a:r>
            <a:r>
              <a:rPr lang="en-US" dirty="0" smtClean="0"/>
              <a:t>.  There are not many protons to </a:t>
            </a:r>
            <a:r>
              <a:rPr lang="en-US" b="1" dirty="0" smtClean="0">
                <a:solidFill>
                  <a:srgbClr val="FF0000"/>
                </a:solidFill>
              </a:rPr>
              <a:t>repel</a:t>
            </a:r>
            <a:r>
              <a:rPr lang="en-US" dirty="0" smtClean="0"/>
              <a:t> each other.  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STRONG FORCE</a:t>
            </a:r>
            <a:endParaRPr lang="en-US" sz="4000" b="1" dirty="0"/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In an atom like uranium with a lot of protons and neutrons, the nucleus is held together </a:t>
            </a:r>
            <a:r>
              <a:rPr lang="en-US" altLang="en-US" b="1" dirty="0" smtClean="0">
                <a:solidFill>
                  <a:srgbClr val="FF0000"/>
                </a:solidFill>
              </a:rPr>
              <a:t>less </a:t>
            </a:r>
            <a:r>
              <a:rPr lang="en-US" altLang="en-US" dirty="0" smtClean="0"/>
              <a:t>tightly.  There are </a:t>
            </a:r>
            <a:r>
              <a:rPr lang="en-US" altLang="en-US" b="1" dirty="0" smtClean="0">
                <a:solidFill>
                  <a:srgbClr val="FF0000"/>
                </a:solidFill>
              </a:rPr>
              <a:t>lots</a:t>
            </a:r>
            <a:r>
              <a:rPr lang="en-US" altLang="en-US" dirty="0" smtClean="0"/>
              <a:t> of protons to repel.</a:t>
            </a:r>
          </a:p>
          <a:p>
            <a:endParaRPr lang="en-US" altLang="en-US" dirty="0" smtClean="0"/>
          </a:p>
        </p:txBody>
      </p:sp>
      <p:pic>
        <p:nvPicPr>
          <p:cNvPr id="2458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2892425"/>
            <a:ext cx="57689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STABILITY</a:t>
            </a:r>
            <a:endParaRPr lang="en-US" sz="4000" b="1" dirty="0"/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An atom’s </a:t>
            </a:r>
            <a:r>
              <a:rPr lang="en-US" altLang="en-US" b="1" dirty="0" smtClean="0">
                <a:solidFill>
                  <a:srgbClr val="FF0000"/>
                </a:solidFill>
              </a:rPr>
              <a:t>stability</a:t>
            </a:r>
            <a:r>
              <a:rPr lang="en-US" altLang="en-US" dirty="0" smtClean="0"/>
              <a:t> will depend on a </a:t>
            </a:r>
            <a:r>
              <a:rPr lang="en-US" altLang="en-US" b="1" dirty="0" smtClean="0">
                <a:solidFill>
                  <a:srgbClr val="FF0000"/>
                </a:solidFill>
              </a:rPr>
              <a:t>ratio</a:t>
            </a:r>
            <a:r>
              <a:rPr lang="en-US" altLang="en-US" dirty="0" smtClean="0"/>
              <a:t> or comparison of protons to neutrons in the nucleus.</a:t>
            </a:r>
          </a:p>
          <a:p>
            <a:r>
              <a:rPr lang="en-US" altLang="en-US" dirty="0" smtClean="0"/>
              <a:t>Ideal ratio: For light elements </a:t>
            </a:r>
            <a:r>
              <a:rPr lang="en-US" altLang="en-US" dirty="0" smtClean="0">
                <a:sym typeface="Wingdings" panose="05000000000000000000" pitchFamily="2" charset="2"/>
              </a:rPr>
              <a:t></a:t>
            </a:r>
            <a:r>
              <a:rPr lang="en-US" altLang="en-US" dirty="0" smtClean="0"/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1:1</a:t>
            </a:r>
            <a:r>
              <a:rPr lang="en-US" altLang="en-US" dirty="0" smtClean="0"/>
              <a:t> ratio; </a:t>
            </a:r>
          </a:p>
          <a:p>
            <a:r>
              <a:rPr lang="en-US" altLang="en-US" dirty="0" smtClean="0"/>
              <a:t>Ideal ratio: for heavy elements </a:t>
            </a:r>
            <a:r>
              <a:rPr lang="en-US" altLang="en-US" dirty="0" smtClean="0">
                <a:sym typeface="Wingdings" panose="05000000000000000000" pitchFamily="2" charset="2"/>
              </a:rPr>
              <a:t></a:t>
            </a:r>
            <a:r>
              <a:rPr lang="en-US" altLang="en-US" dirty="0" smtClean="0"/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3:2</a:t>
            </a:r>
            <a:r>
              <a:rPr lang="en-US" altLang="en-US" dirty="0" smtClean="0"/>
              <a:t> ratio of neutrons to protons; </a:t>
            </a:r>
          </a:p>
          <a:p>
            <a:r>
              <a:rPr lang="en-US" altLang="en-US" dirty="0" smtClean="0"/>
              <a:t>a nucleus with either </a:t>
            </a:r>
            <a:r>
              <a:rPr lang="en-US" altLang="en-US" b="1" dirty="0" smtClean="0">
                <a:solidFill>
                  <a:srgbClr val="FF0000"/>
                </a:solidFill>
              </a:rPr>
              <a:t>too many or too few </a:t>
            </a:r>
            <a:r>
              <a:rPr lang="en-US" altLang="en-US" dirty="0" smtClean="0"/>
              <a:t>neutrons compared to protons is </a:t>
            </a:r>
            <a:r>
              <a:rPr lang="en-US" altLang="en-US" b="1" dirty="0" smtClean="0">
                <a:solidFill>
                  <a:srgbClr val="FF0000"/>
                </a:solidFill>
              </a:rPr>
              <a:t>radioactive</a:t>
            </a:r>
            <a:r>
              <a:rPr lang="en-US" altLang="en-US" dirty="0" smtClean="0"/>
              <a:t>.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STABILITY</a:t>
            </a:r>
            <a:endParaRPr lang="en-US" sz="4000" b="1" dirty="0"/>
          </a:p>
        </p:txBody>
      </p:sp>
      <p:pic>
        <p:nvPicPr>
          <p:cNvPr id="26627" name="Picture 2" descr="Band of Stability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7650" y="1565275"/>
            <a:ext cx="3308350" cy="49117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RADIOACTIVITY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Content Placeholder 4"/>
          <p:cNvSpPr>
            <a:spLocks noGrp="1"/>
          </p:cNvSpPr>
          <p:nvPr>
            <p:ph sz="quarter" idx="1"/>
          </p:nvPr>
        </p:nvSpPr>
        <p:spPr>
          <a:xfrm>
            <a:off x="301625" y="1371600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 many nuclei, the strong force is able to keep the nucleus </a:t>
            </a:r>
            <a:r>
              <a:rPr lang="en-US" altLang="en-US" b="1" dirty="0" smtClean="0">
                <a:solidFill>
                  <a:srgbClr val="FF0000"/>
                </a:solidFill>
              </a:rPr>
              <a:t>permanently</a:t>
            </a:r>
            <a:r>
              <a:rPr lang="en-US" altLang="en-US" dirty="0" smtClean="0"/>
              <a:t> together.  </a:t>
            </a:r>
          </a:p>
          <a:p>
            <a:pPr eaLnBrk="1" hangingPunct="1"/>
            <a:r>
              <a:rPr lang="en-US" altLang="en-US" dirty="0" smtClean="0"/>
              <a:t>These nuclei are considered </a:t>
            </a:r>
            <a:r>
              <a:rPr lang="en-US" altLang="en-US" b="1" dirty="0" smtClean="0">
                <a:solidFill>
                  <a:srgbClr val="FF0000"/>
                </a:solidFill>
              </a:rPr>
              <a:t>stable</a:t>
            </a:r>
            <a:r>
              <a:rPr lang="en-US" altLang="en-US" dirty="0" smtClean="0"/>
              <a:t>. </a:t>
            </a:r>
          </a:p>
          <a:p>
            <a:pPr eaLnBrk="1" hangingPunct="1"/>
            <a:r>
              <a:rPr lang="en-US" altLang="en-US" dirty="0" smtClean="0"/>
              <a:t>When the strong force is not strong enough, the nucleus can </a:t>
            </a:r>
            <a:r>
              <a:rPr lang="en-US" altLang="en-US" b="1" dirty="0" smtClean="0">
                <a:solidFill>
                  <a:srgbClr val="FF0000"/>
                </a:solidFill>
              </a:rPr>
              <a:t>decay</a:t>
            </a:r>
            <a:r>
              <a:rPr lang="en-US" altLang="en-US" dirty="0" smtClean="0"/>
              <a:t> and give off </a:t>
            </a:r>
            <a:r>
              <a:rPr lang="en-US" altLang="en-US" b="1" dirty="0" smtClean="0">
                <a:solidFill>
                  <a:srgbClr val="FF0000"/>
                </a:solidFill>
              </a:rPr>
              <a:t>matter and energy</a:t>
            </a:r>
            <a:r>
              <a:rPr lang="en-US" altLang="en-US" dirty="0" smtClean="0"/>
              <a:t>.  </a:t>
            </a:r>
          </a:p>
          <a:p>
            <a:pPr eaLnBrk="1" hangingPunct="1"/>
            <a:r>
              <a:rPr lang="en-US" altLang="en-US" dirty="0" smtClean="0"/>
              <a:t>This process of nuclear decay is called </a:t>
            </a:r>
            <a:r>
              <a:rPr lang="en-US" altLang="en-US" b="1" dirty="0" smtClean="0">
                <a:solidFill>
                  <a:srgbClr val="FF0000"/>
                </a:solidFill>
              </a:rPr>
              <a:t>radioactivity</a:t>
            </a:r>
            <a:r>
              <a:rPr lang="en-US" altLang="en-US" dirty="0" smtClean="0"/>
              <a:t>.  </a:t>
            </a:r>
          </a:p>
          <a:p>
            <a:pPr eaLnBrk="1" hangingPunct="1"/>
            <a:r>
              <a:rPr lang="en-US" altLang="en-US" dirty="0" smtClean="0"/>
              <a:t>Elements with an atomic number greater than </a:t>
            </a:r>
            <a:r>
              <a:rPr lang="en-US" altLang="en-US" b="1" dirty="0" smtClean="0">
                <a:solidFill>
                  <a:srgbClr val="FF0000"/>
                </a:solidFill>
              </a:rPr>
              <a:t>83</a:t>
            </a:r>
            <a:r>
              <a:rPr lang="en-US" altLang="en-US" dirty="0" smtClean="0"/>
              <a:t> are radioactive.  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66800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ALL THE ELEMENTS HEAVIER THAN BISMUTH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28676" name="Picture 2" descr="The Periodic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849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RADIOACTIVITY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9" name="Content Placeholder 4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Elements with atomic numbers 1-82 have </a:t>
            </a:r>
            <a:r>
              <a:rPr lang="en-US" altLang="en-US" b="1" dirty="0" smtClean="0">
                <a:solidFill>
                  <a:srgbClr val="FF0000"/>
                </a:solidFill>
              </a:rPr>
              <a:t>isotopes</a:t>
            </a:r>
            <a:r>
              <a:rPr lang="en-US" altLang="en-US" dirty="0" smtClean="0"/>
              <a:t> that may be radioactive.  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 smtClean="0"/>
              <a:t>Remember that all the elements after atomic number 92 are </a:t>
            </a:r>
            <a:r>
              <a:rPr lang="en-US" altLang="en-US" b="1" dirty="0" smtClean="0">
                <a:solidFill>
                  <a:srgbClr val="FF0000"/>
                </a:solidFill>
              </a:rPr>
              <a:t>manmade</a:t>
            </a:r>
            <a:r>
              <a:rPr lang="en-US" altLang="en-US" dirty="0" smtClean="0"/>
              <a:t> and are produced in laboratories.  </a:t>
            </a:r>
          </a:p>
          <a:p>
            <a:pPr eaLnBrk="1" hangingPunct="1"/>
            <a:r>
              <a:rPr lang="en-US" altLang="en-US" dirty="0" smtClean="0"/>
              <a:t>These synthetic elements are </a:t>
            </a:r>
            <a:r>
              <a:rPr lang="en-US" altLang="en-US" b="1" dirty="0" smtClean="0">
                <a:solidFill>
                  <a:srgbClr val="FF0000"/>
                </a:solidFill>
              </a:rPr>
              <a:t>unstable</a:t>
            </a:r>
            <a:r>
              <a:rPr lang="en-US" altLang="en-US" dirty="0" smtClean="0"/>
              <a:t> and decay soon after they are </a:t>
            </a:r>
            <a:r>
              <a:rPr lang="en-US" altLang="en-US" b="1" dirty="0" smtClean="0">
                <a:solidFill>
                  <a:srgbClr val="FF0000"/>
                </a:solidFill>
              </a:rPr>
              <a:t>created</a:t>
            </a:r>
            <a:r>
              <a:rPr lang="en-US" altLang="en-US" dirty="0" smtClean="0"/>
              <a:t>.  </a:t>
            </a:r>
          </a:p>
          <a:p>
            <a:pPr eaLnBrk="1" hangingPunct="1"/>
            <a:r>
              <a:rPr lang="en-US" altLang="en-US" dirty="0" smtClean="0"/>
              <a:t>Radioactivity is </a:t>
            </a:r>
            <a:r>
              <a:rPr lang="en-US" altLang="en-US" b="1" dirty="0" smtClean="0">
                <a:solidFill>
                  <a:srgbClr val="FF0000"/>
                </a:solidFill>
              </a:rPr>
              <a:t>the spontaneous emission of radiation from an element because the strong force cannot hold the nucleus together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HISTORY</a:t>
            </a:r>
            <a:endParaRPr lang="en-US" sz="4000" b="1" dirty="0"/>
          </a:p>
        </p:txBody>
      </p:sp>
      <p:sp>
        <p:nvSpPr>
          <p:cNvPr id="3072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5641975" cy="4572000"/>
          </a:xfrm>
        </p:spPr>
        <p:txBody>
          <a:bodyPr/>
          <a:lstStyle/>
          <a:p>
            <a:r>
              <a:rPr lang="en-US" altLang="en-US" sz="2800" dirty="0" smtClean="0"/>
              <a:t>1896 	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</a:rPr>
              <a:t>Henri Becquerel </a:t>
            </a:r>
          </a:p>
          <a:p>
            <a:r>
              <a:rPr lang="en-US" altLang="en-US" sz="2800" dirty="0" smtClean="0"/>
              <a:t>discovered mysterious rays coming from uranium.  </a:t>
            </a:r>
          </a:p>
          <a:p>
            <a:r>
              <a:rPr lang="en-US" altLang="en-US" sz="2800" dirty="0" smtClean="0"/>
              <a:t>Called it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RADIATION</a:t>
            </a:r>
            <a:r>
              <a:rPr lang="en-US" altLang="en-US" sz="2800" dirty="0" smtClean="0"/>
              <a:t>.  </a:t>
            </a:r>
          </a:p>
          <a:p>
            <a:endParaRPr lang="en-US" altLang="en-US" dirty="0" smtClean="0"/>
          </a:p>
        </p:txBody>
      </p:sp>
      <p:pic>
        <p:nvPicPr>
          <p:cNvPr id="30724" name="Picture 9" descr="becquer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28800"/>
            <a:ext cx="2971800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HISTORY</a:t>
            </a:r>
            <a:endParaRPr lang="en-US" sz="4000" b="1" dirty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5641975" cy="4572000"/>
          </a:xfrm>
        </p:spPr>
        <p:txBody>
          <a:bodyPr/>
          <a:lstStyle/>
          <a:p>
            <a:r>
              <a:rPr lang="en-US" altLang="en-US" dirty="0" smtClean="0"/>
              <a:t>1898	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Marie and Pierre Curie </a:t>
            </a:r>
          </a:p>
          <a:p>
            <a:r>
              <a:rPr lang="en-US" altLang="en-US" dirty="0" smtClean="0"/>
              <a:t>discovered these rays in radium and polonium</a:t>
            </a:r>
          </a:p>
        </p:txBody>
      </p:sp>
      <p:pic>
        <p:nvPicPr>
          <p:cNvPr id="31748" name="Picture 8" descr="cur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86000"/>
            <a:ext cx="3035300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NUCLEAR DECAY</a:t>
            </a:r>
            <a:endParaRPr lang="en-US" sz="4000" b="1" dirty="0"/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Unstable nuclei lose energy by </a:t>
            </a:r>
            <a:r>
              <a:rPr lang="en-US" altLang="en-US" b="1" dirty="0" smtClean="0">
                <a:solidFill>
                  <a:srgbClr val="FF0000"/>
                </a:solidFill>
              </a:rPr>
              <a:t>emitting</a:t>
            </a:r>
            <a:r>
              <a:rPr lang="en-US" altLang="en-US" dirty="0" smtClean="0"/>
              <a:t> matter and energy in a </a:t>
            </a:r>
            <a:r>
              <a:rPr lang="en-US" altLang="en-US" b="1" dirty="0" smtClean="0">
                <a:solidFill>
                  <a:srgbClr val="FF0000"/>
                </a:solidFill>
              </a:rPr>
              <a:t>spontaneous</a:t>
            </a:r>
            <a:r>
              <a:rPr lang="en-US" altLang="en-US" dirty="0" smtClean="0"/>
              <a:t> (does not require energy) process called radioactive decay.  </a:t>
            </a:r>
          </a:p>
          <a:p>
            <a:r>
              <a:rPr lang="en-US" altLang="en-US" dirty="0" smtClean="0"/>
              <a:t>These </a:t>
            </a:r>
            <a:r>
              <a:rPr lang="en-US" altLang="en-US" b="1" dirty="0" smtClean="0">
                <a:solidFill>
                  <a:srgbClr val="FF0000"/>
                </a:solidFill>
              </a:rPr>
              <a:t>particles and energy </a:t>
            </a:r>
            <a:r>
              <a:rPr lang="en-US" altLang="en-US" dirty="0" smtClean="0"/>
              <a:t>are called radiation.  </a:t>
            </a:r>
          </a:p>
          <a:p>
            <a:r>
              <a:rPr lang="en-US" altLang="en-US" dirty="0" smtClean="0"/>
              <a:t>The atom undergoes radioactive decay until it becomes </a:t>
            </a:r>
            <a:r>
              <a:rPr lang="en-US" altLang="en-US" b="1" dirty="0" smtClean="0">
                <a:solidFill>
                  <a:srgbClr val="FF0000"/>
                </a:solidFill>
              </a:rPr>
              <a:t>stable</a:t>
            </a:r>
            <a:r>
              <a:rPr lang="en-US" altLang="en-US" dirty="0" smtClean="0"/>
              <a:t>.  </a:t>
            </a:r>
          </a:p>
          <a:p>
            <a:r>
              <a:rPr lang="en-US" altLang="en-US" dirty="0" smtClean="0"/>
              <a:t>By emitting radiation, an atom of one element </a:t>
            </a:r>
            <a:r>
              <a:rPr lang="en-US" altLang="en-US" b="1" dirty="0" smtClean="0">
                <a:solidFill>
                  <a:srgbClr val="FF0000"/>
                </a:solidFill>
              </a:rPr>
              <a:t>changes</a:t>
            </a:r>
            <a:r>
              <a:rPr lang="en-US" altLang="en-US" dirty="0" smtClean="0"/>
              <a:t> into an atom of another element. 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400" b="1" dirty="0"/>
              <a:t>NUCLEAR DECAY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5" name="Picture 2" descr="http://blog.labplanet.com/wp-content/uploads/2013/10/radiation-dec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885113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4" y="1527175"/>
            <a:ext cx="8613775" cy="457200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/>
              <a:t>Alpha radiation, </a:t>
            </a:r>
            <a:r>
              <a:rPr lang="en-US" b="1" dirty="0" smtClean="0">
                <a:sym typeface="Symbol" panose="05050102010706020507" pitchFamily="18" charset="2"/>
              </a:rPr>
              <a:t>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Made of alpha </a:t>
            </a:r>
            <a:r>
              <a:rPr lang="en-US" b="1" dirty="0">
                <a:solidFill>
                  <a:srgbClr val="FF0000"/>
                </a:solidFill>
              </a:rPr>
              <a:t>particles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is </a:t>
            </a:r>
            <a:r>
              <a:rPr lang="en-US" dirty="0"/>
              <a:t>composed of </a:t>
            </a:r>
            <a:r>
              <a:rPr lang="en-US" b="1" dirty="0">
                <a:solidFill>
                  <a:srgbClr val="FF0000"/>
                </a:solidFill>
              </a:rPr>
              <a:t>two protons and two neutrons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largest</a:t>
            </a:r>
            <a:r>
              <a:rPr lang="en-US" dirty="0"/>
              <a:t> radiation particle;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has </a:t>
            </a: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2+</a:t>
            </a:r>
            <a:r>
              <a:rPr lang="en-US" dirty="0"/>
              <a:t> charge and a mass of </a:t>
            </a:r>
            <a:r>
              <a:rPr lang="en-US" b="1" dirty="0">
                <a:solidFill>
                  <a:srgbClr val="FF0000"/>
                </a:solidFill>
              </a:rPr>
              <a:t>4 </a:t>
            </a:r>
            <a:r>
              <a:rPr lang="en-US" b="1" dirty="0" err="1">
                <a:solidFill>
                  <a:srgbClr val="FF0000"/>
                </a:solidFill>
              </a:rPr>
              <a:t>amu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has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least</a:t>
            </a:r>
            <a:r>
              <a:rPr lang="en-US" dirty="0"/>
              <a:t> amount of energy of any of the radiation; 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348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28800"/>
            <a:ext cx="13811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4" y="1527175"/>
            <a:ext cx="8613775" cy="457200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/>
              <a:t>Alpha radiation, </a:t>
            </a:r>
            <a:r>
              <a:rPr lang="en-US" b="1" dirty="0" smtClean="0">
                <a:sym typeface="Symbol" panose="05050102010706020507" pitchFamily="18" charset="2"/>
              </a:rPr>
              <a:t>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is </a:t>
            </a:r>
            <a:r>
              <a:rPr lang="en-US" dirty="0"/>
              <a:t>stopped by </a:t>
            </a:r>
            <a:r>
              <a:rPr lang="en-US" b="1" dirty="0">
                <a:solidFill>
                  <a:srgbClr val="FF0000"/>
                </a:solidFill>
              </a:rPr>
              <a:t>paper</a:t>
            </a:r>
            <a:r>
              <a:rPr lang="en-US" dirty="0"/>
              <a:t>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A </a:t>
            </a:r>
            <a:r>
              <a:rPr lang="en-US" b="1" dirty="0">
                <a:solidFill>
                  <a:srgbClr val="FF0000"/>
                </a:solidFill>
              </a:rPr>
              <a:t>new</a:t>
            </a:r>
            <a:r>
              <a:rPr lang="en-US" dirty="0"/>
              <a:t> element is created when alpha decay happens.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mass number and the atomic number </a:t>
            </a:r>
            <a:r>
              <a:rPr lang="en-US" dirty="0"/>
              <a:t>change.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348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428750"/>
            <a:ext cx="13811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07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1527175"/>
            <a:ext cx="660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447800"/>
            <a:ext cx="8504238" cy="487680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/>
              <a:t>Beta radiation, </a:t>
            </a:r>
            <a:r>
              <a:rPr lang="en-US" b="1" dirty="0" smtClean="0">
                <a:sym typeface="Symbol" panose="05050102010706020507" pitchFamily="18" charset="2"/>
              </a:rPr>
              <a:t>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b="1" dirty="0">
              <a:sym typeface="Symbol" panose="05050102010706020507" pitchFamily="18" charset="2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made </a:t>
            </a:r>
            <a:r>
              <a:rPr lang="en-US" dirty="0"/>
              <a:t>of </a:t>
            </a:r>
            <a:r>
              <a:rPr lang="en-US" b="1" dirty="0">
                <a:solidFill>
                  <a:srgbClr val="FF0000"/>
                </a:solidFill>
              </a:rPr>
              <a:t>fast moving </a:t>
            </a:r>
            <a:r>
              <a:rPr lang="en-US" dirty="0"/>
              <a:t>electrons; </a:t>
            </a:r>
            <a:endParaRPr lang="en-US" dirty="0" smtClean="0"/>
          </a:p>
          <a:p>
            <a:pPr>
              <a:defRPr/>
            </a:pPr>
            <a:r>
              <a:rPr lang="en-US" dirty="0"/>
              <a:t>h</a:t>
            </a:r>
            <a:r>
              <a:rPr lang="en-US" dirty="0" smtClean="0"/>
              <a:t>as </a:t>
            </a: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–1 </a:t>
            </a:r>
            <a:r>
              <a:rPr lang="en-US" dirty="0"/>
              <a:t>charge and a mass of </a:t>
            </a:r>
            <a:r>
              <a:rPr lang="en-US" b="1" dirty="0">
                <a:solidFill>
                  <a:srgbClr val="FF0000"/>
                </a:solidFill>
              </a:rPr>
              <a:t>1/1840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an </a:t>
            </a:r>
            <a:r>
              <a:rPr lang="en-US" b="1" dirty="0">
                <a:solidFill>
                  <a:srgbClr val="FF0000"/>
                </a:solidFill>
              </a:rPr>
              <a:t>electron</a:t>
            </a:r>
            <a:r>
              <a:rPr lang="en-US" dirty="0"/>
              <a:t> is emitted during beta decay because it has been removed from a </a:t>
            </a:r>
            <a:r>
              <a:rPr lang="en-US" b="1" dirty="0">
                <a:solidFill>
                  <a:srgbClr val="FF0000"/>
                </a:solidFill>
              </a:rPr>
              <a:t>neutron</a:t>
            </a:r>
            <a:r>
              <a:rPr lang="en-US" dirty="0"/>
              <a:t>, leaving behind a </a:t>
            </a:r>
            <a:r>
              <a:rPr lang="en-US" b="1" dirty="0">
                <a:solidFill>
                  <a:srgbClr val="FF0000"/>
                </a:solidFill>
              </a:rPr>
              <a:t>proton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has </a:t>
            </a:r>
            <a:r>
              <a:rPr lang="en-US" b="1" dirty="0">
                <a:solidFill>
                  <a:srgbClr val="FF0000"/>
                </a:solidFill>
              </a:rPr>
              <a:t>more</a:t>
            </a:r>
            <a:r>
              <a:rPr lang="en-US" dirty="0"/>
              <a:t> energy than alpha radiation.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It </a:t>
            </a:r>
            <a:r>
              <a:rPr lang="en-US" dirty="0"/>
              <a:t>is stopped by a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sheet of metal</a:t>
            </a:r>
            <a:r>
              <a:rPr lang="en-US" dirty="0"/>
              <a:t>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3686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38" y="1504950"/>
            <a:ext cx="45434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TYPES OF RADIATION</a:t>
            </a:r>
            <a:endParaRPr lang="en-US" b="1" dirty="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7175"/>
            <a:ext cx="66294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447800"/>
            <a:ext cx="8504238" cy="487680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 smtClean="0"/>
              <a:t>Gamma </a:t>
            </a:r>
            <a:r>
              <a:rPr lang="en-US" b="1" dirty="0"/>
              <a:t>radiation, </a:t>
            </a:r>
            <a:r>
              <a:rPr lang="en-US" b="1" dirty="0">
                <a:sym typeface="Symbol" panose="05050102010706020507" pitchFamily="18" charset="2"/>
              </a:rPr>
              <a:t></a:t>
            </a:r>
            <a:endParaRPr lang="en-US" dirty="0"/>
          </a:p>
          <a:p>
            <a:pPr>
              <a:defRPr/>
            </a:pPr>
            <a:r>
              <a:rPr lang="en-US" dirty="0" smtClean="0"/>
              <a:t>high </a:t>
            </a:r>
            <a:r>
              <a:rPr lang="en-US" dirty="0"/>
              <a:t>energy </a:t>
            </a:r>
            <a:r>
              <a:rPr lang="en-US" b="1" dirty="0">
                <a:solidFill>
                  <a:srgbClr val="FF0000"/>
                </a:solidFill>
              </a:rPr>
              <a:t>radiation</a:t>
            </a:r>
            <a:r>
              <a:rPr lang="en-US" dirty="0"/>
              <a:t> that possesses </a:t>
            </a:r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dirty="0"/>
              <a:t> mass;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is </a:t>
            </a:r>
            <a:r>
              <a:rPr lang="en-US" dirty="0"/>
              <a:t>the most </a:t>
            </a:r>
            <a:r>
              <a:rPr lang="en-US" b="1" dirty="0">
                <a:solidFill>
                  <a:srgbClr val="FF0000"/>
                </a:solidFill>
              </a:rPr>
              <a:t>penetrating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has </a:t>
            </a:r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dirty="0"/>
              <a:t> charge;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usually </a:t>
            </a:r>
            <a:r>
              <a:rPr lang="en-US" b="1" dirty="0">
                <a:solidFill>
                  <a:srgbClr val="FF0000"/>
                </a:solidFill>
              </a:rPr>
              <a:t>accompanies</a:t>
            </a:r>
            <a:r>
              <a:rPr lang="en-US" dirty="0"/>
              <a:t> alpha or beta radiation;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is </a:t>
            </a:r>
            <a:r>
              <a:rPr lang="en-US" dirty="0"/>
              <a:t>slowed down by </a:t>
            </a:r>
            <a:r>
              <a:rPr lang="en-US" b="1" dirty="0">
                <a:solidFill>
                  <a:srgbClr val="FF0000"/>
                </a:solidFill>
              </a:rPr>
              <a:t>lead or concrete</a:t>
            </a:r>
            <a:r>
              <a:rPr lang="en-US" dirty="0"/>
              <a:t>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Accounts </a:t>
            </a:r>
            <a:r>
              <a:rPr lang="en-US" dirty="0"/>
              <a:t>for most of the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 lost in a radioactive decay process.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WHICH IS MORE PENETRATING?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1527175"/>
            <a:ext cx="6640512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5664200"/>
            <a:ext cx="8504238" cy="660400"/>
          </a:xfrm>
        </p:spPr>
        <p:txBody>
          <a:bodyPr/>
          <a:lstStyle/>
          <a:p>
            <a:r>
              <a:rPr lang="en-US" altLang="en-US" smtClean="0">
                <a:hlinkClick r:id="rId2"/>
              </a:rPr>
              <a:t>Animation</a:t>
            </a:r>
            <a:endParaRPr lang="en-US" altLang="en-US" smtClean="0"/>
          </a:p>
        </p:txBody>
      </p:sp>
      <p:pic>
        <p:nvPicPr>
          <p:cNvPr id="4096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987425"/>
            <a:ext cx="88455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TYPES OF RADIATION</a:t>
            </a:r>
            <a:endParaRPr lang="en-US" sz="4000" b="1" dirty="0"/>
          </a:p>
        </p:txBody>
      </p:sp>
      <p:pic>
        <p:nvPicPr>
          <p:cNvPr id="41987" name="Picture 2" descr="Radioactive Particle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1147763"/>
            <a:ext cx="7138988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TRANSMUTATION</a:t>
            </a:r>
            <a:endParaRPr lang="en-US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01625" y="1527175"/>
                <a:ext cx="8504238" cy="4572000"/>
              </a:xfrm>
            </p:spPr>
            <p:txBody>
              <a:bodyPr/>
              <a:lstStyle/>
              <a:p>
                <a:r>
                  <a:rPr lang="en-US" altLang="en-US" dirty="0" smtClean="0"/>
                  <a:t>When an atom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loses</a:t>
                </a:r>
                <a:r>
                  <a:rPr lang="en-US" altLang="en-US" dirty="0" smtClean="0"/>
                  <a:t> an alpha particle or a beta particle, it no longer has the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same</a:t>
                </a:r>
                <a:r>
                  <a:rPr lang="en-US" altLang="en-US" dirty="0" smtClean="0"/>
                  <a:t> number of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protons</a:t>
                </a:r>
                <a:r>
                  <a:rPr lang="en-US" altLang="en-US" dirty="0" smtClean="0"/>
                  <a:t> so it no longer is the same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element</a:t>
                </a:r>
                <a:r>
                  <a:rPr lang="en-US" altLang="en-US" dirty="0" smtClean="0"/>
                  <a:t>.</a:t>
                </a:r>
              </a:p>
              <a:p>
                <a:pPr marL="0" indent="0">
                  <a:buNone/>
                </a:pPr>
                <a:endParaRPr lang="en-US" altLang="en-US" dirty="0" smtClean="0"/>
              </a:p>
              <a:p>
                <a:pPr marL="0" indent="0">
                  <a:buNone/>
                </a:pPr>
                <a:r>
                  <a:rPr lang="en-US" altLang="en-US" b="1" dirty="0" smtClean="0"/>
                  <a:t>Alpha radiation</a:t>
                </a:r>
                <a:endParaRPr lang="en-US" altLang="en-US" dirty="0"/>
              </a:p>
              <a:p>
                <a:r>
                  <a:rPr lang="en-US" altLang="en-US" dirty="0" smtClean="0"/>
                  <a:t>element loses alpha particle (two protons and two neutrons) </a:t>
                </a:r>
                <a:r>
                  <a:rPr lang="en-US" altLang="en-US" dirty="0" smtClean="0">
                    <a:sym typeface="Wingdings" panose="05000000000000000000" pitchFamily="2" charset="2"/>
                  </a:rPr>
                  <a:t></a:t>
                </a:r>
                <a:r>
                  <a:rPr lang="en-US" altLang="en-US" dirty="0" smtClean="0"/>
                  <a:t> becomes element with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two less </a:t>
                </a:r>
                <a:r>
                  <a:rPr lang="en-US" altLang="en-US" dirty="0" smtClean="0"/>
                  <a:t>protons. </a:t>
                </a:r>
              </a:p>
              <a:p>
                <a:r>
                  <a:rPr lang="en-US" dirty="0" smtClean="0"/>
                  <a:t>Example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238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92</m:t>
                          </m:r>
                        </m:e>
                      </m:mr>
                    </m:m>
                  </m:oMath>
                </a14:m>
                <a:r>
                  <a:rPr lang="en-US" dirty="0"/>
                  <a:t>U becomes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234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</m:mr>
                    </m:m>
                  </m:oMath>
                </a14:m>
                <a:r>
                  <a:rPr lang="en-US" dirty="0"/>
                  <a:t>Th.</a:t>
                </a:r>
                <a:endParaRPr lang="en-US" altLang="en-US" dirty="0" smtClean="0"/>
              </a:p>
              <a:p>
                <a:endParaRPr lang="en-US" altLang="en-US" dirty="0" smtClean="0"/>
              </a:p>
            </p:txBody>
          </p:sp>
        </mc:Choice>
        <mc:Fallback xmlns="">
          <p:sp>
            <p:nvSpPr>
              <p:cNvPr id="430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01625" y="1527175"/>
                <a:ext cx="8504238" cy="4572000"/>
              </a:xfrm>
              <a:blipFill>
                <a:blip r:embed="rId2"/>
                <a:stretch>
                  <a:fillRect l="-1361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TRANSMUTATION</a:t>
            </a:r>
            <a:endParaRPr lang="en-US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01625" y="1527175"/>
                <a:ext cx="8504238" cy="45720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en-US" b="1" dirty="0" smtClean="0"/>
                  <a:t>Beta radiation</a:t>
                </a:r>
              </a:p>
              <a:p>
                <a:r>
                  <a:rPr lang="en-US" altLang="en-US" dirty="0" smtClean="0"/>
                  <a:t>element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loses</a:t>
                </a:r>
                <a:r>
                  <a:rPr lang="en-US" altLang="en-US" dirty="0" smtClean="0"/>
                  <a:t> a beta particle (an electron that came from a neutron) </a:t>
                </a:r>
                <a:r>
                  <a:rPr lang="en-US" altLang="en-US" dirty="0" smtClean="0">
                    <a:sym typeface="Wingdings" panose="05000000000000000000" pitchFamily="2" charset="2"/>
                  </a:rPr>
                  <a:t></a:t>
                </a:r>
                <a:r>
                  <a:rPr lang="en-US" altLang="en-US" dirty="0" smtClean="0"/>
                  <a:t> becomes an element with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one more </a:t>
                </a:r>
                <a:r>
                  <a:rPr lang="en-US" altLang="en-US" dirty="0" smtClean="0"/>
                  <a:t>proton.</a:t>
                </a:r>
              </a:p>
              <a:p>
                <a:r>
                  <a:rPr lang="en-US" dirty="0"/>
                  <a:t>Example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mr>
                    </m:m>
                  </m:oMath>
                </a14:m>
                <a:r>
                  <a:rPr lang="en-US" dirty="0"/>
                  <a:t>C becomes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</m:m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mr>
                    </m:m>
                  </m:oMath>
                </a14:m>
                <a:r>
                  <a:rPr lang="en-US" dirty="0"/>
                  <a:t>N.</a:t>
                </a:r>
                <a:endParaRPr lang="en-US" altLang="en-US" dirty="0" smtClean="0"/>
              </a:p>
              <a:p>
                <a:pPr marL="0" indent="0">
                  <a:buNone/>
                </a:pPr>
                <a:endParaRPr lang="en-US" altLang="en-US" b="1" dirty="0" smtClean="0"/>
              </a:p>
              <a:p>
                <a:pPr marL="0" indent="0">
                  <a:buNone/>
                </a:pPr>
                <a:r>
                  <a:rPr lang="en-US" altLang="en-US" b="1" dirty="0" smtClean="0"/>
                  <a:t>Gamma Radiation</a:t>
                </a:r>
              </a:p>
              <a:p>
                <a:r>
                  <a:rPr lang="en-US" altLang="en-US" dirty="0" smtClean="0"/>
                  <a:t>element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does not </a:t>
                </a:r>
                <a:r>
                  <a:rPr lang="en-US" altLang="en-US" dirty="0" smtClean="0"/>
                  <a:t>change.</a:t>
                </a:r>
              </a:p>
              <a:p>
                <a:r>
                  <a:rPr lang="en-US" altLang="en-US" dirty="0" smtClean="0"/>
                  <a:t>Just </a:t>
                </a:r>
                <a:r>
                  <a:rPr lang="en-US" altLang="en-US" b="1" dirty="0" smtClean="0">
                    <a:solidFill>
                      <a:srgbClr val="FF0000"/>
                    </a:solidFill>
                  </a:rPr>
                  <a:t>energy</a:t>
                </a:r>
                <a:r>
                  <a:rPr lang="en-US" altLang="en-US" dirty="0" smtClean="0"/>
                  <a:t> is released.</a:t>
                </a:r>
              </a:p>
              <a:p>
                <a:endParaRPr lang="en-US" altLang="en-US" dirty="0" smtClean="0"/>
              </a:p>
            </p:txBody>
          </p:sp>
        </mc:Choice>
        <mc:Fallback xmlns="">
          <p:sp>
            <p:nvSpPr>
              <p:cNvPr id="430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01625" y="1527175"/>
                <a:ext cx="8504238" cy="4572000"/>
              </a:xfrm>
              <a:blipFill>
                <a:blip r:embed="rId2"/>
                <a:stretch>
                  <a:fillRect l="-1361" t="-1333" r="-215" b="-4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038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TRANSMUTATION</a:t>
            </a:r>
            <a:endParaRPr lang="en-US" sz="4000" b="1" dirty="0"/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120650" y="2152650"/>
          <a:ext cx="8870950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2152650"/>
                        <a:ext cx="8870950" cy="371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APPLICATIONS OF RADIATION</a:t>
            </a:r>
            <a:endParaRPr lang="en-US" b="1" dirty="0"/>
          </a:p>
        </p:txBody>
      </p:sp>
      <p:sp>
        <p:nvSpPr>
          <p:cNvPr id="501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Smoke detectors give off </a:t>
            </a:r>
            <a:r>
              <a:rPr lang="en-US" altLang="en-US" b="1" dirty="0" smtClean="0">
                <a:solidFill>
                  <a:srgbClr val="FF0000"/>
                </a:solidFill>
              </a:rPr>
              <a:t>alpha</a:t>
            </a:r>
            <a:r>
              <a:rPr lang="en-US" altLang="en-US" dirty="0" smtClean="0"/>
              <a:t> particles.  </a:t>
            </a:r>
          </a:p>
          <a:p>
            <a:r>
              <a:rPr lang="en-US" altLang="en-US" dirty="0" smtClean="0"/>
              <a:t>These particles allow an electrical circuit to be </a:t>
            </a:r>
            <a:r>
              <a:rPr lang="en-US" altLang="en-US" b="1" dirty="0" smtClean="0">
                <a:solidFill>
                  <a:srgbClr val="FF0000"/>
                </a:solidFill>
              </a:rPr>
              <a:t>closed</a:t>
            </a:r>
            <a:r>
              <a:rPr lang="en-US" altLang="en-US" dirty="0" smtClean="0"/>
              <a:t>.  </a:t>
            </a:r>
          </a:p>
          <a:p>
            <a:r>
              <a:rPr lang="en-US" altLang="en-US" dirty="0" smtClean="0"/>
              <a:t>When there is </a:t>
            </a:r>
            <a:r>
              <a:rPr lang="en-US" altLang="en-US" b="1" dirty="0" smtClean="0">
                <a:solidFill>
                  <a:srgbClr val="FF0000"/>
                </a:solidFill>
              </a:rPr>
              <a:t>smoke</a:t>
            </a:r>
            <a:r>
              <a:rPr lang="en-US" altLang="en-US" dirty="0" smtClean="0"/>
              <a:t>, the circuit cannot be completed and the </a:t>
            </a:r>
            <a:r>
              <a:rPr lang="en-US" altLang="en-US" b="1" dirty="0" smtClean="0">
                <a:solidFill>
                  <a:srgbClr val="FF0000"/>
                </a:solidFill>
              </a:rPr>
              <a:t>alarm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goes off.  </a:t>
            </a:r>
          </a:p>
        </p:txBody>
      </p:sp>
      <p:pic>
        <p:nvPicPr>
          <p:cNvPr id="5018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86238"/>
            <a:ext cx="7443788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96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APPLICATIONS OF RADIATION</a:t>
            </a:r>
            <a:endParaRPr lang="en-US" b="1" dirty="0"/>
          </a:p>
        </p:txBody>
      </p:sp>
      <p:sp>
        <p:nvSpPr>
          <p:cNvPr id="5120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447800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Hospitals, doctors, and dentists use a variety of nuclear materials and procedures to </a:t>
            </a:r>
            <a:r>
              <a:rPr lang="en-US" altLang="en-US" b="1" dirty="0" smtClean="0">
                <a:solidFill>
                  <a:srgbClr val="FF0000"/>
                </a:solidFill>
              </a:rPr>
              <a:t>diagnose, monitor, and treat </a:t>
            </a:r>
            <a:r>
              <a:rPr lang="en-US" altLang="en-US" dirty="0" smtClean="0"/>
              <a:t>a wide assortment of medical conditions in humans. </a:t>
            </a:r>
            <a:endParaRPr lang="en-US" altLang="en-US" dirty="0"/>
          </a:p>
          <a:p>
            <a:r>
              <a:rPr lang="en-US" altLang="en-US" dirty="0"/>
              <a:t>Example (</a:t>
            </a:r>
            <a:r>
              <a:rPr lang="en-US" altLang="en-US" i="1" dirty="0"/>
              <a:t>not in notes</a:t>
            </a:r>
            <a:r>
              <a:rPr lang="en-US" altLang="en-US" dirty="0"/>
              <a:t>): Iodine-131, a beta emitter, is taken as sodium iodide in drinking water. Almost all of it will find its way to the thyroid</a:t>
            </a:r>
          </a:p>
          <a:p>
            <a:endParaRPr lang="en-US" altLang="en-US" dirty="0" smtClean="0"/>
          </a:p>
        </p:txBody>
      </p:sp>
      <p:pic>
        <p:nvPicPr>
          <p:cNvPr id="5" name="Picture 7" descr="http://img.allabout.co.jp/gm/article/299904/koujouse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738" y="4648200"/>
            <a:ext cx="2228662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http://images.quickblogcast.com/80618-70584/RadionuclideScanTechnesium99MThyroidHotNodule99drjeffreydach.jpg?a=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599326"/>
            <a:ext cx="2095500" cy="225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79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APPLICATIONS OF RADIATION</a:t>
            </a:r>
            <a:endParaRPr lang="en-US" b="1" dirty="0"/>
          </a:p>
        </p:txBody>
      </p:sp>
      <p:sp>
        <p:nvSpPr>
          <p:cNvPr id="5325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Researchers can study the paths that different types of air and water pollution take through the environment by labeling the substances that pass through plants, animals, or the atmosphere with </a:t>
            </a:r>
            <a:r>
              <a:rPr lang="en-US" altLang="en-US" b="1" dirty="0" smtClean="0">
                <a:solidFill>
                  <a:srgbClr val="FF0000"/>
                </a:solidFill>
              </a:rPr>
              <a:t>radioisotopes</a:t>
            </a:r>
            <a:r>
              <a:rPr lang="en-US" altLang="en-US" dirty="0" smtClean="0"/>
              <a:t>.  </a:t>
            </a:r>
          </a:p>
          <a:p>
            <a:endParaRPr lang="en-US" altLang="en-US" dirty="0" smtClean="0"/>
          </a:p>
        </p:txBody>
      </p:sp>
      <p:pic>
        <p:nvPicPr>
          <p:cNvPr id="5325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05200"/>
            <a:ext cx="47434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899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APPLICATIONS OF RADIATION</a:t>
            </a:r>
            <a:endParaRPr lang="en-US" b="1" dirty="0"/>
          </a:p>
        </p:txBody>
      </p:sp>
      <p:sp>
        <p:nvSpPr>
          <p:cNvPr id="54275" name="Content Placeholder 2"/>
          <p:cNvSpPr>
            <a:spLocks noGrp="1"/>
          </p:cNvSpPr>
          <p:nvPr>
            <p:ph sz="quarter" idx="1"/>
          </p:nvPr>
        </p:nvSpPr>
        <p:spPr>
          <a:xfrm>
            <a:off x="301624" y="1527175"/>
            <a:ext cx="8689975" cy="4572000"/>
          </a:xfrm>
        </p:spPr>
        <p:txBody>
          <a:bodyPr/>
          <a:lstStyle/>
          <a:p>
            <a:r>
              <a:rPr lang="en-US" altLang="en-US" dirty="0" smtClean="0"/>
              <a:t>Foods, medical equipment, and other substances are </a:t>
            </a:r>
            <a:r>
              <a:rPr lang="en-US" altLang="en-US" b="1" dirty="0" smtClean="0">
                <a:solidFill>
                  <a:srgbClr val="FF0000"/>
                </a:solidFill>
              </a:rPr>
              <a:t>exposed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to certain types of radiation (such as x-rays) to </a:t>
            </a:r>
            <a:r>
              <a:rPr lang="en-US" altLang="en-US" b="1" dirty="0" smtClean="0">
                <a:solidFill>
                  <a:srgbClr val="FF0000"/>
                </a:solidFill>
              </a:rPr>
              <a:t>kill germs </a:t>
            </a:r>
            <a:r>
              <a:rPr lang="en-US" altLang="en-US" dirty="0" smtClean="0"/>
              <a:t>without harming the substance that is being disinfected and without making it </a:t>
            </a:r>
            <a:r>
              <a:rPr lang="en-US" altLang="en-US" b="1" dirty="0" smtClean="0">
                <a:solidFill>
                  <a:srgbClr val="FF0000"/>
                </a:solidFill>
              </a:rPr>
              <a:t>radioactive</a:t>
            </a:r>
            <a:r>
              <a:rPr lang="en-US" altLang="en-US" dirty="0" smtClean="0"/>
              <a:t>. </a:t>
            </a:r>
          </a:p>
          <a:p>
            <a:r>
              <a:rPr lang="en-US" altLang="en-US" dirty="0" smtClean="0"/>
              <a:t>When treated in this manner, foods take </a:t>
            </a:r>
            <a:r>
              <a:rPr lang="en-US" altLang="en-US" b="1" dirty="0" smtClean="0">
                <a:solidFill>
                  <a:srgbClr val="FF0000"/>
                </a:solidFill>
              </a:rPr>
              <a:t>much longer to spoil</a:t>
            </a:r>
            <a:r>
              <a:rPr lang="en-US" altLang="en-US" dirty="0" smtClean="0"/>
              <a:t>, and medical equipment (such as bandages, hypodermic syringes, and surgical instruments) are </a:t>
            </a:r>
            <a:r>
              <a:rPr lang="en-US" altLang="en-US" b="1" dirty="0" smtClean="0">
                <a:solidFill>
                  <a:srgbClr val="FF0000"/>
                </a:solidFill>
              </a:rPr>
              <a:t>sterilized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without being exposed to toxic chemicals or extreme heat.</a:t>
            </a:r>
          </a:p>
          <a:p>
            <a:endParaRPr lang="en-US" altLang="en-US" dirty="0" smtClean="0"/>
          </a:p>
        </p:txBody>
      </p:sp>
      <p:pic>
        <p:nvPicPr>
          <p:cNvPr id="5427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067300"/>
            <a:ext cx="1820863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6400" y="5689927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Irradiated food symbol</a:t>
            </a:r>
            <a:endParaRPr lang="en-US" sz="2800" b="1" dirty="0"/>
          </a:p>
        </p:txBody>
      </p:sp>
      <p:sp>
        <p:nvSpPr>
          <p:cNvPr id="4" name="Right Arrow 3"/>
          <p:cNvSpPr/>
          <p:nvPr/>
        </p:nvSpPr>
        <p:spPr>
          <a:xfrm>
            <a:off x="5638800" y="5638800"/>
            <a:ext cx="609600" cy="67786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1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2830136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00"/>
  <p:tag name="USESECONDARYMONITOR" val="Tru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True"/>
  <p:tag name="DELIMITERS" val="3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1113</TotalTime>
  <Words>1035</Words>
  <Application>Microsoft Office PowerPoint</Application>
  <PresentationFormat>On-screen Show (4:3)</PresentationFormat>
  <Paragraphs>118</Paragraphs>
  <Slides>31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Civic</vt:lpstr>
      <vt:lpstr>Bitmap Image</vt:lpstr>
      <vt:lpstr>RADIOACTIVITY</vt:lpstr>
      <vt:lpstr>REVIEW</vt:lpstr>
      <vt:lpstr>REVIEW</vt:lpstr>
      <vt:lpstr>THREE TYPES OF NUCLEAR REACTIONS</vt:lpstr>
      <vt:lpstr>STRONG FORCE</vt:lpstr>
      <vt:lpstr>STRONG FORCE</vt:lpstr>
      <vt:lpstr>STABILITY</vt:lpstr>
      <vt:lpstr>STABILITY</vt:lpstr>
      <vt:lpstr>RADIOACTIVITY</vt:lpstr>
      <vt:lpstr>ALL THE ELEMENTS HEAVIER THAN BISMUTH </vt:lpstr>
      <vt:lpstr>RADIOACTIVITY</vt:lpstr>
      <vt:lpstr>HISTORY</vt:lpstr>
      <vt:lpstr>HISTORY</vt:lpstr>
      <vt:lpstr>NUCLEAR DECAY</vt:lpstr>
      <vt:lpstr>NUCLEAR DECAY</vt:lpstr>
      <vt:lpstr>TYPES OF RADIATION</vt:lpstr>
      <vt:lpstr>TYPES OF RADIATION</vt:lpstr>
      <vt:lpstr>TYPES OF RADIATION</vt:lpstr>
      <vt:lpstr>TYPES OF RADIATION</vt:lpstr>
      <vt:lpstr>TYPES OF RADIATION</vt:lpstr>
      <vt:lpstr>TYPES OF RADIATION</vt:lpstr>
      <vt:lpstr>WHICH IS MORE PENETRATING?</vt:lpstr>
      <vt:lpstr>TYPES OF RADIATION</vt:lpstr>
      <vt:lpstr>TYPES OF RADIATION</vt:lpstr>
      <vt:lpstr>TRANSMUTATION</vt:lpstr>
      <vt:lpstr>TRANSMUTATION</vt:lpstr>
      <vt:lpstr>TRANSMUTATION</vt:lpstr>
      <vt:lpstr>APPLICATIONS OF RADIATION</vt:lpstr>
      <vt:lpstr>APPLICATIONS OF RADIATION</vt:lpstr>
      <vt:lpstr>APPLICATIONS OF RADIATION</vt:lpstr>
      <vt:lpstr>APPLICATIONS OF RADIATION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JCBOE</cp:lastModifiedBy>
  <cp:revision>99</cp:revision>
  <dcterms:created xsi:type="dcterms:W3CDTF">2005-04-21T10:50:44Z</dcterms:created>
  <dcterms:modified xsi:type="dcterms:W3CDTF">2016-02-03T13:47:18Z</dcterms:modified>
</cp:coreProperties>
</file>