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429" r:id="rId2"/>
    <p:sldId id="430" r:id="rId3"/>
    <p:sldId id="431" r:id="rId4"/>
    <p:sldId id="432" r:id="rId5"/>
    <p:sldId id="433" r:id="rId6"/>
    <p:sldId id="434" r:id="rId7"/>
    <p:sldId id="435" r:id="rId8"/>
    <p:sldId id="436" r:id="rId9"/>
    <p:sldId id="437" r:id="rId10"/>
    <p:sldId id="438" r:id="rId11"/>
    <p:sldId id="439" r:id="rId12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815" autoAdjust="0"/>
    <p:restoredTop sz="90929"/>
  </p:normalViewPr>
  <p:slideViewPr>
    <p:cSldViewPr>
      <p:cViewPr varScale="1">
        <p:scale>
          <a:sx n="97" d="100"/>
          <a:sy n="97" d="100"/>
        </p:scale>
        <p:origin x="135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93F5B3D-F4E0-4268-AEA8-718C7D551AB7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C97D9D7-F5B7-4485-9908-19FDB50A2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691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E0BC74-96D9-4374-AD49-58E4C7D739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25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C0CB82-1748-4EE0-B7E2-5056AF615C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314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4EA0AC-4E34-4BC7-BB4C-8439408162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729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B08E39-73E4-4424-AF55-7C739125CC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677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B309889-F078-421D-8B85-A05CB45690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5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3477CE1-9348-4472-9B60-68874C6FD3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53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7692F7E-BB8D-4F10-8AAB-BA7F4C6EB0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201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C2B9D6A-6A05-4C95-87CC-63D9DF5E44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68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FE88B3-FB17-4B39-88A7-82ED2BE4B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2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E66C0F-7922-4236-98AB-9ABD69056C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432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47DDCF-B43C-4118-9829-F201489FB4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6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 smtClean="0">
                <a:solidFill>
                  <a:srgbClr val="164C6C"/>
                </a:solidFill>
              </a:defRPr>
            </a:lvl1pPr>
          </a:lstStyle>
          <a:p>
            <a:pPr>
              <a:defRPr/>
            </a:pPr>
            <a:fld id="{5CEA1112-57DB-4064-A483-BA8584235B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164C6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1B587C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4E8542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604878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b="1" dirty="0"/>
              <a:t>RADIOACTIVE DECAY </a:t>
            </a:r>
            <a:r>
              <a:rPr lang="en-US" sz="3600" b="1" dirty="0" smtClean="0"/>
              <a:t>SERIES</a:t>
            </a:r>
            <a:endParaRPr lang="en-US" sz="3600" dirty="0"/>
          </a:p>
        </p:txBody>
      </p:sp>
      <p:sp>
        <p:nvSpPr>
          <p:cNvPr id="5529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A </a:t>
            </a:r>
            <a:r>
              <a:rPr lang="en-US" altLang="en-US" b="1" dirty="0" smtClean="0">
                <a:solidFill>
                  <a:srgbClr val="FF0000"/>
                </a:solidFill>
              </a:rPr>
              <a:t>series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of nuclear reactions that begins with an </a:t>
            </a:r>
            <a:r>
              <a:rPr lang="en-US" altLang="en-US" b="1" dirty="0" smtClean="0">
                <a:solidFill>
                  <a:srgbClr val="FF0000"/>
                </a:solidFill>
              </a:rPr>
              <a:t>unstable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nucleus and results in the formation of a </a:t>
            </a:r>
            <a:r>
              <a:rPr lang="en-US" altLang="en-US" b="1" dirty="0" smtClean="0">
                <a:solidFill>
                  <a:srgbClr val="FF0000"/>
                </a:solidFill>
              </a:rPr>
              <a:t>stable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nucleus is called a radioactive series.  </a:t>
            </a: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Uranium-238</a:t>
            </a:r>
            <a:r>
              <a:rPr lang="en-US" altLang="en-US" dirty="0" smtClean="0"/>
              <a:t> goes through a radioactive series and eventually become </a:t>
            </a:r>
            <a:r>
              <a:rPr lang="en-US" altLang="en-US" b="1" dirty="0" smtClean="0">
                <a:solidFill>
                  <a:srgbClr val="FF0000"/>
                </a:solidFill>
              </a:rPr>
              <a:t>lead-206 </a:t>
            </a:r>
            <a:r>
              <a:rPr lang="en-US" altLang="en-US" dirty="0" smtClean="0"/>
              <a:t>which is stable.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661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b="1" dirty="0"/>
              <a:t>RADIOACTIVE DECAY </a:t>
            </a:r>
            <a:r>
              <a:rPr lang="en-US" sz="3600" b="1" dirty="0" smtClean="0"/>
              <a:t>SERIES</a:t>
            </a:r>
            <a:endParaRPr lang="en-US" sz="3600" dirty="0"/>
          </a:p>
        </p:txBody>
      </p:sp>
      <p:pic>
        <p:nvPicPr>
          <p:cNvPr id="56323" name="Picture 2" descr="Uranium2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315200" cy="494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10400" y="1358592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Starts here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7848600" y="1820257"/>
            <a:ext cx="228600" cy="31334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43099" y="3429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Ends here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Up Arrow 4"/>
          <p:cNvSpPr/>
          <p:nvPr/>
        </p:nvSpPr>
        <p:spPr>
          <a:xfrm rot="10800000">
            <a:off x="2476500" y="4071144"/>
            <a:ext cx="533400" cy="105568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57400" y="5334000"/>
            <a:ext cx="1371600" cy="9144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467600" y="1820257"/>
            <a:ext cx="1028700" cy="9144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6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RADIOACTIVE HALF-LIFE</a:t>
            </a:r>
            <a:endParaRPr lang="en-US" sz="4000" b="1" dirty="0"/>
          </a:p>
        </p:txBody>
      </p:sp>
      <p:sp>
        <p:nvSpPr>
          <p:cNvPr id="5734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</a:rPr>
              <a:t>Naturally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occurring radioactive isotopes (radioisotopes) are not uncommon on earth.  </a:t>
            </a:r>
          </a:p>
          <a:p>
            <a:r>
              <a:rPr lang="en-US" altLang="en-US" dirty="0" smtClean="0"/>
              <a:t>Even though radioisotopes have been decaying for 15 billion years (as long as there has been an earth), there are still some left to </a:t>
            </a:r>
            <a:r>
              <a:rPr lang="en-US" altLang="en-US" b="1" dirty="0" smtClean="0">
                <a:solidFill>
                  <a:srgbClr val="FF0000"/>
                </a:solidFill>
              </a:rPr>
              <a:t>decay</a:t>
            </a:r>
            <a:r>
              <a:rPr lang="en-US" altLang="en-US" dirty="0" smtClean="0"/>
              <a:t>. </a:t>
            </a:r>
          </a:p>
          <a:p>
            <a:r>
              <a:rPr lang="en-US" altLang="en-US" dirty="0" smtClean="0"/>
              <a:t>If an element is </a:t>
            </a:r>
            <a:r>
              <a:rPr lang="en-US" altLang="en-US" b="1" dirty="0" smtClean="0">
                <a:solidFill>
                  <a:srgbClr val="FF0000"/>
                </a:solidFill>
              </a:rPr>
              <a:t>radioactive</a:t>
            </a:r>
            <a:r>
              <a:rPr lang="en-US" altLang="en-US" dirty="0" smtClean="0"/>
              <a:t>, it will decay.  It may take </a:t>
            </a:r>
            <a:r>
              <a:rPr lang="en-US" altLang="en-US" b="1" dirty="0" smtClean="0">
                <a:solidFill>
                  <a:srgbClr val="FF0000"/>
                </a:solidFill>
              </a:rPr>
              <a:t>seconds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(polonium-214 - 163.7 microseconds), </a:t>
            </a:r>
            <a:r>
              <a:rPr lang="en-US" altLang="en-US" b="1" dirty="0" smtClean="0">
                <a:solidFill>
                  <a:srgbClr val="FF0000"/>
                </a:solidFill>
              </a:rPr>
              <a:t>days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(radon-222 - 3.8 days), or </a:t>
            </a:r>
            <a:r>
              <a:rPr lang="en-US" altLang="en-US" b="1" dirty="0" smtClean="0">
                <a:solidFill>
                  <a:srgbClr val="FF0000"/>
                </a:solidFill>
              </a:rPr>
              <a:t>years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(uranium-238 - 4460000000 years or carbon-14 - 5730 years).  </a:t>
            </a:r>
          </a:p>
        </p:txBody>
      </p:sp>
    </p:spTree>
    <p:extLst>
      <p:ext uri="{BB962C8B-B14F-4D97-AF65-F5344CB8AC3E}">
        <p14:creationId xmlns:p14="http://schemas.microsoft.com/office/powerpoint/2010/main" val="397711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RADIOACTIVE HALF-LIFE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371" name="Picture 9" descr="http://www.physics-experiments.com/photos/uranium%20radioactive%20dec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386763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722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RADIOACTIVE HALF-LIFE</a:t>
            </a:r>
            <a:endParaRPr lang="en-US" sz="4000" b="1" dirty="0"/>
          </a:p>
        </p:txBody>
      </p:sp>
      <p:sp>
        <p:nvSpPr>
          <p:cNvPr id="59395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n-US" altLang="en-US" dirty="0" smtClean="0"/>
              <a:t>The difference in different isotopes decay rates provides the explanation.  </a:t>
            </a:r>
          </a:p>
          <a:p>
            <a:r>
              <a:rPr lang="en-US" altLang="en-US" dirty="0" smtClean="0"/>
              <a:t>Radioactive decay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b="1" dirty="0" smtClean="0">
                <a:solidFill>
                  <a:srgbClr val="FF0000"/>
                </a:solidFill>
              </a:rPr>
              <a:t>rates</a:t>
            </a:r>
            <a:r>
              <a:rPr lang="en-US" altLang="en-US" dirty="0" smtClean="0"/>
              <a:t> are measured in half-lives.  </a:t>
            </a:r>
          </a:p>
          <a:p>
            <a:r>
              <a:rPr lang="en-US" altLang="en-US" dirty="0" smtClean="0"/>
              <a:t>A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b="1" dirty="0" smtClean="0">
                <a:solidFill>
                  <a:srgbClr val="FF0000"/>
                </a:solidFill>
              </a:rPr>
              <a:t>HALF-LIFE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is the time it takes for </a:t>
            </a:r>
            <a:r>
              <a:rPr lang="en-US" altLang="en-US" b="1" dirty="0" smtClean="0">
                <a:solidFill>
                  <a:srgbClr val="FF0000"/>
                </a:solidFill>
              </a:rPr>
              <a:t>one half </a:t>
            </a:r>
            <a:r>
              <a:rPr lang="en-US" altLang="en-US" dirty="0" smtClean="0"/>
              <a:t>of the radioactive sample to decay.  </a:t>
            </a:r>
          </a:p>
          <a:p>
            <a:r>
              <a:rPr lang="en-US" altLang="en-US" dirty="0" smtClean="0"/>
              <a:t>Different isotopes have </a:t>
            </a:r>
            <a:r>
              <a:rPr lang="en-US" altLang="en-US" b="1" dirty="0" smtClean="0">
                <a:solidFill>
                  <a:srgbClr val="FF0000"/>
                </a:solidFill>
              </a:rPr>
              <a:t>different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half-lives.  </a:t>
            </a:r>
          </a:p>
          <a:p>
            <a:endParaRPr lang="en-US" altLang="en-US" dirty="0" smtClean="0"/>
          </a:p>
          <a:p>
            <a:pPr marL="0" indent="0">
              <a:buNone/>
            </a:pPr>
            <a:r>
              <a:rPr lang="en-US" altLang="en-US" dirty="0" smtClean="0"/>
              <a:t>EXAMPLE: If you were given a 10.0g sample of carbon-14, how much would be stable after 3 half-lives?  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143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RADIOACTIVE HALF-LIFE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0419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625" y="2057400"/>
            <a:ext cx="3279775" cy="3127375"/>
          </a:xfrm>
          <a:noFill/>
        </p:spPr>
      </p:pic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63" y="2057400"/>
            <a:ext cx="3279775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3962400" y="3505200"/>
            <a:ext cx="13716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0422" name="TextBox 3"/>
          <p:cNvSpPr txBox="1">
            <a:spLocks noChangeArrowheads="1"/>
          </p:cNvSpPr>
          <p:nvPr/>
        </p:nvSpPr>
        <p:spPr bwMode="auto">
          <a:xfrm>
            <a:off x="3810000" y="2514600"/>
            <a:ext cx="1524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b="1"/>
              <a:t>One </a:t>
            </a:r>
          </a:p>
          <a:p>
            <a:pPr algn="ctr" eaLnBrk="1" hangingPunct="1"/>
            <a:r>
              <a:rPr lang="en-US" altLang="en-US" b="1"/>
              <a:t>half-life</a:t>
            </a:r>
          </a:p>
        </p:txBody>
      </p:sp>
      <p:sp>
        <p:nvSpPr>
          <p:cNvPr id="60423" name="TextBox 5"/>
          <p:cNvSpPr txBox="1">
            <a:spLocks noChangeArrowheads="1"/>
          </p:cNvSpPr>
          <p:nvPr/>
        </p:nvSpPr>
        <p:spPr bwMode="auto">
          <a:xfrm>
            <a:off x="609600" y="5562600"/>
            <a:ext cx="830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1</a:t>
            </a:r>
            <a:r>
              <a:rPr lang="en-US" altLang="en-US" baseline="30000" dirty="0"/>
              <a:t>st</a:t>
            </a:r>
            <a:r>
              <a:rPr lang="en-US" altLang="en-US" dirty="0"/>
              <a:t> half-life:	 		         5.0g stable and 5.0g not stable</a:t>
            </a:r>
          </a:p>
        </p:txBody>
      </p:sp>
    </p:spTree>
    <p:extLst>
      <p:ext uri="{BB962C8B-B14F-4D97-AF65-F5344CB8AC3E}">
        <p14:creationId xmlns:p14="http://schemas.microsoft.com/office/powerpoint/2010/main" val="127512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04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RADIOACTIVE HALF-LIFE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3279775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3962400" y="4191000"/>
            <a:ext cx="13716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445" name="TextBox 3"/>
          <p:cNvSpPr txBox="1">
            <a:spLocks noChangeArrowheads="1"/>
          </p:cNvSpPr>
          <p:nvPr/>
        </p:nvSpPr>
        <p:spPr bwMode="auto">
          <a:xfrm>
            <a:off x="3810000" y="3124200"/>
            <a:ext cx="1524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b="1"/>
              <a:t>Two </a:t>
            </a:r>
          </a:p>
          <a:p>
            <a:pPr algn="ctr" eaLnBrk="1" hangingPunct="1"/>
            <a:r>
              <a:rPr lang="en-US" altLang="en-US" b="1"/>
              <a:t>half-lives</a:t>
            </a:r>
          </a:p>
        </p:txBody>
      </p:sp>
      <p:pic>
        <p:nvPicPr>
          <p:cNvPr id="614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4188" y="2390775"/>
            <a:ext cx="3279775" cy="3127375"/>
          </a:xfrm>
          <a:noFill/>
        </p:spPr>
      </p:pic>
      <p:sp>
        <p:nvSpPr>
          <p:cNvPr id="61447" name="TextBox 8"/>
          <p:cNvSpPr txBox="1">
            <a:spLocks noChangeArrowheads="1"/>
          </p:cNvSpPr>
          <p:nvPr/>
        </p:nvSpPr>
        <p:spPr bwMode="auto">
          <a:xfrm>
            <a:off x="609600" y="5562600"/>
            <a:ext cx="8234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	2</a:t>
            </a:r>
            <a:r>
              <a:rPr lang="en-US" altLang="en-US" baseline="30000"/>
              <a:t>nd</a:t>
            </a:r>
            <a:r>
              <a:rPr lang="en-US" altLang="en-US"/>
              <a:t> half-life:	                  7.5g stable and  2.5g not stable</a:t>
            </a:r>
          </a:p>
        </p:txBody>
      </p:sp>
    </p:spTree>
    <p:extLst>
      <p:ext uri="{BB962C8B-B14F-4D97-AF65-F5344CB8AC3E}">
        <p14:creationId xmlns:p14="http://schemas.microsoft.com/office/powerpoint/2010/main" val="398614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14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RADIOACTIVE HALF-LIFE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962400" y="3962400"/>
            <a:ext cx="13716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2468" name="TextBox 3"/>
          <p:cNvSpPr txBox="1">
            <a:spLocks noChangeArrowheads="1"/>
          </p:cNvSpPr>
          <p:nvPr/>
        </p:nvSpPr>
        <p:spPr bwMode="auto">
          <a:xfrm>
            <a:off x="3810000" y="2743200"/>
            <a:ext cx="1524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b="1"/>
              <a:t>Three </a:t>
            </a:r>
          </a:p>
          <a:p>
            <a:pPr algn="ctr" eaLnBrk="1" hangingPunct="1"/>
            <a:r>
              <a:rPr lang="en-US" altLang="en-US" b="1"/>
              <a:t>half-lives</a:t>
            </a:r>
          </a:p>
        </p:txBody>
      </p:sp>
      <p:pic>
        <p:nvPicPr>
          <p:cNvPr id="62469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33600"/>
            <a:ext cx="3279775" cy="3127375"/>
          </a:xfrm>
          <a:noFill/>
        </p:spPr>
      </p:pic>
      <p:pic>
        <p:nvPicPr>
          <p:cNvPr id="624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25" y="2209800"/>
            <a:ext cx="3279775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1" name="TextBox 8"/>
          <p:cNvSpPr txBox="1">
            <a:spLocks noChangeArrowheads="1"/>
          </p:cNvSpPr>
          <p:nvPr/>
        </p:nvSpPr>
        <p:spPr bwMode="auto">
          <a:xfrm>
            <a:off x="609600" y="5562600"/>
            <a:ext cx="82264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	   3</a:t>
            </a:r>
            <a:r>
              <a:rPr lang="en-US" altLang="en-US" baseline="30000" dirty="0"/>
              <a:t>rd</a:t>
            </a:r>
            <a:r>
              <a:rPr lang="en-US" altLang="en-US" dirty="0"/>
              <a:t> half-life		     8.75g stable and 1.25g not stable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767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" pitchFamily="34" charset="0"/>
                <a:cs typeface="Arial" pitchFamily="34" charset="0"/>
              </a:rPr>
              <a:t>RADIOACTIVE HALF-LIFE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Another way to look at that same example is like this: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762000" y="2438402"/>
          <a:ext cx="7696200" cy="3657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62714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TIME </a:t>
                      </a:r>
                    </a:p>
                    <a:p>
                      <a:pPr algn="ctr"/>
                      <a:r>
                        <a:rPr lang="en-US" sz="2400" dirty="0" smtClean="0"/>
                        <a:t>(number of half-lives)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SAMPLE MASS</a:t>
                      </a:r>
                    </a:p>
                    <a:p>
                      <a:pPr algn="ctr"/>
                      <a:r>
                        <a:rPr lang="en-US" sz="2400" dirty="0" smtClean="0"/>
                        <a:t>Still Radioactive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SAMPLE MASS             Not Radioactive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761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10.0g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0.0g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761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5.0g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5.og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761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2.5g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7.5g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761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1.25g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8.75g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62000" y="4572000"/>
            <a:ext cx="76962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2000" y="5105400"/>
            <a:ext cx="7696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2000" y="5600700"/>
            <a:ext cx="7696200" cy="495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6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PRACTICE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AutoNum type="arabicPeriod"/>
              <a:defRPr/>
            </a:pPr>
            <a:r>
              <a:rPr lang="en-US" dirty="0" smtClean="0"/>
              <a:t>The </a:t>
            </a:r>
            <a:r>
              <a:rPr lang="en-US" dirty="0"/>
              <a:t>half-life of cobalt-60 is </a:t>
            </a:r>
            <a:r>
              <a:rPr lang="en-US" dirty="0" smtClean="0"/>
              <a:t>5.26 </a:t>
            </a:r>
            <a:r>
              <a:rPr lang="en-US" dirty="0"/>
              <a:t>years.  How many half-lives have passed in 10.52 </a:t>
            </a:r>
            <a:r>
              <a:rPr lang="en-US" dirty="0" smtClean="0"/>
              <a:t>years?  SHOW YOUR WORK!</a:t>
            </a:r>
          </a:p>
          <a:p>
            <a:pPr marL="514350" indent="-514350">
              <a:buFont typeface="Wingdings 2" panose="05020102010507070707" pitchFamily="18" charset="2"/>
              <a:buAutoNum type="arabicPeriod"/>
              <a:defRPr/>
            </a:pPr>
            <a:endParaRPr lang="en-US" dirty="0"/>
          </a:p>
          <a:p>
            <a:pPr marL="514350" indent="-514350">
              <a:buFont typeface="Wingdings 2" panose="05020102010507070707" pitchFamily="18" charset="2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Wingdings 2" panose="05020102010507070707" pitchFamily="18" charset="2"/>
              <a:buAutoNum type="arabicPeriod"/>
              <a:defRPr/>
            </a:pPr>
            <a:endParaRPr lang="en-US" dirty="0" smtClean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752600" y="2971800"/>
          <a:ext cx="60960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Time</a:t>
                      </a:r>
                    </a:p>
                    <a:p>
                      <a:pPr algn="ctr"/>
                      <a:r>
                        <a:rPr lang="en-US" sz="2400" dirty="0" smtClean="0"/>
                        <a:t>(Number</a:t>
                      </a:r>
                      <a:r>
                        <a:rPr lang="en-US" sz="2400" baseline="0" dirty="0" smtClean="0"/>
                        <a:t> of half-lives)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Years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5.26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5.26+5.26 = 10.52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62200" y="580644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ANSWER:  Two half-lives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7162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b="1" dirty="0" smtClean="0"/>
              <a:t>PRACTICE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344488" indent="-344488">
              <a:buFont typeface="Wingdings 2" panose="05020102010507070707" pitchFamily="18" charset="2"/>
              <a:buNone/>
              <a:defRPr/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2. </a:t>
            </a:r>
            <a:r>
              <a:rPr lang="en-US" dirty="0" smtClean="0"/>
              <a:t>12.5</a:t>
            </a:r>
            <a:r>
              <a:rPr lang="en-US" dirty="0"/>
              <a:t>% of a radioactive s</a:t>
            </a:r>
            <a:r>
              <a:rPr lang="en-US" dirty="0" smtClean="0"/>
              <a:t>ample </a:t>
            </a:r>
            <a:r>
              <a:rPr lang="en-US" dirty="0"/>
              <a:t>is left.  How many half-lives have </a:t>
            </a:r>
            <a:r>
              <a:rPr lang="en-US" dirty="0" smtClean="0"/>
              <a:t>passed? SHOW YOUR WORK!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81000" y="2438400"/>
          <a:ext cx="60960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Time</a:t>
                      </a:r>
                    </a:p>
                    <a:p>
                      <a:pPr algn="ctr"/>
                      <a:r>
                        <a:rPr lang="en-US" sz="2800" dirty="0" smtClean="0"/>
                        <a:t>(Number</a:t>
                      </a:r>
                      <a:r>
                        <a:rPr lang="en-US" sz="2800" baseline="0" dirty="0" smtClean="0"/>
                        <a:t> of half-lives)</a:t>
                      </a:r>
                      <a:endParaRPr lang="en-US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Percentage of sample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100%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50%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25%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12.5%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34200" y="3429000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Answer:    3 half-lives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705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0"/>
  <p:tag name="PARTLISTDEFAULT" val="1"/>
  <p:tag name="INCORRECTPOINTVALUE" val="0"/>
  <p:tag name="AUTOADJUSTPARTRANGE" val="True"/>
  <p:tag name="FIBNUMRESULTS" val="5"/>
  <p:tag name="PRRESPONSE2" val="9"/>
  <p:tag name="PRRESPONSE6" val="5"/>
  <p:tag name="PRRESPONSE10" val="1"/>
  <p:tag name="POWERPOINTVERSION" val="12.0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2830136"/>
  <p:tag name="USESCHEMECOLORS" val="True"/>
  <p:tag name="GRIDROTATIONINTERVAL" val="2"/>
  <p:tag name="CHARTCOLORS" val="0"/>
  <p:tag name="INCLUDEPPT" val="True"/>
  <p:tag name="REALTIMEBACKUPPATH" val="(None)"/>
  <p:tag name="FIBDISPLAYRESULTS" val="True"/>
  <p:tag name="PRRESPONSE3" val="8"/>
  <p:tag name="PRRESPONSE8" val="3"/>
  <p:tag name="TPVERSION" val="2008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INCLUDENONRESPONDERS" val="Fals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RESETCHARTS" val="True"/>
  <p:tag name="ZEROBASED" val="False"/>
  <p:tag name="PRRESPONSE1" val="10"/>
  <p:tag name="SHOWFLASHWARNING" val="Tru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00"/>
  <p:tag name="USESECONDARYMONITOR" val="True"/>
  <p:tag name="PARTICIPANTSINLEADERBOARD" val="5"/>
  <p:tag name="MULTIRESPDIVISOR" val="1"/>
  <p:tag name="SAVECSVWITHSESSION" val="True"/>
  <p:tag name="DISPLAYNAME" val="True"/>
  <p:tag name="PRRESPONSE7" val="4"/>
  <p:tag name="POLLINGCYCLE" val="2"/>
  <p:tag name="STDCHART" val="1"/>
  <p:tag name="RESPTABLESTYLE" val="-1"/>
  <p:tag name="CUSTOMCELLBACKCOLOR1" val="-657956"/>
  <p:tag name="PRRESPONSE4" val="7"/>
  <p:tag name="ADVANCEDSETTINGSVIEW" val="True"/>
  <p:tag name="DELIMITERS" val="3.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1113</TotalTime>
  <Words>344</Words>
  <Application>Microsoft Office PowerPoint</Application>
  <PresentationFormat>On-screen Show (4:3)</PresentationFormat>
  <Paragraphs>78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Civic</vt:lpstr>
      <vt:lpstr>RADIOACTIVE DECAY SERIES</vt:lpstr>
      <vt:lpstr>RADIOACTIVE DECAY SERIES</vt:lpstr>
      <vt:lpstr>RADIOACTIVE HALF-LIFE</vt:lpstr>
      <vt:lpstr>RADIOACTIVE HALF-LIFE</vt:lpstr>
      <vt:lpstr>RADIOACTIVE HALF-LIFE</vt:lpstr>
      <vt:lpstr>RADIOACTIVE HALF-LIFE</vt:lpstr>
      <vt:lpstr>RADIOACTIVE HALF-LIFE</vt:lpstr>
      <vt:lpstr>RADIOACTIVE HALF-LIFE</vt:lpstr>
      <vt:lpstr>RADIOACTIVE HALF-LIFE</vt:lpstr>
      <vt:lpstr>PRACTICE</vt:lpstr>
      <vt:lpstr>PRACTICE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JCBOE</cp:lastModifiedBy>
  <cp:revision>99</cp:revision>
  <dcterms:created xsi:type="dcterms:W3CDTF">2005-04-21T10:50:44Z</dcterms:created>
  <dcterms:modified xsi:type="dcterms:W3CDTF">2016-02-03T13:47:38Z</dcterms:modified>
</cp:coreProperties>
</file>