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440" r:id="rId2"/>
    <p:sldId id="413" r:id="rId3"/>
    <p:sldId id="414" r:id="rId4"/>
    <p:sldId id="415" r:id="rId5"/>
    <p:sldId id="416" r:id="rId6"/>
    <p:sldId id="418" r:id="rId7"/>
    <p:sldId id="417" r:id="rId8"/>
    <p:sldId id="421" r:id="rId9"/>
    <p:sldId id="419" r:id="rId10"/>
    <p:sldId id="420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815" autoAdjust="0"/>
    <p:restoredTop sz="90929"/>
  </p:normalViewPr>
  <p:slideViewPr>
    <p:cSldViewPr>
      <p:cViewPr varScale="1">
        <p:scale>
          <a:sx n="97" d="100"/>
          <a:sy n="97" d="100"/>
        </p:scale>
        <p:origin x="13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93F5B3D-F4E0-4268-AEA8-718C7D551AB7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C97D9D7-F5B7-4485-9908-19FDB50A2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52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E0BC74-96D9-4374-AD49-58E4C7D739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25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C0CB82-1748-4EE0-B7E2-5056AF615C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314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4EA0AC-4E34-4BC7-BB4C-8439408162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729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B08E39-73E4-4424-AF55-7C739125C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677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309889-F078-421D-8B85-A05CB45690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5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477CE1-9348-4472-9B60-68874C6FD3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53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7692F7E-BB8D-4F10-8AAB-BA7F4C6EB0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20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2B9D6A-6A05-4C95-87CC-63D9DF5E44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68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FE88B3-FB17-4B39-88A7-82ED2BE4B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2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E66C0F-7922-4236-98AB-9ABD69056C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432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47DDCF-B43C-4118-9829-F201489FB4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6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smtClean="0">
                <a:solidFill>
                  <a:srgbClr val="164C6C"/>
                </a:solidFill>
              </a:defRPr>
            </a:lvl1pPr>
          </a:lstStyle>
          <a:p>
            <a:pPr>
              <a:defRPr/>
            </a:pPr>
            <a:fld id="{5CEA1112-57DB-4064-A483-BA8584235B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164C6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1B587C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4E8542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604878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MEASURING </a:t>
            </a:r>
            <a:r>
              <a:rPr lang="en-US" b="1" dirty="0" smtClean="0"/>
              <a:t>RADIATION</a:t>
            </a:r>
            <a:endParaRPr lang="en-US" dirty="0"/>
          </a:p>
        </p:txBody>
      </p:sp>
      <p:sp>
        <p:nvSpPr>
          <p:cNvPr id="65539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5410200" cy="4572000"/>
          </a:xfrm>
        </p:spPr>
        <p:txBody>
          <a:bodyPr/>
          <a:lstStyle/>
          <a:p>
            <a:r>
              <a:rPr lang="en-US" altLang="en-US" dirty="0" smtClean="0"/>
              <a:t>Large doses of radiation are </a:t>
            </a:r>
            <a:r>
              <a:rPr lang="en-US" altLang="en-US" b="1" dirty="0" smtClean="0">
                <a:solidFill>
                  <a:srgbClr val="FF0000"/>
                </a:solidFill>
              </a:rPr>
              <a:t>harmful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to living tissue.  </a:t>
            </a:r>
          </a:p>
          <a:p>
            <a:r>
              <a:rPr lang="en-US" altLang="en-US" dirty="0" smtClean="0"/>
              <a:t>Radiation can be measured with a </a:t>
            </a:r>
            <a:r>
              <a:rPr lang="en-US" altLang="en-US" b="1" dirty="0" smtClean="0">
                <a:solidFill>
                  <a:srgbClr val="FF0000"/>
                </a:solidFill>
              </a:rPr>
              <a:t>Geiger counter </a:t>
            </a:r>
            <a:r>
              <a:rPr lang="en-US" altLang="en-US" dirty="0" smtClean="0"/>
              <a:t>– a device that measures radioactivity by producing an </a:t>
            </a:r>
            <a:r>
              <a:rPr lang="en-US" altLang="en-US" b="1" dirty="0" smtClean="0">
                <a:solidFill>
                  <a:srgbClr val="FF0000"/>
                </a:solidFill>
              </a:rPr>
              <a:t>electric current </a:t>
            </a:r>
            <a:r>
              <a:rPr lang="en-US" altLang="en-US" dirty="0" smtClean="0"/>
              <a:t>when radiation is present.  </a:t>
            </a:r>
          </a:p>
          <a:p>
            <a:r>
              <a:rPr lang="en-US" altLang="en-US" dirty="0" smtClean="0"/>
              <a:t>It produces a </a:t>
            </a:r>
            <a:r>
              <a:rPr lang="en-US" altLang="en-US" b="1" dirty="0" smtClean="0">
                <a:solidFill>
                  <a:srgbClr val="FF0000"/>
                </a:solidFill>
              </a:rPr>
              <a:t>clicking</a:t>
            </a:r>
            <a:r>
              <a:rPr lang="en-US" altLang="en-US" dirty="0" smtClean="0"/>
              <a:t> sound.  </a:t>
            </a:r>
          </a:p>
          <a:p>
            <a:r>
              <a:rPr lang="en-US" altLang="en-US" dirty="0" smtClean="0"/>
              <a:t>The </a:t>
            </a:r>
            <a:r>
              <a:rPr lang="en-US" altLang="en-US" b="1" dirty="0" smtClean="0">
                <a:solidFill>
                  <a:srgbClr val="FF0000"/>
                </a:solidFill>
              </a:rPr>
              <a:t>more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clicks there are, the more radiation is being detected.</a:t>
            </a:r>
          </a:p>
          <a:p>
            <a:endParaRPr lang="en-US" altLang="en-US" dirty="0" smtClean="0"/>
          </a:p>
        </p:txBody>
      </p:sp>
      <p:pic>
        <p:nvPicPr>
          <p:cNvPr id="6554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215" y="2057400"/>
            <a:ext cx="343191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96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NUCLEAR </a:t>
            </a:r>
            <a:r>
              <a:rPr lang="en-US" sz="4000" b="1" dirty="0" smtClean="0"/>
              <a:t>FUSION</a:t>
            </a:r>
            <a:endParaRPr lang="en-US" sz="4000" dirty="0"/>
          </a:p>
        </p:txBody>
      </p:sp>
      <p:sp>
        <p:nvSpPr>
          <p:cNvPr id="7065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</a:rPr>
              <a:t>Two</a:t>
            </a:r>
            <a:r>
              <a:rPr lang="en-US" altLang="en-US" dirty="0" smtClean="0"/>
              <a:t> nuclei with low masses are combined to form </a:t>
            </a:r>
            <a:r>
              <a:rPr lang="en-US" altLang="en-US" b="1" dirty="0" smtClean="0">
                <a:solidFill>
                  <a:srgbClr val="FF0000"/>
                </a:solidFill>
              </a:rPr>
              <a:t>one</a:t>
            </a:r>
            <a:r>
              <a:rPr lang="en-US" altLang="en-US" dirty="0" smtClean="0"/>
              <a:t> nucleus of a larger mass.  </a:t>
            </a:r>
          </a:p>
          <a:p>
            <a:r>
              <a:rPr lang="en-US" altLang="en-US" dirty="0" smtClean="0"/>
              <a:t>Fusion requires </a:t>
            </a:r>
            <a:r>
              <a:rPr lang="en-US" altLang="en-US" b="1" dirty="0" smtClean="0">
                <a:solidFill>
                  <a:srgbClr val="FF0000"/>
                </a:solidFill>
              </a:rPr>
              <a:t>high temperatures and fast moving particles.</a:t>
            </a:r>
            <a:r>
              <a:rPr lang="en-US" altLang="en-US" dirty="0" smtClean="0"/>
              <a:t>  </a:t>
            </a:r>
          </a:p>
          <a:p>
            <a:r>
              <a:rPr lang="en-US" altLang="en-US" dirty="0" smtClean="0"/>
              <a:t>Remember that the </a:t>
            </a:r>
            <a:r>
              <a:rPr lang="en-US" altLang="en-US" b="1" dirty="0" smtClean="0">
                <a:solidFill>
                  <a:srgbClr val="FF0000"/>
                </a:solidFill>
              </a:rPr>
              <a:t>nuclei</a:t>
            </a:r>
            <a:r>
              <a:rPr lang="en-US" altLang="en-US" dirty="0" smtClean="0"/>
              <a:t> normally are positive and want to repel each other.  </a:t>
            </a:r>
          </a:p>
        </p:txBody>
      </p:sp>
      <p:pic>
        <p:nvPicPr>
          <p:cNvPr id="7066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937000"/>
            <a:ext cx="420052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NUCLEAR </a:t>
            </a:r>
            <a:r>
              <a:rPr lang="en-US" sz="4000" b="1" dirty="0" smtClean="0"/>
              <a:t>FUSION</a:t>
            </a:r>
            <a:endParaRPr lang="en-US" sz="4000" dirty="0"/>
          </a:p>
        </p:txBody>
      </p:sp>
      <p:sp>
        <p:nvSpPr>
          <p:cNvPr id="7168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b="1" dirty="0" smtClean="0">
                <a:solidFill>
                  <a:srgbClr val="FF0000"/>
                </a:solidFill>
              </a:rPr>
              <a:t>sun</a:t>
            </a:r>
            <a:r>
              <a:rPr lang="en-US" altLang="en-US" dirty="0" smtClean="0"/>
              <a:t> is a great example of nuclear fusion. </a:t>
            </a:r>
          </a:p>
          <a:p>
            <a:r>
              <a:rPr lang="en-US" altLang="en-US" dirty="0" smtClean="0"/>
              <a:t> Most of the energy produced by the sun is given off when </a:t>
            </a:r>
            <a:r>
              <a:rPr lang="en-US" altLang="en-US" b="1" dirty="0" smtClean="0">
                <a:solidFill>
                  <a:srgbClr val="FF0000"/>
                </a:solidFill>
              </a:rPr>
              <a:t>hydrogen</a:t>
            </a:r>
            <a:r>
              <a:rPr lang="en-US" altLang="en-US" dirty="0" smtClean="0"/>
              <a:t> nuclei fuse to create </a:t>
            </a:r>
            <a:r>
              <a:rPr lang="en-US" altLang="en-US" b="1" dirty="0" smtClean="0">
                <a:solidFill>
                  <a:srgbClr val="FF0000"/>
                </a:solidFill>
              </a:rPr>
              <a:t>helium</a:t>
            </a:r>
            <a:r>
              <a:rPr lang="en-US" altLang="en-US" dirty="0" smtClean="0"/>
              <a:t>.  </a:t>
            </a:r>
          </a:p>
          <a:p>
            <a:r>
              <a:rPr lang="en-US" altLang="en-US" dirty="0" smtClean="0"/>
              <a:t>It takes several steps, but the end result is that </a:t>
            </a:r>
            <a:r>
              <a:rPr lang="en-US" altLang="en-US" b="1" dirty="0" smtClean="0">
                <a:solidFill>
                  <a:srgbClr val="FF0000"/>
                </a:solidFill>
              </a:rPr>
              <a:t>four</a:t>
            </a:r>
            <a:r>
              <a:rPr lang="en-US" altLang="en-US" dirty="0" smtClean="0"/>
              <a:t> hydrogen nuclei fuse to form </a:t>
            </a:r>
            <a:r>
              <a:rPr lang="en-US" altLang="en-US" b="1" dirty="0" smtClean="0">
                <a:solidFill>
                  <a:srgbClr val="FF0000"/>
                </a:solidFill>
              </a:rPr>
              <a:t>one</a:t>
            </a:r>
            <a:r>
              <a:rPr lang="en-US" altLang="en-US" dirty="0" smtClean="0"/>
              <a:t> helium nuclei.  </a:t>
            </a:r>
          </a:p>
          <a:p>
            <a:r>
              <a:rPr lang="en-US" altLang="en-US" dirty="0" smtClean="0"/>
              <a:t>A tiny amount of </a:t>
            </a:r>
            <a:r>
              <a:rPr lang="en-US" altLang="en-US" b="1" dirty="0" smtClean="0">
                <a:solidFill>
                  <a:srgbClr val="FF0000"/>
                </a:solidFill>
              </a:rPr>
              <a:t>mass</a:t>
            </a:r>
            <a:r>
              <a:rPr lang="en-US" altLang="en-US" dirty="0" smtClean="0"/>
              <a:t> is converted into an enormous amount of </a:t>
            </a:r>
            <a:r>
              <a:rPr lang="en-US" altLang="en-US" b="1" dirty="0" smtClean="0">
                <a:solidFill>
                  <a:srgbClr val="FF0000"/>
                </a:solidFill>
              </a:rPr>
              <a:t>energy</a:t>
            </a:r>
            <a:r>
              <a:rPr lang="en-US" altLang="en-US" dirty="0" smtClean="0"/>
              <a:t>.  </a:t>
            </a:r>
          </a:p>
          <a:p>
            <a:r>
              <a:rPr lang="en-US" altLang="en-US" dirty="0" smtClean="0"/>
              <a:t>Earth receives a small amount of this energy as </a:t>
            </a:r>
            <a:r>
              <a:rPr lang="en-US" altLang="en-US" b="1" dirty="0" smtClean="0">
                <a:solidFill>
                  <a:srgbClr val="FF0000"/>
                </a:solidFill>
              </a:rPr>
              <a:t>heat and light.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NUCLEAR </a:t>
            </a:r>
            <a:r>
              <a:rPr lang="en-US" sz="4000" b="1" dirty="0" smtClean="0"/>
              <a:t>FISSION</a:t>
            </a:r>
            <a:endParaRPr lang="en-US" sz="4000" dirty="0"/>
          </a:p>
        </p:txBody>
      </p:sp>
      <p:sp>
        <p:nvSpPr>
          <p:cNvPr id="7270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This is the process of </a:t>
            </a:r>
            <a:r>
              <a:rPr lang="en-US" altLang="en-US" b="1" dirty="0" smtClean="0">
                <a:solidFill>
                  <a:srgbClr val="FF0000"/>
                </a:solidFill>
              </a:rPr>
              <a:t>splitting</a:t>
            </a:r>
            <a:r>
              <a:rPr lang="en-US" altLang="en-US" dirty="0" smtClean="0"/>
              <a:t> a nucleus into </a:t>
            </a:r>
            <a:r>
              <a:rPr lang="en-US" altLang="en-US" b="1" dirty="0" smtClean="0">
                <a:solidFill>
                  <a:srgbClr val="FF0000"/>
                </a:solidFill>
              </a:rPr>
              <a:t>two</a:t>
            </a:r>
            <a:r>
              <a:rPr lang="en-US" altLang="en-US" dirty="0" smtClean="0"/>
              <a:t> nuclei with smaller masses.  </a:t>
            </a:r>
          </a:p>
          <a:p>
            <a:r>
              <a:rPr lang="en-US" altLang="en-US" dirty="0" smtClean="0"/>
              <a:t>Only large nuclei like </a:t>
            </a:r>
            <a:r>
              <a:rPr lang="en-US" altLang="en-US" b="1" dirty="0" smtClean="0">
                <a:solidFill>
                  <a:srgbClr val="FF0000"/>
                </a:solidFill>
              </a:rPr>
              <a:t>uranium and plutonium </a:t>
            </a:r>
            <a:r>
              <a:rPr lang="en-US" altLang="en-US" dirty="0" smtClean="0"/>
              <a:t>can undergo nuclear fission.  </a:t>
            </a:r>
          </a:p>
          <a:p>
            <a:r>
              <a:rPr lang="en-US" altLang="en-US" dirty="0" smtClean="0"/>
              <a:t>Usually when an atom is split, </a:t>
            </a:r>
            <a:r>
              <a:rPr lang="en-US" altLang="en-US" b="1" dirty="0" smtClean="0">
                <a:solidFill>
                  <a:srgbClr val="FF0000"/>
                </a:solidFill>
              </a:rPr>
              <a:t>two</a:t>
            </a:r>
            <a:r>
              <a:rPr lang="en-US" altLang="en-US" dirty="0" smtClean="0"/>
              <a:t> smaller masses as well as some </a:t>
            </a:r>
            <a:r>
              <a:rPr lang="en-US" altLang="en-US" b="1" dirty="0" smtClean="0">
                <a:solidFill>
                  <a:srgbClr val="FF0000"/>
                </a:solidFill>
              </a:rPr>
              <a:t>neutrons</a:t>
            </a:r>
            <a:r>
              <a:rPr lang="en-US" altLang="en-US" dirty="0" smtClean="0"/>
              <a:t> and </a:t>
            </a:r>
            <a:r>
              <a:rPr lang="en-US" altLang="en-US" b="1" dirty="0" smtClean="0">
                <a:solidFill>
                  <a:srgbClr val="FF0000"/>
                </a:solidFill>
              </a:rPr>
              <a:t>energy</a:t>
            </a:r>
            <a:r>
              <a:rPr lang="en-US" altLang="en-US" dirty="0" smtClean="0"/>
              <a:t> are released.  </a:t>
            </a:r>
          </a:p>
          <a:p>
            <a:r>
              <a:rPr lang="en-US" altLang="en-US" dirty="0" smtClean="0"/>
              <a:t>A </a:t>
            </a:r>
            <a:r>
              <a:rPr lang="en-US" altLang="en-US" b="1" dirty="0" smtClean="0">
                <a:solidFill>
                  <a:srgbClr val="FF0000"/>
                </a:solidFill>
              </a:rPr>
              <a:t>tremendous</a:t>
            </a:r>
            <a:r>
              <a:rPr lang="en-US" altLang="en-US" dirty="0" smtClean="0"/>
              <a:t> amount of energy is released.  </a:t>
            </a:r>
          </a:p>
          <a:p>
            <a:r>
              <a:rPr lang="en-US" altLang="en-US" dirty="0" smtClean="0"/>
              <a:t>A </a:t>
            </a:r>
            <a:r>
              <a:rPr lang="en-US" altLang="en-US" b="1" dirty="0" smtClean="0">
                <a:solidFill>
                  <a:srgbClr val="FF0000"/>
                </a:solidFill>
              </a:rPr>
              <a:t>CHAIN REACTION </a:t>
            </a:r>
            <a:r>
              <a:rPr lang="en-US" altLang="en-US" dirty="0" smtClean="0"/>
              <a:t>can occur is there are enough nuclei present to be split.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/>
              <a:t>NUCLEAR </a:t>
            </a:r>
            <a:r>
              <a:rPr lang="en-US" sz="4000" b="1" dirty="0" smtClean="0"/>
              <a:t>FISSION</a:t>
            </a:r>
            <a:endParaRPr lang="en-US" sz="4000" dirty="0"/>
          </a:p>
        </p:txBody>
      </p:sp>
      <p:sp>
        <p:nvSpPr>
          <p:cNvPr id="7373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The original nucleus was split when a </a:t>
            </a:r>
            <a:r>
              <a:rPr lang="en-US" altLang="en-US" b="1" dirty="0" smtClean="0">
                <a:solidFill>
                  <a:srgbClr val="FF0000"/>
                </a:solidFill>
              </a:rPr>
              <a:t>neutron</a:t>
            </a:r>
            <a:r>
              <a:rPr lang="en-US" altLang="en-US" dirty="0" smtClean="0"/>
              <a:t> was fired at it.  </a:t>
            </a:r>
          </a:p>
          <a:p>
            <a:r>
              <a:rPr lang="en-US" altLang="en-US" dirty="0" smtClean="0"/>
              <a:t>When that atom splits, it releases more </a:t>
            </a:r>
            <a:r>
              <a:rPr lang="en-US" altLang="en-US" b="1" dirty="0" smtClean="0">
                <a:solidFill>
                  <a:srgbClr val="FF0000"/>
                </a:solidFill>
              </a:rPr>
              <a:t>neutrons</a:t>
            </a:r>
            <a:r>
              <a:rPr lang="en-US" altLang="en-US" dirty="0" smtClean="0"/>
              <a:t> which can split </a:t>
            </a:r>
            <a:r>
              <a:rPr lang="en-US" altLang="en-US" b="1" dirty="0" smtClean="0">
                <a:solidFill>
                  <a:srgbClr val="FF0000"/>
                </a:solidFill>
              </a:rPr>
              <a:t>more atoms</a:t>
            </a:r>
            <a:r>
              <a:rPr lang="en-US" altLang="en-US" dirty="0" smtClean="0"/>
              <a:t>.  </a:t>
            </a:r>
          </a:p>
          <a:p>
            <a:r>
              <a:rPr lang="en-US" altLang="en-US" dirty="0" smtClean="0"/>
              <a:t>When controlled, the large amounts of energy released can be used to generate </a:t>
            </a:r>
            <a:r>
              <a:rPr lang="en-US" altLang="en-US" b="1" dirty="0" smtClean="0">
                <a:solidFill>
                  <a:srgbClr val="FF0000"/>
                </a:solidFill>
              </a:rPr>
              <a:t>electricity</a:t>
            </a:r>
            <a:r>
              <a:rPr lang="en-US" altLang="en-US" dirty="0" smtClean="0"/>
              <a:t>.</a:t>
            </a:r>
          </a:p>
          <a:p>
            <a:endParaRPr lang="en-US" altLang="en-US" dirty="0" smtClean="0"/>
          </a:p>
        </p:txBody>
      </p:sp>
      <p:pic>
        <p:nvPicPr>
          <p:cNvPr id="7373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349750"/>
            <a:ext cx="5586413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REMEMBER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sz="3600" dirty="0"/>
              <a:t>Fusion </a:t>
            </a:r>
            <a:r>
              <a:rPr lang="en-US" sz="3600" b="1" dirty="0" smtClean="0">
                <a:solidFill>
                  <a:srgbClr val="FF0000"/>
                </a:solidFill>
              </a:rPr>
              <a:t>fuses/joins</a:t>
            </a:r>
            <a:r>
              <a:rPr lang="en-US" sz="3600" dirty="0" smtClean="0"/>
              <a:t> </a:t>
            </a:r>
            <a:r>
              <a:rPr lang="en-US" sz="3600" dirty="0"/>
              <a:t>atomic nuclei together </a:t>
            </a:r>
            <a:r>
              <a:rPr lang="en-US" sz="3600" dirty="0" smtClean="0"/>
              <a:t>.</a:t>
            </a:r>
          </a:p>
          <a:p>
            <a:pPr>
              <a:defRPr/>
            </a:pPr>
            <a:endParaRPr lang="en-US" sz="3600" dirty="0"/>
          </a:p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en-US" sz="3600" dirty="0" smtClean="0"/>
              <a:t>and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sz="3600" dirty="0"/>
          </a:p>
          <a:p>
            <a:pPr marL="0" indent="0" algn="ctr">
              <a:buNone/>
              <a:defRPr/>
            </a:pPr>
            <a:r>
              <a:rPr lang="en-US" sz="3600" dirty="0" smtClean="0"/>
              <a:t>Fission </a:t>
            </a:r>
            <a:r>
              <a:rPr lang="en-US" sz="3600" b="1" dirty="0">
                <a:solidFill>
                  <a:srgbClr val="FF0000"/>
                </a:solidFill>
              </a:rPr>
              <a:t>splits</a:t>
            </a:r>
            <a:r>
              <a:rPr lang="en-US" sz="3600" dirty="0"/>
              <a:t> nuclei apart.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NUCLEAR ENERGY</a:t>
            </a:r>
            <a:endParaRPr lang="en-US" sz="4000" b="1" dirty="0"/>
          </a:p>
        </p:txBody>
      </p:sp>
      <p:sp>
        <p:nvSpPr>
          <p:cNvPr id="757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371600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A nuclear reactor uses energy from </a:t>
            </a:r>
            <a:r>
              <a:rPr lang="en-US" altLang="en-US" b="1" dirty="0" smtClean="0">
                <a:solidFill>
                  <a:srgbClr val="FF0000"/>
                </a:solidFill>
              </a:rPr>
              <a:t>controlled nuclear fission</a:t>
            </a:r>
            <a:r>
              <a:rPr lang="en-US" altLang="en-US" dirty="0" smtClean="0"/>
              <a:t> reactions to generate electricity.  </a:t>
            </a:r>
          </a:p>
          <a:p>
            <a:r>
              <a:rPr lang="en-US" altLang="en-US" dirty="0" smtClean="0"/>
              <a:t>Only certain </a:t>
            </a:r>
            <a:r>
              <a:rPr lang="en-US" altLang="en-US" b="1" dirty="0" smtClean="0">
                <a:solidFill>
                  <a:srgbClr val="FF0000"/>
                </a:solidFill>
              </a:rPr>
              <a:t>elements</a:t>
            </a:r>
            <a:r>
              <a:rPr lang="en-US" altLang="en-US" dirty="0" smtClean="0"/>
              <a:t> can undergo fission.  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Uranium-235</a:t>
            </a:r>
            <a:r>
              <a:rPr lang="en-US" altLang="en-US" dirty="0" smtClean="0"/>
              <a:t> is the isotope used.  </a:t>
            </a:r>
          </a:p>
          <a:p>
            <a:r>
              <a:rPr lang="en-US" altLang="en-US" dirty="0" smtClean="0"/>
              <a:t>The heat generated from the fission reaction </a:t>
            </a:r>
            <a:r>
              <a:rPr lang="en-US" altLang="en-US" b="1" dirty="0" smtClean="0">
                <a:solidFill>
                  <a:srgbClr val="FF0000"/>
                </a:solidFill>
              </a:rPr>
              <a:t>heats water.  </a:t>
            </a:r>
          </a:p>
          <a:p>
            <a:r>
              <a:rPr lang="en-US" altLang="en-US" dirty="0" smtClean="0"/>
              <a:t>The steam then </a:t>
            </a:r>
            <a:r>
              <a:rPr lang="en-US" altLang="en-US" b="1" dirty="0" smtClean="0">
                <a:solidFill>
                  <a:srgbClr val="FF0000"/>
                </a:solidFill>
              </a:rPr>
              <a:t>turns a turbine </a:t>
            </a:r>
            <a:r>
              <a:rPr lang="en-US" altLang="en-US" dirty="0" smtClean="0"/>
              <a:t>which produces electricity through elect</a:t>
            </a:r>
            <a:r>
              <a:rPr lang="en-US" altLang="en-US" b="1" dirty="0" smtClean="0">
                <a:solidFill>
                  <a:srgbClr val="FF0000"/>
                </a:solidFill>
              </a:rPr>
              <a:t>romagnetic induction.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NUCLEAR ENERGY</a:t>
            </a:r>
            <a:endParaRPr lang="en-US" sz="4000" b="1" dirty="0"/>
          </a:p>
        </p:txBody>
      </p:sp>
      <p:pic>
        <p:nvPicPr>
          <p:cNvPr id="7680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600200"/>
            <a:ext cx="81502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4"/>
          <p:cNvSpPr txBox="1">
            <a:spLocks noChangeArrowheads="1"/>
          </p:cNvSpPr>
          <p:nvPr/>
        </p:nvSpPr>
        <p:spPr bwMode="auto">
          <a:xfrm>
            <a:off x="1066800" y="5638800"/>
            <a:ext cx="708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/>
              <a:t>NUCLEAR POWER PLANT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NUCLEAR 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b="1" dirty="0" smtClean="0"/>
              <a:t>Advantages</a:t>
            </a:r>
          </a:p>
          <a:p>
            <a:pPr>
              <a:defRPr/>
            </a:pPr>
            <a:r>
              <a:rPr lang="en-US" dirty="0" smtClean="0"/>
              <a:t>does </a:t>
            </a:r>
            <a:r>
              <a:rPr lang="en-US" dirty="0"/>
              <a:t>not rely on </a:t>
            </a:r>
            <a:r>
              <a:rPr lang="en-US" b="1" dirty="0">
                <a:solidFill>
                  <a:srgbClr val="FF0000"/>
                </a:solidFill>
              </a:rPr>
              <a:t>fossil fuels</a:t>
            </a:r>
            <a:r>
              <a:rPr lang="en-US" dirty="0"/>
              <a:t>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does </a:t>
            </a:r>
            <a:r>
              <a:rPr lang="en-US" dirty="0"/>
              <a:t>not produce gaseous </a:t>
            </a:r>
            <a:r>
              <a:rPr lang="en-US" b="1" dirty="0">
                <a:solidFill>
                  <a:srgbClr val="FF0000"/>
                </a:solidFill>
              </a:rPr>
              <a:t>pollutants</a:t>
            </a:r>
            <a:r>
              <a:rPr lang="en-US" dirty="0"/>
              <a:t> that cause ozone depletion and acid rain; </a:t>
            </a:r>
            <a:endParaRPr lang="en-US" dirty="0" smtClean="0"/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cheap</a:t>
            </a:r>
            <a:r>
              <a:rPr lang="en-US" dirty="0" smtClean="0"/>
              <a:t> </a:t>
            </a:r>
            <a:r>
              <a:rPr lang="en-US" dirty="0"/>
              <a:t>to make electricity this way but </a:t>
            </a:r>
            <a:r>
              <a:rPr lang="en-US" b="1" dirty="0">
                <a:solidFill>
                  <a:srgbClr val="FF0000"/>
                </a:solidFill>
              </a:rPr>
              <a:t>expensive</a:t>
            </a:r>
            <a:r>
              <a:rPr lang="en-US" dirty="0"/>
              <a:t> to build the power plant; </a:t>
            </a:r>
            <a:endParaRPr lang="en-US" dirty="0" smtClean="0"/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more</a:t>
            </a:r>
            <a:r>
              <a:rPr lang="en-US" dirty="0" smtClean="0"/>
              <a:t> </a:t>
            </a:r>
            <a:r>
              <a:rPr lang="en-US" dirty="0"/>
              <a:t>energy in the known uranium reserves than in the known reserves of coal and oil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NUCLEAR 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371600"/>
            <a:ext cx="8504238" cy="457200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en-US" b="1" dirty="0" smtClean="0"/>
              <a:t>Disadvantages</a:t>
            </a:r>
          </a:p>
          <a:p>
            <a:pPr>
              <a:defRPr/>
            </a:pPr>
            <a:r>
              <a:rPr lang="en-US" dirty="0" smtClean="0"/>
              <a:t>mining </a:t>
            </a:r>
            <a:r>
              <a:rPr lang="en-US" dirty="0"/>
              <a:t>the uranium can cause </a:t>
            </a:r>
            <a:r>
              <a:rPr lang="en-US" b="1" dirty="0">
                <a:solidFill>
                  <a:srgbClr val="FF0000"/>
                </a:solidFill>
              </a:rPr>
              <a:t>environmental</a:t>
            </a:r>
            <a:r>
              <a:rPr lang="en-US" dirty="0"/>
              <a:t> damage.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The </a:t>
            </a:r>
            <a:r>
              <a:rPr lang="en-US" dirty="0"/>
              <a:t>water used to cool the system is </a:t>
            </a:r>
            <a:r>
              <a:rPr lang="en-US" b="1" dirty="0">
                <a:solidFill>
                  <a:srgbClr val="FF0000"/>
                </a:solidFill>
              </a:rPr>
              <a:t>hot</a:t>
            </a:r>
            <a:r>
              <a:rPr lang="en-US" dirty="0"/>
              <a:t> at the end and must be cooled before being </a:t>
            </a:r>
            <a:r>
              <a:rPr lang="en-US" b="1" dirty="0">
                <a:solidFill>
                  <a:srgbClr val="FF0000"/>
                </a:solidFill>
              </a:rPr>
              <a:t>released</a:t>
            </a:r>
            <a:r>
              <a:rPr lang="en-US" dirty="0"/>
              <a:t> into the environment.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Radiation </a:t>
            </a:r>
            <a:r>
              <a:rPr lang="en-US" dirty="0"/>
              <a:t>could be </a:t>
            </a:r>
            <a:r>
              <a:rPr lang="en-US" b="1" dirty="0">
                <a:solidFill>
                  <a:srgbClr val="FF0000"/>
                </a:solidFill>
              </a:rPr>
              <a:t>accidentally</a:t>
            </a:r>
            <a:r>
              <a:rPr lang="en-US" dirty="0"/>
              <a:t> released in a reactor accident.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FF0000"/>
                </a:solidFill>
              </a:rPr>
              <a:t>nuclear waste </a:t>
            </a:r>
            <a:r>
              <a:rPr lang="en-US" dirty="0"/>
              <a:t>(spent uranium) must be disposed of.  There is </a:t>
            </a:r>
            <a:r>
              <a:rPr lang="en-US" b="1" dirty="0">
                <a:solidFill>
                  <a:srgbClr val="FF0000"/>
                </a:solidFill>
              </a:rPr>
              <a:t>controversy</a:t>
            </a:r>
            <a:r>
              <a:rPr lang="en-US" dirty="0"/>
              <a:t> on how and where to store this waste.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1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2830136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00"/>
  <p:tag name="USESECONDARYMONITOR" val="True"/>
  <p:tag name="PARTICIPANTSINLEADERBOARD" val="5"/>
  <p:tag name="MULTIRESPDIVISOR" val="1"/>
  <p:tag name="SAVECSVWITHSESSION" val="Tru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ADVANCEDSETTINGSVIEW" val="True"/>
  <p:tag name="DELIMITERS" val="3.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1113</TotalTime>
  <Words>485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MEASURING RADIATION</vt:lpstr>
      <vt:lpstr>NUCLEAR FUSION</vt:lpstr>
      <vt:lpstr>NUCLEAR FUSION</vt:lpstr>
      <vt:lpstr>NUCLEAR FISSION</vt:lpstr>
      <vt:lpstr>NUCLEAR FISSION</vt:lpstr>
      <vt:lpstr>REMEMBER</vt:lpstr>
      <vt:lpstr>NUCLEAR ENERGY</vt:lpstr>
      <vt:lpstr>NUCLEAR ENERGY</vt:lpstr>
      <vt:lpstr>NUCLEAR ENERGY</vt:lpstr>
      <vt:lpstr>NUCLEAR ENERGY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JCBOE</cp:lastModifiedBy>
  <cp:revision>99</cp:revision>
  <dcterms:created xsi:type="dcterms:W3CDTF">2005-04-21T10:50:44Z</dcterms:created>
  <dcterms:modified xsi:type="dcterms:W3CDTF">2016-02-03T13:46:22Z</dcterms:modified>
</cp:coreProperties>
</file>