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69" r:id="rId3"/>
    <p:sldId id="278" r:id="rId4"/>
    <p:sldId id="279" r:id="rId5"/>
    <p:sldId id="259" r:id="rId6"/>
    <p:sldId id="281" r:id="rId7"/>
    <p:sldId id="280" r:id="rId8"/>
    <p:sldId id="285" r:id="rId9"/>
    <p:sldId id="286" r:id="rId10"/>
    <p:sldId id="271" r:id="rId11"/>
    <p:sldId id="272" r:id="rId12"/>
    <p:sldId id="287" r:id="rId13"/>
    <p:sldId id="288" r:id="rId14"/>
    <p:sldId id="289" r:id="rId15"/>
    <p:sldId id="273" r:id="rId16"/>
    <p:sldId id="291" r:id="rId17"/>
    <p:sldId id="276" r:id="rId18"/>
    <p:sldId id="292" r:id="rId19"/>
    <p:sldId id="290" r:id="rId20"/>
    <p:sldId id="274" r:id="rId21"/>
    <p:sldId id="277" r:id="rId22"/>
    <p:sldId id="293" r:id="rId23"/>
    <p:sldId id="294" r:id="rId24"/>
    <p:sldId id="275" r:id="rId25"/>
    <p:sldId id="295"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70" d="100"/>
          <a:sy n="70" d="100"/>
        </p:scale>
        <p:origin x="-576"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6B0619-6B7A-4F43-BBC9-4D34ED63ADBE}" type="datetimeFigureOut">
              <a:rPr lang="en-US" smtClean="0"/>
              <a:t>1/21/2016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203432-BC2F-493A-93D3-85BA1BD5E2DA}" type="slidenum">
              <a:rPr lang="en-US" smtClean="0"/>
              <a:t>‹#›</a:t>
            </a:fld>
            <a:endParaRPr lang="en-US"/>
          </a:p>
        </p:txBody>
      </p:sp>
    </p:spTree>
    <p:extLst>
      <p:ext uri="{BB962C8B-B14F-4D97-AF65-F5344CB8AC3E}">
        <p14:creationId xmlns:p14="http://schemas.microsoft.com/office/powerpoint/2010/main" val="1653797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a:ln/>
        </p:spPr>
      </p:sp>
      <p:sp>
        <p:nvSpPr>
          <p:cNvPr id="168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68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omic Sans MS" panose="030F0702030302020204" pitchFamily="66" charset="0"/>
              </a:defRPr>
            </a:lvl1pPr>
            <a:lvl2pPr marL="742950" indent="-285750" eaLnBrk="0" hangingPunct="0">
              <a:defRPr sz="2400">
                <a:solidFill>
                  <a:schemeClr val="tx1"/>
                </a:solidFill>
                <a:latin typeface="Comic Sans MS" panose="030F0702030302020204" pitchFamily="66" charset="0"/>
              </a:defRPr>
            </a:lvl2pPr>
            <a:lvl3pPr marL="1143000" indent="-228600" eaLnBrk="0" hangingPunct="0">
              <a:defRPr sz="2400">
                <a:solidFill>
                  <a:schemeClr val="tx1"/>
                </a:solidFill>
                <a:latin typeface="Comic Sans MS" panose="030F0702030302020204" pitchFamily="66" charset="0"/>
              </a:defRPr>
            </a:lvl3pPr>
            <a:lvl4pPr marL="1600200" indent="-228600" eaLnBrk="0" hangingPunct="0">
              <a:defRPr sz="2400">
                <a:solidFill>
                  <a:schemeClr val="tx1"/>
                </a:solidFill>
                <a:latin typeface="Comic Sans MS" panose="030F0702030302020204" pitchFamily="66" charset="0"/>
              </a:defRPr>
            </a:lvl4pPr>
            <a:lvl5pPr marL="2057400" indent="-228600" eaLnBrk="0" hangingPunct="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pPr eaLnBrk="1" hangingPunct="1"/>
            <a:fld id="{016863E6-AA4C-4C57-B944-E964765A36F8}" type="slidenum">
              <a:rPr lang="en-US" altLang="en-US" sz="1200"/>
              <a:pPr eaLnBrk="1" hangingPunct="1"/>
              <a:t>6</a:t>
            </a:fld>
            <a:endParaRPr lang="en-US" altLang="en-US" sz="1200"/>
          </a:p>
        </p:txBody>
      </p:sp>
    </p:spTree>
    <p:extLst>
      <p:ext uri="{BB962C8B-B14F-4D97-AF65-F5344CB8AC3E}">
        <p14:creationId xmlns:p14="http://schemas.microsoft.com/office/powerpoint/2010/main" val="22282584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6BD8B60-DABE-4AE6-8056-0145D22E681C}" type="datetimeFigureOut">
              <a:rPr lang="en-US" smtClean="0"/>
              <a:t>1/21/2016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C692D6-222A-4D24-842A-8013F752C8F5}"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7687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BD8B60-DABE-4AE6-8056-0145D22E681C}" type="datetimeFigureOut">
              <a:rPr lang="en-US" smtClean="0"/>
              <a:t>1/21/2016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C692D6-222A-4D24-842A-8013F752C8F5}" type="slidenum">
              <a:rPr lang="en-US" smtClean="0"/>
              <a:t>‹#›</a:t>
            </a:fld>
            <a:endParaRPr lang="en-US"/>
          </a:p>
        </p:txBody>
      </p:sp>
    </p:spTree>
    <p:extLst>
      <p:ext uri="{BB962C8B-B14F-4D97-AF65-F5344CB8AC3E}">
        <p14:creationId xmlns:p14="http://schemas.microsoft.com/office/powerpoint/2010/main" val="4095293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6BD8B60-DABE-4AE6-8056-0145D22E681C}" type="datetimeFigureOut">
              <a:rPr lang="en-US" smtClean="0"/>
              <a:t>1/21/2016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C692D6-222A-4D24-842A-8013F752C8F5}"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8602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6BD8B60-DABE-4AE6-8056-0145D22E681C}" type="datetimeFigureOut">
              <a:rPr lang="en-US" smtClean="0"/>
              <a:t>1/21/2016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C692D6-222A-4D24-842A-8013F752C8F5}" type="slidenum">
              <a:rPr lang="en-US" smtClean="0"/>
              <a:t>‹#›</a:t>
            </a:fld>
            <a:endParaRPr lang="en-US"/>
          </a:p>
        </p:txBody>
      </p:sp>
    </p:spTree>
    <p:extLst>
      <p:ext uri="{BB962C8B-B14F-4D97-AF65-F5344CB8AC3E}">
        <p14:creationId xmlns:p14="http://schemas.microsoft.com/office/powerpoint/2010/main" val="2287610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6BD8B60-DABE-4AE6-8056-0145D22E681C}" type="datetimeFigureOut">
              <a:rPr lang="en-US" smtClean="0"/>
              <a:t>1/21/2016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C692D6-222A-4D24-842A-8013F752C8F5}" type="slidenum">
              <a:rPr lang="en-US" smtClean="0"/>
              <a:t>‹#›</a:t>
            </a:fld>
            <a:endParaRPr lang="en-US"/>
          </a:p>
        </p:txBody>
      </p:sp>
    </p:spTree>
    <p:extLst>
      <p:ext uri="{BB962C8B-B14F-4D97-AF65-F5344CB8AC3E}">
        <p14:creationId xmlns:p14="http://schemas.microsoft.com/office/powerpoint/2010/main" val="2677343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6BD8B60-DABE-4AE6-8056-0145D22E681C}" type="datetimeFigureOut">
              <a:rPr lang="en-US" smtClean="0"/>
              <a:t>1/21/2016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C692D6-222A-4D24-842A-8013F752C8F5}" type="slidenum">
              <a:rPr lang="en-US" smtClean="0"/>
              <a:t>‹#›</a:t>
            </a:fld>
            <a:endParaRPr lang="en-US"/>
          </a:p>
        </p:txBody>
      </p:sp>
    </p:spTree>
    <p:extLst>
      <p:ext uri="{BB962C8B-B14F-4D97-AF65-F5344CB8AC3E}">
        <p14:creationId xmlns:p14="http://schemas.microsoft.com/office/powerpoint/2010/main" val="410324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6BD8B60-DABE-4AE6-8056-0145D22E681C}" type="datetimeFigureOut">
              <a:rPr lang="en-US" smtClean="0"/>
              <a:t>1/21/2016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7C692D6-222A-4D24-842A-8013F752C8F5}" type="slidenum">
              <a:rPr lang="en-US" smtClean="0"/>
              <a:t>‹#›</a:t>
            </a:fld>
            <a:endParaRPr lang="en-US"/>
          </a:p>
        </p:txBody>
      </p:sp>
    </p:spTree>
    <p:extLst>
      <p:ext uri="{BB962C8B-B14F-4D97-AF65-F5344CB8AC3E}">
        <p14:creationId xmlns:p14="http://schemas.microsoft.com/office/powerpoint/2010/main" val="3947591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66BD8B60-DABE-4AE6-8056-0145D22E681C}" type="datetimeFigureOut">
              <a:rPr lang="en-US" smtClean="0"/>
              <a:t>1/21/2016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7C692D6-222A-4D24-842A-8013F752C8F5}" type="slidenum">
              <a:rPr lang="en-US" smtClean="0"/>
              <a:t>‹#›</a:t>
            </a:fld>
            <a:endParaRPr lang="en-US"/>
          </a:p>
        </p:txBody>
      </p:sp>
    </p:spTree>
    <p:extLst>
      <p:ext uri="{BB962C8B-B14F-4D97-AF65-F5344CB8AC3E}">
        <p14:creationId xmlns:p14="http://schemas.microsoft.com/office/powerpoint/2010/main" val="4096597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6BD8B60-DABE-4AE6-8056-0145D22E681C}" type="datetimeFigureOut">
              <a:rPr lang="en-US" smtClean="0"/>
              <a:t>1/21/2016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C692D6-222A-4D24-842A-8013F752C8F5}" type="slidenum">
              <a:rPr lang="en-US" smtClean="0"/>
              <a:t>‹#›</a:t>
            </a:fld>
            <a:endParaRPr lang="en-US"/>
          </a:p>
        </p:txBody>
      </p:sp>
    </p:spTree>
    <p:extLst>
      <p:ext uri="{BB962C8B-B14F-4D97-AF65-F5344CB8AC3E}">
        <p14:creationId xmlns:p14="http://schemas.microsoft.com/office/powerpoint/2010/main" val="4169038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BD8B60-DABE-4AE6-8056-0145D22E681C}" type="datetimeFigureOut">
              <a:rPr lang="en-US" smtClean="0"/>
              <a:t>1/21/2016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C692D6-222A-4D24-842A-8013F752C8F5}" type="slidenum">
              <a:rPr lang="en-US" smtClean="0"/>
              <a:t>‹#›</a:t>
            </a:fld>
            <a:endParaRPr lang="en-US"/>
          </a:p>
        </p:txBody>
      </p:sp>
    </p:spTree>
    <p:extLst>
      <p:ext uri="{BB962C8B-B14F-4D97-AF65-F5344CB8AC3E}">
        <p14:creationId xmlns:p14="http://schemas.microsoft.com/office/powerpoint/2010/main" val="178975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BD8B60-DABE-4AE6-8056-0145D22E681C}" type="datetimeFigureOut">
              <a:rPr lang="en-US" smtClean="0"/>
              <a:t>1/21/2016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C692D6-222A-4D24-842A-8013F752C8F5}" type="slidenum">
              <a:rPr lang="en-US" smtClean="0"/>
              <a:t>‹#›</a:t>
            </a:fld>
            <a:endParaRPr lang="en-US"/>
          </a:p>
        </p:txBody>
      </p:sp>
    </p:spTree>
    <p:extLst>
      <p:ext uri="{BB962C8B-B14F-4D97-AF65-F5344CB8AC3E}">
        <p14:creationId xmlns:p14="http://schemas.microsoft.com/office/powerpoint/2010/main" val="1226489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1000"/>
            <a:lum/>
          </a:blip>
          <a:srcRect/>
          <a:stretch>
            <a:fillRect t="-39000" b="-39000"/>
          </a:stretch>
        </a:blipFill>
        <a:effectLst/>
      </p:bgPr>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66BD8B60-DABE-4AE6-8056-0145D22E681C}" type="datetimeFigureOut">
              <a:rPr lang="en-US" smtClean="0"/>
              <a:t>1/21/2016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B7C692D6-222A-4D24-842A-8013F752C8F5}"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83121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b="1" dirty="0" smtClean="0"/>
              <a:t>EVOLUTION REVIEW</a:t>
            </a:r>
            <a:endParaRPr lang="en-US" b="1" dirty="0"/>
          </a:p>
        </p:txBody>
      </p:sp>
      <p:sp>
        <p:nvSpPr>
          <p:cNvPr id="3" name="Subtitle 2"/>
          <p:cNvSpPr>
            <a:spLocks noGrp="1"/>
          </p:cNvSpPr>
          <p:nvPr>
            <p:ph type="subTitle" idx="1"/>
          </p:nvPr>
        </p:nvSpPr>
        <p:spPr/>
        <p:txBody>
          <a:bodyPr>
            <a:normAutofit/>
          </a:bodyPr>
          <a:lstStyle/>
          <a:p>
            <a:pPr algn="ctr"/>
            <a:r>
              <a:rPr lang="en-US" sz="4400" b="1" dirty="0" smtClean="0"/>
              <a:t>Natural Selection</a:t>
            </a:r>
            <a:endParaRPr lang="en-US" sz="4400" b="1" dirty="0"/>
          </a:p>
        </p:txBody>
      </p:sp>
    </p:spTree>
    <p:extLst>
      <p:ext uri="{BB962C8B-B14F-4D97-AF65-F5344CB8AC3E}">
        <p14:creationId xmlns:p14="http://schemas.microsoft.com/office/powerpoint/2010/main" val="37100339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smtClean="0"/>
              <a:t>REVIEW</a:t>
            </a:r>
            <a:endParaRPr lang="en-US" sz="6600" b="1" dirty="0"/>
          </a:p>
        </p:txBody>
      </p:sp>
      <p:sp>
        <p:nvSpPr>
          <p:cNvPr id="3" name="Content Placeholder 2"/>
          <p:cNvSpPr>
            <a:spLocks noGrp="1"/>
          </p:cNvSpPr>
          <p:nvPr>
            <p:ph idx="1"/>
          </p:nvPr>
        </p:nvSpPr>
        <p:spPr>
          <a:solidFill>
            <a:schemeClr val="bg1"/>
          </a:solidFill>
        </p:spPr>
        <p:txBody>
          <a:bodyPr>
            <a:normAutofit/>
          </a:bodyPr>
          <a:lstStyle/>
          <a:p>
            <a:pPr lvl="0"/>
            <a:r>
              <a:rPr lang="en-US" sz="2400" b="1" dirty="0" smtClean="0"/>
              <a:t>I.  HISTORY </a:t>
            </a:r>
            <a:r>
              <a:rPr lang="en-US" sz="2400" b="1" dirty="0"/>
              <a:t>– PERSON AND PROPOSAL</a:t>
            </a:r>
            <a:endParaRPr lang="en-US" dirty="0"/>
          </a:p>
          <a:p>
            <a:pPr marL="658368" lvl="1" indent="-457200">
              <a:buAutoNum type="alphaUcPeriod"/>
            </a:pPr>
            <a:r>
              <a:rPr lang="en-US" sz="2400" dirty="0" smtClean="0"/>
              <a:t>James Hutton</a:t>
            </a:r>
          </a:p>
          <a:p>
            <a:pPr marL="658368" lvl="1" indent="-457200">
              <a:buAutoNum type="alphaUcPeriod"/>
            </a:pPr>
            <a:r>
              <a:rPr lang="en-US" sz="2400" dirty="0" smtClean="0"/>
              <a:t>Thomas Malthus</a:t>
            </a:r>
            <a:endParaRPr lang="en-US" sz="2400" dirty="0"/>
          </a:p>
          <a:p>
            <a:pPr marL="658368" lvl="1" indent="-457200">
              <a:buAutoNum type="alphaUcPeriod"/>
            </a:pPr>
            <a:r>
              <a:rPr lang="en-US" sz="2400" dirty="0" smtClean="0"/>
              <a:t>Jean-Baptiste Lamarck</a:t>
            </a:r>
            <a:endParaRPr lang="en-US" dirty="0"/>
          </a:p>
          <a:p>
            <a:pPr marL="658368" lvl="1" indent="-457200">
              <a:buAutoNum type="alphaUcPeriod"/>
            </a:pPr>
            <a:r>
              <a:rPr lang="en-US" sz="2400" dirty="0" smtClean="0"/>
              <a:t>Charles Lyell</a:t>
            </a:r>
            <a:endParaRPr lang="en-US" dirty="0"/>
          </a:p>
          <a:p>
            <a:pPr marL="658368" lvl="1" indent="-457200">
              <a:buAutoNum type="alphaUcPeriod"/>
            </a:pPr>
            <a:r>
              <a:rPr lang="en-US" sz="2400" dirty="0" smtClean="0"/>
              <a:t>Alfred Wallace</a:t>
            </a:r>
            <a:endParaRPr lang="en-US" dirty="0"/>
          </a:p>
          <a:p>
            <a:pPr marL="658368" lvl="1" indent="-457200">
              <a:buAutoNum type="alphaUcPeriod"/>
            </a:pPr>
            <a:r>
              <a:rPr lang="en-US" sz="2400" dirty="0" smtClean="0"/>
              <a:t>Charles </a:t>
            </a:r>
            <a:r>
              <a:rPr lang="en-US" sz="2400" dirty="0"/>
              <a:t>Darwin</a:t>
            </a:r>
            <a:endParaRPr lang="en-US" dirty="0"/>
          </a:p>
          <a:p>
            <a:pPr lvl="2"/>
            <a:r>
              <a:rPr lang="en-US" sz="2000" dirty="0"/>
              <a:t>Voyage – ship, purpose of trip</a:t>
            </a:r>
            <a:endParaRPr lang="en-US" sz="1800" dirty="0"/>
          </a:p>
          <a:p>
            <a:pPr lvl="2"/>
            <a:r>
              <a:rPr lang="en-US" sz="2000" dirty="0"/>
              <a:t>Observations</a:t>
            </a:r>
            <a:endParaRPr lang="en-US" sz="1800" dirty="0"/>
          </a:p>
          <a:p>
            <a:pPr lvl="2"/>
            <a:r>
              <a:rPr lang="en-US" sz="2000" dirty="0"/>
              <a:t>Publication</a:t>
            </a:r>
            <a:endParaRPr lang="en-US" sz="1800" dirty="0"/>
          </a:p>
          <a:p>
            <a:endParaRPr lang="en-US" dirty="0"/>
          </a:p>
        </p:txBody>
      </p:sp>
      <p:sp>
        <p:nvSpPr>
          <p:cNvPr id="4" name="Slide Number Placeholder 3"/>
          <p:cNvSpPr>
            <a:spLocks noGrp="1"/>
          </p:cNvSpPr>
          <p:nvPr>
            <p:ph type="sldNum" sz="quarter" idx="12"/>
          </p:nvPr>
        </p:nvSpPr>
        <p:spPr/>
        <p:txBody>
          <a:bodyPr/>
          <a:lstStyle/>
          <a:p>
            <a:fld id="{58B775F6-4362-4F18-8865-14429C450BEA}" type="slidenum">
              <a:rPr lang="en-US" altLang="en-US" smtClean="0"/>
              <a:pPr/>
              <a:t>2</a:t>
            </a:fld>
            <a:endParaRPr lang="en-US" altLang="en-US"/>
          </a:p>
        </p:txBody>
      </p:sp>
    </p:spTree>
    <p:extLst>
      <p:ext uri="{BB962C8B-B14F-4D97-AF65-F5344CB8AC3E}">
        <p14:creationId xmlns:p14="http://schemas.microsoft.com/office/powerpoint/2010/main" val="33105656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smtClean="0"/>
              <a:t>HISTORY</a:t>
            </a:r>
            <a:endParaRPr lang="en-US" sz="6600" b="1" dirty="0"/>
          </a:p>
        </p:txBody>
      </p:sp>
      <p:sp>
        <p:nvSpPr>
          <p:cNvPr id="3" name="Content Placeholder 2"/>
          <p:cNvSpPr>
            <a:spLocks noGrp="1"/>
          </p:cNvSpPr>
          <p:nvPr>
            <p:ph idx="1"/>
          </p:nvPr>
        </p:nvSpPr>
        <p:spPr>
          <a:xfrm>
            <a:off x="1106311" y="1845733"/>
            <a:ext cx="10566399" cy="4442177"/>
          </a:xfrm>
          <a:solidFill>
            <a:schemeClr val="bg1"/>
          </a:solidFill>
        </p:spPr>
        <p:txBody>
          <a:bodyPr>
            <a:normAutofit lnSpcReduction="10000"/>
          </a:bodyPr>
          <a:lstStyle/>
          <a:p>
            <a:pPr marL="338138" indent="-338138">
              <a:spcBef>
                <a:spcPct val="0"/>
              </a:spcBef>
              <a:buClrTx/>
              <a:buSzTx/>
              <a:buFontTx/>
              <a:buChar char="•"/>
              <a:defRPr/>
            </a:pPr>
            <a:r>
              <a:rPr lang="en-US" sz="3200" b="1" dirty="0">
                <a:solidFill>
                  <a:schemeClr val="accent3">
                    <a:lumMod val="75000"/>
                  </a:schemeClr>
                </a:solidFill>
              </a:rPr>
              <a:t>James Hutton </a:t>
            </a:r>
            <a:r>
              <a:rPr lang="en-US" sz="3200" b="1" dirty="0" smtClean="0"/>
              <a:t>– </a:t>
            </a:r>
            <a:r>
              <a:rPr lang="en-US" sz="3200" dirty="0" smtClean="0"/>
              <a:t>Gradualism - </a:t>
            </a:r>
            <a:r>
              <a:rPr lang="en-US" sz="3200" dirty="0"/>
              <a:t>Described the geological forces that have changed life on earth over millions of </a:t>
            </a:r>
            <a:r>
              <a:rPr lang="en-US" sz="3200" dirty="0" smtClean="0"/>
              <a:t>years. </a:t>
            </a:r>
            <a:endParaRPr lang="en-US" sz="3200" dirty="0"/>
          </a:p>
          <a:p>
            <a:pPr marL="338138" indent="-338138">
              <a:spcBef>
                <a:spcPct val="0"/>
              </a:spcBef>
              <a:buClrTx/>
              <a:buSzTx/>
              <a:buFontTx/>
              <a:buChar char="•"/>
              <a:defRPr/>
            </a:pPr>
            <a:r>
              <a:rPr lang="en-US" sz="3200" b="1" dirty="0">
                <a:solidFill>
                  <a:schemeClr val="accent3">
                    <a:lumMod val="75000"/>
                  </a:schemeClr>
                </a:solidFill>
              </a:rPr>
              <a:t>Thomas Malthus </a:t>
            </a:r>
            <a:r>
              <a:rPr lang="en-US" sz="3200" b="1" dirty="0"/>
              <a:t>– </a:t>
            </a:r>
            <a:r>
              <a:rPr lang="en-US" sz="3200" dirty="0"/>
              <a:t>struggle for existence (resources)</a:t>
            </a:r>
          </a:p>
          <a:p>
            <a:pPr marL="338138" indent="-338138">
              <a:spcBef>
                <a:spcPct val="0"/>
              </a:spcBef>
              <a:buClrTx/>
              <a:buSzTx/>
              <a:buFontTx/>
              <a:buChar char="•"/>
              <a:defRPr/>
            </a:pPr>
            <a:r>
              <a:rPr lang="en-US" sz="3200" b="1" dirty="0">
                <a:solidFill>
                  <a:schemeClr val="accent3">
                    <a:lumMod val="75000"/>
                  </a:schemeClr>
                </a:solidFill>
              </a:rPr>
              <a:t>John Baptiste Lamarck </a:t>
            </a:r>
            <a:r>
              <a:rPr lang="en-US" sz="3200" b="1" dirty="0">
                <a:solidFill>
                  <a:schemeClr val="tx2"/>
                </a:solidFill>
              </a:rPr>
              <a:t>– </a:t>
            </a:r>
            <a:r>
              <a:rPr lang="en-US" sz="3200" i="1" dirty="0"/>
              <a:t>Inheritance of acquired Characteristics</a:t>
            </a:r>
            <a:r>
              <a:rPr lang="en-US" sz="3200" dirty="0"/>
              <a:t> and </a:t>
            </a:r>
            <a:r>
              <a:rPr lang="en-US" sz="3200" i="1" dirty="0"/>
              <a:t>Law of Use and </a:t>
            </a:r>
            <a:r>
              <a:rPr lang="en-US" sz="3200" i="1" dirty="0" smtClean="0"/>
              <a:t>Disuse; agreed that there was change over time</a:t>
            </a:r>
            <a:endParaRPr lang="en-US" sz="3200" i="1" dirty="0"/>
          </a:p>
          <a:p>
            <a:pPr marL="338138" indent="-338138">
              <a:spcBef>
                <a:spcPct val="0"/>
              </a:spcBef>
              <a:buClrTx/>
              <a:buSzTx/>
              <a:buFontTx/>
              <a:buChar char="•"/>
              <a:defRPr/>
            </a:pPr>
            <a:r>
              <a:rPr lang="en-US" sz="3200" b="1" dirty="0">
                <a:solidFill>
                  <a:schemeClr val="accent3">
                    <a:lumMod val="75000"/>
                  </a:schemeClr>
                </a:solidFill>
              </a:rPr>
              <a:t>Charles Lyell </a:t>
            </a:r>
            <a:r>
              <a:rPr lang="en-US" sz="3200" b="1" dirty="0"/>
              <a:t>– </a:t>
            </a:r>
            <a:r>
              <a:rPr lang="en-US" sz="3200" dirty="0" err="1"/>
              <a:t>uniformintarianism</a:t>
            </a:r>
            <a:r>
              <a:rPr lang="en-US" sz="3200" dirty="0"/>
              <a:t> </a:t>
            </a:r>
            <a:r>
              <a:rPr lang="en-US" sz="3200" dirty="0" smtClean="0"/>
              <a:t>- geologic </a:t>
            </a:r>
            <a:r>
              <a:rPr lang="en-US" sz="3200" dirty="0"/>
              <a:t>processes still changing </a:t>
            </a:r>
            <a:r>
              <a:rPr lang="en-US" sz="3200" dirty="0" smtClean="0"/>
              <a:t>Earth</a:t>
            </a:r>
          </a:p>
          <a:p>
            <a:pPr marL="338138" indent="-338138">
              <a:spcBef>
                <a:spcPct val="0"/>
              </a:spcBef>
              <a:buClrTx/>
              <a:buSzTx/>
              <a:buFontTx/>
              <a:buChar char="•"/>
              <a:defRPr/>
            </a:pPr>
            <a:r>
              <a:rPr lang="en-US" sz="3200" b="1" dirty="0" smtClean="0">
                <a:solidFill>
                  <a:schemeClr val="accent3">
                    <a:lumMod val="75000"/>
                  </a:schemeClr>
                </a:solidFill>
              </a:rPr>
              <a:t>Alfred </a:t>
            </a:r>
            <a:r>
              <a:rPr lang="en-US" sz="3200" b="1" dirty="0">
                <a:solidFill>
                  <a:schemeClr val="accent3">
                    <a:lumMod val="75000"/>
                  </a:schemeClr>
                </a:solidFill>
              </a:rPr>
              <a:t>Russel Wallace </a:t>
            </a:r>
            <a:r>
              <a:rPr lang="en-US" sz="3200" b="1" dirty="0"/>
              <a:t>– </a:t>
            </a:r>
            <a:r>
              <a:rPr lang="en-US" sz="3200" dirty="0"/>
              <a:t>organisms evolved from common </a:t>
            </a:r>
            <a:r>
              <a:rPr lang="en-US" sz="3200" dirty="0" smtClean="0"/>
              <a:t>ancestors; independently came up with natural selection</a:t>
            </a:r>
            <a:endParaRPr lang="en-US" sz="3200" dirty="0"/>
          </a:p>
          <a:p>
            <a:endParaRPr lang="en-US" dirty="0"/>
          </a:p>
        </p:txBody>
      </p:sp>
    </p:spTree>
    <p:extLst>
      <p:ext uri="{BB962C8B-B14F-4D97-AF65-F5344CB8AC3E}">
        <p14:creationId xmlns:p14="http://schemas.microsoft.com/office/powerpoint/2010/main" val="22888442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smtClean="0"/>
              <a:t>HISTORY</a:t>
            </a:r>
            <a:endParaRPr lang="en-US" sz="6600" b="1" dirty="0"/>
          </a:p>
        </p:txBody>
      </p:sp>
      <p:sp>
        <p:nvSpPr>
          <p:cNvPr id="3" name="Content Placeholder 2"/>
          <p:cNvSpPr>
            <a:spLocks noGrp="1"/>
          </p:cNvSpPr>
          <p:nvPr>
            <p:ph idx="1"/>
          </p:nvPr>
        </p:nvSpPr>
        <p:spPr>
          <a:solidFill>
            <a:schemeClr val="bg1"/>
          </a:solidFill>
        </p:spPr>
        <p:txBody>
          <a:bodyPr/>
          <a:lstStyle/>
          <a:p>
            <a:pPr marL="463550" indent="-463550">
              <a:buFontTx/>
              <a:buChar char="•"/>
              <a:defRPr/>
            </a:pPr>
            <a:r>
              <a:rPr lang="en-US" sz="3200" b="1" dirty="0" smtClean="0">
                <a:solidFill>
                  <a:schemeClr val="accent3">
                    <a:lumMod val="50000"/>
                  </a:schemeClr>
                </a:solidFill>
              </a:rPr>
              <a:t>Charles Darwin</a:t>
            </a:r>
          </a:p>
          <a:p>
            <a:pPr marL="756158" lvl="1" indent="-463550">
              <a:buFontTx/>
              <a:buChar char="•"/>
              <a:defRPr/>
            </a:pPr>
            <a:r>
              <a:rPr lang="en-US" sz="3000" dirty="0" smtClean="0">
                <a:solidFill>
                  <a:schemeClr val="tx1"/>
                </a:solidFill>
              </a:rPr>
              <a:t>theory of evolution that used natural selection as its mechanism; </a:t>
            </a:r>
          </a:p>
          <a:p>
            <a:pPr marL="756158" lvl="1" indent="-463550">
              <a:buFontTx/>
              <a:buChar char="•"/>
              <a:defRPr/>
            </a:pPr>
            <a:r>
              <a:rPr lang="en-US" sz="3000" dirty="0" smtClean="0">
                <a:solidFill>
                  <a:schemeClr val="tx1"/>
                </a:solidFill>
              </a:rPr>
              <a:t>The </a:t>
            </a:r>
            <a:r>
              <a:rPr lang="en-US" sz="3000" dirty="0">
                <a:solidFill>
                  <a:schemeClr val="tx1"/>
                </a:solidFill>
              </a:rPr>
              <a:t>unequal ability of individuals to survive and reproduce leads to a gradual change in a population, with favorable characteristics accumulating over generations (natural </a:t>
            </a:r>
            <a:r>
              <a:rPr lang="en-US" sz="3000" dirty="0" smtClean="0">
                <a:solidFill>
                  <a:schemeClr val="tx1"/>
                </a:solidFill>
              </a:rPr>
              <a:t>selection); </a:t>
            </a:r>
          </a:p>
          <a:p>
            <a:pPr marL="756158" lvl="1" indent="-463550">
              <a:buFontTx/>
              <a:buChar char="•"/>
              <a:defRPr/>
            </a:pPr>
            <a:r>
              <a:rPr lang="en-US" sz="3000" dirty="0" smtClean="0">
                <a:solidFill>
                  <a:schemeClr val="tx1"/>
                </a:solidFill>
              </a:rPr>
              <a:t>New </a:t>
            </a:r>
            <a:r>
              <a:rPr lang="en-US" sz="3000" dirty="0">
                <a:solidFill>
                  <a:schemeClr val="tx1"/>
                </a:solidFill>
              </a:rPr>
              <a:t>species evolve.</a:t>
            </a:r>
          </a:p>
          <a:p>
            <a:endParaRPr lang="en-US" dirty="0"/>
          </a:p>
        </p:txBody>
      </p:sp>
    </p:spTree>
    <p:extLst>
      <p:ext uri="{BB962C8B-B14F-4D97-AF65-F5344CB8AC3E}">
        <p14:creationId xmlns:p14="http://schemas.microsoft.com/office/powerpoint/2010/main" val="19895627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REVIEW</a:t>
            </a:r>
            <a:endParaRPr lang="en-US" sz="6600" dirty="0"/>
          </a:p>
        </p:txBody>
      </p:sp>
      <p:sp>
        <p:nvSpPr>
          <p:cNvPr id="3" name="Content Placeholder 2"/>
          <p:cNvSpPr>
            <a:spLocks noGrp="1"/>
          </p:cNvSpPr>
          <p:nvPr>
            <p:ph idx="1"/>
          </p:nvPr>
        </p:nvSpPr>
        <p:spPr>
          <a:xfrm>
            <a:off x="1097280" y="1845734"/>
            <a:ext cx="10058400" cy="4374444"/>
          </a:xfrm>
          <a:solidFill>
            <a:schemeClr val="bg1"/>
          </a:solidFill>
        </p:spPr>
        <p:txBody>
          <a:bodyPr>
            <a:normAutofit/>
          </a:bodyPr>
          <a:lstStyle/>
          <a:p>
            <a:pPr lvl="0"/>
            <a:r>
              <a:rPr lang="en-US" sz="2800" b="1" dirty="0" smtClean="0"/>
              <a:t>II.  NATURAL </a:t>
            </a:r>
            <a:r>
              <a:rPr lang="en-US" sz="2800" b="1" dirty="0"/>
              <a:t>SELECTION</a:t>
            </a:r>
            <a:endParaRPr lang="en-US" sz="2400" dirty="0"/>
          </a:p>
          <a:p>
            <a:pPr marL="544068" lvl="1" indent="-342900">
              <a:buAutoNum type="alphaUcPeriod"/>
            </a:pPr>
            <a:r>
              <a:rPr lang="en-US" sz="2400" dirty="0" smtClean="0"/>
              <a:t>Mechanism </a:t>
            </a:r>
            <a:r>
              <a:rPr lang="en-US" sz="2400" dirty="0"/>
              <a:t>for </a:t>
            </a:r>
            <a:r>
              <a:rPr lang="en-US" sz="2400" dirty="0" smtClean="0"/>
              <a:t>evolution</a:t>
            </a:r>
          </a:p>
          <a:p>
            <a:pPr marL="544068" lvl="1" indent="-342900">
              <a:buAutoNum type="alphaUcPeriod"/>
            </a:pPr>
            <a:r>
              <a:rPr lang="en-US" sz="2400" dirty="0" smtClean="0"/>
              <a:t>Overproduction</a:t>
            </a:r>
            <a:endParaRPr lang="en-US" sz="2400" dirty="0"/>
          </a:p>
          <a:p>
            <a:pPr marL="544068" lvl="1" indent="-342900">
              <a:buAutoNum type="alphaUcPeriod"/>
            </a:pPr>
            <a:r>
              <a:rPr lang="en-US" sz="2400" dirty="0" smtClean="0"/>
              <a:t>Natural Variations</a:t>
            </a:r>
            <a:endParaRPr lang="en-US" sz="2400" dirty="0"/>
          </a:p>
          <a:p>
            <a:pPr marL="726948" lvl="2" indent="-342900">
              <a:buAutoNum type="alphaUcPeriod"/>
            </a:pPr>
            <a:r>
              <a:rPr lang="en-US" sz="1800" dirty="0" smtClean="0"/>
              <a:t>Adaptation</a:t>
            </a:r>
            <a:endParaRPr lang="en-US" sz="1600" dirty="0"/>
          </a:p>
          <a:p>
            <a:pPr marL="726948" lvl="2" indent="-342900">
              <a:buAutoNum type="alphaUcPeriod"/>
            </a:pPr>
            <a:r>
              <a:rPr lang="en-US" sz="1800" dirty="0" smtClean="0"/>
              <a:t>Fitness</a:t>
            </a:r>
            <a:endParaRPr lang="en-US" sz="1600" dirty="0"/>
          </a:p>
          <a:p>
            <a:pPr marL="544068" lvl="1" indent="-342900">
              <a:buAutoNum type="alphaUcPeriod"/>
            </a:pPr>
            <a:r>
              <a:rPr lang="en-US" sz="2400" dirty="0" smtClean="0"/>
              <a:t>Struggle </a:t>
            </a:r>
            <a:r>
              <a:rPr lang="en-US" sz="2400" dirty="0"/>
              <a:t>for </a:t>
            </a:r>
            <a:r>
              <a:rPr lang="en-US" sz="2400" dirty="0" smtClean="0"/>
              <a:t>Existence</a:t>
            </a:r>
            <a:endParaRPr lang="en-US" sz="2400" dirty="0"/>
          </a:p>
          <a:p>
            <a:pPr marL="726948" lvl="2" indent="-342900">
              <a:buAutoNum type="alphaUcPeriod"/>
            </a:pPr>
            <a:r>
              <a:rPr lang="en-US" sz="1800" dirty="0" smtClean="0"/>
              <a:t>Competition </a:t>
            </a:r>
            <a:r>
              <a:rPr lang="en-US" sz="1800" dirty="0"/>
              <a:t>for </a:t>
            </a:r>
            <a:r>
              <a:rPr lang="en-US" sz="1800" dirty="0" smtClean="0"/>
              <a:t>resources</a:t>
            </a:r>
            <a:endParaRPr lang="en-US" sz="1600" dirty="0"/>
          </a:p>
          <a:p>
            <a:pPr marL="726948" lvl="2" indent="-342900">
              <a:buAutoNum type="alphaUcPeriod"/>
            </a:pPr>
            <a:r>
              <a:rPr lang="en-US" sz="1800" dirty="0" smtClean="0"/>
              <a:t>Survival </a:t>
            </a:r>
            <a:r>
              <a:rPr lang="en-US" sz="1800" dirty="0"/>
              <a:t>of the </a:t>
            </a:r>
            <a:r>
              <a:rPr lang="en-US" sz="1800" dirty="0" smtClean="0"/>
              <a:t>Fittest</a:t>
            </a:r>
            <a:endParaRPr lang="en-US" sz="1600" dirty="0"/>
          </a:p>
          <a:p>
            <a:pPr marL="544068" lvl="1" indent="-342900">
              <a:buAutoNum type="alphaUcPeriod"/>
            </a:pPr>
            <a:r>
              <a:rPr lang="en-US" sz="2400" dirty="0" smtClean="0"/>
              <a:t>Successful Reproduction</a:t>
            </a:r>
            <a:endParaRPr lang="en-US" sz="2400" dirty="0"/>
          </a:p>
          <a:p>
            <a:pPr marL="544068" lvl="1" indent="-342900">
              <a:buAutoNum type="alphaUcPeriod"/>
            </a:pPr>
            <a:r>
              <a:rPr lang="en-US" sz="2400" dirty="0" smtClean="0"/>
              <a:t>Descent </a:t>
            </a:r>
            <a:r>
              <a:rPr lang="en-US" sz="2400" dirty="0"/>
              <a:t>with Modification</a:t>
            </a:r>
          </a:p>
          <a:p>
            <a:endParaRPr lang="en-US" dirty="0"/>
          </a:p>
        </p:txBody>
      </p:sp>
    </p:spTree>
    <p:extLst>
      <p:ext uri="{BB962C8B-B14F-4D97-AF65-F5344CB8AC3E}">
        <p14:creationId xmlns:p14="http://schemas.microsoft.com/office/powerpoint/2010/main" val="9636497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5"/>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Comic Sans MS" panose="030F0702030302020204" pitchFamily="66" charset="0"/>
              </a:defRPr>
            </a:lvl1pPr>
            <a:lvl2pPr marL="742950" indent="-285750" eaLnBrk="0" hangingPunct="0">
              <a:defRPr sz="2400">
                <a:solidFill>
                  <a:schemeClr val="tx1"/>
                </a:solidFill>
                <a:latin typeface="Comic Sans MS" panose="030F0702030302020204" pitchFamily="66" charset="0"/>
              </a:defRPr>
            </a:lvl2pPr>
            <a:lvl3pPr marL="1143000" indent="-228600" eaLnBrk="0" hangingPunct="0">
              <a:defRPr sz="2400">
                <a:solidFill>
                  <a:schemeClr val="tx1"/>
                </a:solidFill>
                <a:latin typeface="Comic Sans MS" panose="030F0702030302020204" pitchFamily="66" charset="0"/>
              </a:defRPr>
            </a:lvl3pPr>
            <a:lvl4pPr marL="1600200" indent="-228600" eaLnBrk="0" hangingPunct="0">
              <a:defRPr sz="2400">
                <a:solidFill>
                  <a:schemeClr val="tx1"/>
                </a:solidFill>
                <a:latin typeface="Comic Sans MS" panose="030F0702030302020204" pitchFamily="66" charset="0"/>
              </a:defRPr>
            </a:lvl4pPr>
            <a:lvl5pPr marL="2057400" indent="-228600" eaLnBrk="0" hangingPunct="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pPr eaLnBrk="1" hangingPunct="1"/>
            <a:fld id="{EB03CD05-8678-4B24-A234-4D5C465A386C}" type="slidenum">
              <a:rPr lang="en-US" altLang="en-US" sz="1400"/>
              <a:pPr eaLnBrk="1" hangingPunct="1"/>
              <a:t>6</a:t>
            </a:fld>
            <a:endParaRPr lang="en-US" altLang="en-US" sz="1400"/>
          </a:p>
        </p:txBody>
      </p:sp>
      <p:sp>
        <p:nvSpPr>
          <p:cNvPr id="63490" name="Rectangle 2"/>
          <p:cNvSpPr>
            <a:spLocks noGrp="1" noChangeArrowheads="1"/>
          </p:cNvSpPr>
          <p:nvPr>
            <p:ph type="title"/>
          </p:nvPr>
        </p:nvSpPr>
        <p:spPr/>
        <p:txBody>
          <a:bodyPr>
            <a:normAutofit/>
          </a:bodyPr>
          <a:lstStyle/>
          <a:p>
            <a:pPr>
              <a:defRPr/>
            </a:pPr>
            <a:r>
              <a:rPr lang="en-US" sz="6000" b="1" dirty="0"/>
              <a:t>NATURAL SELECTION</a:t>
            </a:r>
          </a:p>
        </p:txBody>
      </p:sp>
      <p:sp>
        <p:nvSpPr>
          <p:cNvPr id="63491" name="Rectangle 3"/>
          <p:cNvSpPr>
            <a:spLocks noGrp="1" noChangeArrowheads="1"/>
          </p:cNvSpPr>
          <p:nvPr>
            <p:ph type="body" idx="1"/>
          </p:nvPr>
        </p:nvSpPr>
        <p:spPr>
          <a:xfrm>
            <a:off x="1253067" y="1828800"/>
            <a:ext cx="9810044" cy="4267200"/>
          </a:xfrm>
          <a:solidFill>
            <a:schemeClr val="bg1"/>
          </a:solidFill>
        </p:spPr>
        <p:txBody>
          <a:bodyPr/>
          <a:lstStyle/>
          <a:p>
            <a:pPr marL="463550" indent="-463550">
              <a:spcBef>
                <a:spcPct val="0"/>
              </a:spcBef>
              <a:buClrTx/>
              <a:buSzTx/>
              <a:buFontTx/>
              <a:buChar char="•"/>
              <a:defRPr/>
            </a:pPr>
            <a:r>
              <a:rPr lang="en-US" sz="3600" dirty="0"/>
              <a:t>Individuals who inherit characteristics most fit for their environment are likely to leave more offspring than less fit individuals.</a:t>
            </a:r>
          </a:p>
          <a:p>
            <a:pPr marL="463550" indent="-463550">
              <a:spcBef>
                <a:spcPct val="0"/>
              </a:spcBef>
              <a:buClrTx/>
              <a:buSzTx/>
              <a:buFontTx/>
              <a:buChar char="•"/>
              <a:defRPr/>
            </a:pPr>
            <a:r>
              <a:rPr lang="en-US" sz="3600" dirty="0"/>
              <a:t>Called </a:t>
            </a:r>
            <a:r>
              <a:rPr lang="en-US" sz="3600" b="1" dirty="0">
                <a:solidFill>
                  <a:srgbClr val="00B050"/>
                </a:solidFill>
              </a:rPr>
              <a:t>Natural Selection</a:t>
            </a:r>
            <a:r>
              <a:rPr lang="en-US" sz="3600" dirty="0">
                <a:solidFill>
                  <a:schemeClr val="tx2"/>
                </a:solidFill>
              </a:rPr>
              <a:t>.</a:t>
            </a:r>
          </a:p>
          <a:p>
            <a:pPr eaLnBrk="1" hangingPunct="1">
              <a:defRPr/>
            </a:pPr>
            <a:endParaRPr lang="en-US" b="1" dirty="0" smtClean="0"/>
          </a:p>
        </p:txBody>
      </p:sp>
    </p:spTree>
    <p:extLst>
      <p:ext uri="{BB962C8B-B14F-4D97-AF65-F5344CB8AC3E}">
        <p14:creationId xmlns:p14="http://schemas.microsoft.com/office/powerpoint/2010/main" val="421312657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3491">
                                            <p:bg/>
                                          </p:spTgt>
                                        </p:tgtEl>
                                        <p:attrNameLst>
                                          <p:attrName>style.visibility</p:attrName>
                                        </p:attrNameLst>
                                      </p:cBhvr>
                                      <p:to>
                                        <p:strVal val="visible"/>
                                      </p:to>
                                    </p:set>
                                    <p:animEffect transition="in" filter="checkerboard(across)">
                                      <p:cBhvr>
                                        <p:cTn id="7" dur="500"/>
                                        <p:tgtEl>
                                          <p:spTgt spid="63491">
                                            <p:bg/>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3491">
                                            <p:txEl>
                                              <p:pRg st="0" end="0"/>
                                            </p:txEl>
                                          </p:spTgt>
                                        </p:tgtEl>
                                        <p:attrNameLst>
                                          <p:attrName>style.visibility</p:attrName>
                                        </p:attrNameLst>
                                      </p:cBhvr>
                                      <p:to>
                                        <p:strVal val="visible"/>
                                      </p:to>
                                    </p:set>
                                    <p:animEffect transition="in" filter="checkerboard(across)">
                                      <p:cBhvr>
                                        <p:cTn id="12" dur="500"/>
                                        <p:tgtEl>
                                          <p:spTgt spid="6349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3491">
                                            <p:txEl>
                                              <p:pRg st="1" end="1"/>
                                            </p:txEl>
                                          </p:spTgt>
                                        </p:tgtEl>
                                        <p:attrNameLst>
                                          <p:attrName>style.visibility</p:attrName>
                                        </p:attrNameLst>
                                      </p:cBhvr>
                                      <p:to>
                                        <p:strVal val="visible"/>
                                      </p:to>
                                    </p:set>
                                    <p:animEffect transition="in" filter="checkerboard(across)">
                                      <p:cBhvr>
                                        <p:cTn id="17" dur="500"/>
                                        <p:tgtEl>
                                          <p:spTgt spid="6349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smtClean="0"/>
              <a:t>NATURAL SELECTION</a:t>
            </a:r>
            <a:endParaRPr lang="en-US" sz="6600" b="1" dirty="0"/>
          </a:p>
        </p:txBody>
      </p:sp>
      <p:sp>
        <p:nvSpPr>
          <p:cNvPr id="3" name="Content Placeholder 2"/>
          <p:cNvSpPr>
            <a:spLocks noGrp="1"/>
          </p:cNvSpPr>
          <p:nvPr>
            <p:ph idx="1"/>
          </p:nvPr>
        </p:nvSpPr>
        <p:spPr>
          <a:solidFill>
            <a:schemeClr val="bg1"/>
          </a:solidFill>
        </p:spPr>
        <p:txBody>
          <a:bodyPr>
            <a:normAutofit lnSpcReduction="10000"/>
          </a:bodyPr>
          <a:lstStyle/>
          <a:p>
            <a:pPr marL="282575" indent="-282575">
              <a:buFont typeface="Wingdings" panose="05000000000000000000" pitchFamily="2" charset="2"/>
              <a:buChar char="Ø"/>
              <a:defRPr/>
            </a:pPr>
            <a:r>
              <a:rPr lang="en-US" sz="3200" b="1" dirty="0" smtClean="0">
                <a:solidFill>
                  <a:schemeClr val="accent1"/>
                </a:solidFill>
              </a:rPr>
              <a:t>Overproduction </a:t>
            </a:r>
            <a:r>
              <a:rPr lang="en-US" sz="3200" dirty="0" smtClean="0">
                <a:solidFill>
                  <a:schemeClr val="tx1"/>
                </a:solidFill>
              </a:rPr>
              <a:t>– produce more offspring than can possibly survive.</a:t>
            </a:r>
            <a:endParaRPr lang="en-US" sz="3200" b="1" dirty="0" smtClean="0">
              <a:solidFill>
                <a:schemeClr val="accent1"/>
              </a:solidFill>
            </a:endParaRPr>
          </a:p>
          <a:p>
            <a:pPr marL="282575" indent="-282575">
              <a:buFont typeface="Wingdings" panose="05000000000000000000" pitchFamily="2" charset="2"/>
              <a:buChar char="Ø"/>
              <a:defRPr/>
            </a:pPr>
            <a:r>
              <a:rPr lang="en-US" sz="3200" b="1" dirty="0" smtClean="0">
                <a:solidFill>
                  <a:schemeClr val="accent1"/>
                </a:solidFill>
              </a:rPr>
              <a:t>Natural Variations </a:t>
            </a:r>
            <a:r>
              <a:rPr lang="en-US" sz="3200" dirty="0" smtClean="0">
                <a:solidFill>
                  <a:schemeClr val="tx1"/>
                </a:solidFill>
              </a:rPr>
              <a:t>– differences among individuals exist in all organisms.</a:t>
            </a:r>
          </a:p>
          <a:p>
            <a:pPr marL="609600" indent="-609600">
              <a:defRPr/>
            </a:pPr>
            <a:r>
              <a:rPr lang="en-US" sz="3600" b="1" dirty="0">
                <a:solidFill>
                  <a:srgbClr val="0070C0"/>
                </a:solidFill>
              </a:rPr>
              <a:t>Fitness - </a:t>
            </a:r>
            <a:r>
              <a:rPr lang="en-US" sz="3200" b="1" dirty="0"/>
              <a:t>Ability of an individual to survive and reproduce.</a:t>
            </a:r>
          </a:p>
          <a:p>
            <a:pPr marL="609600" indent="-609600">
              <a:defRPr/>
            </a:pPr>
            <a:r>
              <a:rPr lang="en-US" sz="3600" b="1" dirty="0">
                <a:solidFill>
                  <a:srgbClr val="0070C0"/>
                </a:solidFill>
              </a:rPr>
              <a:t>Adaptation - </a:t>
            </a:r>
            <a:r>
              <a:rPr lang="en-US" sz="3200" b="1" dirty="0"/>
              <a:t>Inherited characteristic that increases an organisms chance for survival.</a:t>
            </a:r>
          </a:p>
          <a:p>
            <a:pPr marL="282575" indent="-282575">
              <a:buFont typeface="Wingdings" panose="05000000000000000000" pitchFamily="2" charset="2"/>
              <a:buChar char="Ø"/>
              <a:defRPr/>
            </a:pPr>
            <a:endParaRPr lang="en-US" sz="3200" dirty="0">
              <a:solidFill>
                <a:schemeClr val="tx1"/>
              </a:solidFill>
            </a:endParaRPr>
          </a:p>
        </p:txBody>
      </p:sp>
    </p:spTree>
    <p:extLst>
      <p:ext uri="{BB962C8B-B14F-4D97-AF65-F5344CB8AC3E}">
        <p14:creationId xmlns:p14="http://schemas.microsoft.com/office/powerpoint/2010/main" val="35336311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smtClean="0"/>
              <a:t>NATURAL SELECTION</a:t>
            </a:r>
            <a:endParaRPr lang="en-US" sz="6600" b="1" dirty="0"/>
          </a:p>
        </p:txBody>
      </p:sp>
      <p:sp>
        <p:nvSpPr>
          <p:cNvPr id="3" name="Content Placeholder 2"/>
          <p:cNvSpPr>
            <a:spLocks noGrp="1"/>
          </p:cNvSpPr>
          <p:nvPr>
            <p:ph idx="1"/>
          </p:nvPr>
        </p:nvSpPr>
        <p:spPr>
          <a:xfrm>
            <a:off x="1097280" y="1845733"/>
            <a:ext cx="10058400" cy="3979333"/>
          </a:xfrm>
          <a:solidFill>
            <a:schemeClr val="bg1"/>
          </a:solidFill>
        </p:spPr>
        <p:txBody>
          <a:bodyPr>
            <a:normAutofit/>
          </a:bodyPr>
          <a:lstStyle/>
          <a:p>
            <a:pPr marL="282575" indent="-282575">
              <a:buFont typeface="Wingdings" panose="05000000000000000000" pitchFamily="2" charset="2"/>
              <a:buChar char="Ø"/>
              <a:defRPr/>
            </a:pPr>
            <a:r>
              <a:rPr lang="en-US" sz="3600" b="1" dirty="0" smtClean="0">
                <a:solidFill>
                  <a:schemeClr val="accent1"/>
                </a:solidFill>
              </a:rPr>
              <a:t>The </a:t>
            </a:r>
            <a:r>
              <a:rPr lang="en-US" sz="3600" b="1" dirty="0">
                <a:solidFill>
                  <a:schemeClr val="accent1"/>
                </a:solidFill>
              </a:rPr>
              <a:t>Struggle for Existence </a:t>
            </a:r>
            <a:r>
              <a:rPr lang="en-US" sz="3600" dirty="0">
                <a:solidFill>
                  <a:schemeClr val="tx1"/>
                </a:solidFill>
              </a:rPr>
              <a:t>- compete for food, mates, space, water, etc</a:t>
            </a:r>
            <a:r>
              <a:rPr lang="en-US" sz="3600" dirty="0" smtClean="0">
                <a:solidFill>
                  <a:schemeClr val="tx1"/>
                </a:solidFill>
              </a:rPr>
              <a:t>.</a:t>
            </a:r>
          </a:p>
          <a:p>
            <a:pPr marL="575183" lvl="1" indent="-282575">
              <a:buFont typeface="Wingdings" panose="05000000000000000000" pitchFamily="2" charset="2"/>
              <a:buChar char="Ø"/>
              <a:defRPr/>
            </a:pPr>
            <a:r>
              <a:rPr lang="en-US" sz="3200" b="1" dirty="0" smtClean="0">
                <a:solidFill>
                  <a:srgbClr val="0070C0"/>
                </a:solidFill>
              </a:rPr>
              <a:t>Competition for resources </a:t>
            </a:r>
            <a:r>
              <a:rPr lang="en-US" sz="3200" dirty="0" smtClean="0">
                <a:solidFill>
                  <a:schemeClr val="tx1"/>
                </a:solidFill>
              </a:rPr>
              <a:t>– environmental resources are limited</a:t>
            </a:r>
          </a:p>
          <a:p>
            <a:pPr marL="575183" lvl="1" indent="-282575">
              <a:buFont typeface="Wingdings" panose="05000000000000000000" pitchFamily="2" charset="2"/>
              <a:buChar char="Ø"/>
              <a:defRPr/>
            </a:pPr>
            <a:r>
              <a:rPr lang="en-US" sz="3600" b="1" dirty="0" smtClean="0">
                <a:solidFill>
                  <a:srgbClr val="0070C0"/>
                </a:solidFill>
              </a:rPr>
              <a:t>Survival </a:t>
            </a:r>
            <a:r>
              <a:rPr lang="en-US" sz="3600" b="1" dirty="0">
                <a:solidFill>
                  <a:srgbClr val="0070C0"/>
                </a:solidFill>
              </a:rPr>
              <a:t>of the Fittest </a:t>
            </a:r>
            <a:r>
              <a:rPr lang="en-US" sz="3600" dirty="0">
                <a:solidFill>
                  <a:schemeClr val="tx1"/>
                </a:solidFill>
              </a:rPr>
              <a:t>- strongest able to survive and reproduce.</a:t>
            </a:r>
          </a:p>
          <a:p>
            <a:pPr marL="0" indent="0">
              <a:buNone/>
            </a:pPr>
            <a:endParaRPr lang="en-US" dirty="0"/>
          </a:p>
        </p:txBody>
      </p:sp>
    </p:spTree>
    <p:extLst>
      <p:ext uri="{BB962C8B-B14F-4D97-AF65-F5344CB8AC3E}">
        <p14:creationId xmlns:p14="http://schemas.microsoft.com/office/powerpoint/2010/main" val="28004564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smtClean="0"/>
              <a:t>NATURAL SELECTION</a:t>
            </a:r>
            <a:endParaRPr lang="en-US" sz="6600" b="1" dirty="0"/>
          </a:p>
        </p:txBody>
      </p:sp>
      <p:sp>
        <p:nvSpPr>
          <p:cNvPr id="3" name="Content Placeholder 2"/>
          <p:cNvSpPr>
            <a:spLocks noGrp="1"/>
          </p:cNvSpPr>
          <p:nvPr>
            <p:ph idx="1"/>
          </p:nvPr>
        </p:nvSpPr>
        <p:spPr>
          <a:solidFill>
            <a:schemeClr val="bg1"/>
          </a:solidFill>
        </p:spPr>
        <p:txBody>
          <a:bodyPr>
            <a:normAutofit/>
          </a:bodyPr>
          <a:lstStyle/>
          <a:p>
            <a:pPr marL="282575" indent="-282575">
              <a:buFont typeface="Wingdings" panose="05000000000000000000" pitchFamily="2" charset="2"/>
              <a:buChar char="Ø"/>
              <a:defRPr/>
            </a:pPr>
            <a:r>
              <a:rPr lang="en-US" sz="3200" b="1" dirty="0" smtClean="0">
                <a:solidFill>
                  <a:schemeClr val="accent1"/>
                </a:solidFill>
              </a:rPr>
              <a:t>Successful Reproduction </a:t>
            </a:r>
            <a:r>
              <a:rPr lang="en-US" sz="3200" dirty="0" smtClean="0">
                <a:solidFill>
                  <a:schemeClr val="tx1"/>
                </a:solidFill>
              </a:rPr>
              <a:t>– those that adapt best will reproduce offspring that survive</a:t>
            </a:r>
          </a:p>
          <a:p>
            <a:pPr marL="282575" indent="-282575">
              <a:buFont typeface="Wingdings" panose="05000000000000000000" pitchFamily="2" charset="2"/>
              <a:buChar char="Ø"/>
              <a:defRPr/>
            </a:pPr>
            <a:r>
              <a:rPr lang="en-US" sz="3200" b="1" dirty="0" smtClean="0">
                <a:solidFill>
                  <a:schemeClr val="accent1"/>
                </a:solidFill>
              </a:rPr>
              <a:t>Descent </a:t>
            </a:r>
            <a:r>
              <a:rPr lang="en-US" sz="3200" b="1" dirty="0">
                <a:solidFill>
                  <a:schemeClr val="accent1"/>
                </a:solidFill>
              </a:rPr>
              <a:t>with Modification </a:t>
            </a:r>
            <a:r>
              <a:rPr lang="en-US" sz="3200" dirty="0">
                <a:solidFill>
                  <a:schemeClr val="tx1"/>
                </a:solidFill>
              </a:rPr>
              <a:t>- new species arise from common ancestor replacing less fit species.</a:t>
            </a:r>
          </a:p>
          <a:p>
            <a:endParaRPr lang="en-US" dirty="0"/>
          </a:p>
        </p:txBody>
      </p:sp>
    </p:spTree>
    <p:extLst>
      <p:ext uri="{BB962C8B-B14F-4D97-AF65-F5344CB8AC3E}">
        <p14:creationId xmlns:p14="http://schemas.microsoft.com/office/powerpoint/2010/main" val="36787174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REVIEW</a:t>
            </a:r>
            <a:endParaRPr lang="en-US" sz="6600" dirty="0"/>
          </a:p>
        </p:txBody>
      </p:sp>
      <p:sp>
        <p:nvSpPr>
          <p:cNvPr id="3" name="Content Placeholder 2"/>
          <p:cNvSpPr>
            <a:spLocks noGrp="1"/>
          </p:cNvSpPr>
          <p:nvPr>
            <p:ph idx="1"/>
          </p:nvPr>
        </p:nvSpPr>
        <p:spPr>
          <a:solidFill>
            <a:schemeClr val="bg1"/>
          </a:solidFill>
        </p:spPr>
        <p:txBody>
          <a:bodyPr/>
          <a:lstStyle/>
          <a:p>
            <a:pPr lvl="0"/>
            <a:r>
              <a:rPr lang="en-US" sz="3600" b="1" dirty="0" smtClean="0"/>
              <a:t>III. ARTIFICIAL </a:t>
            </a:r>
            <a:r>
              <a:rPr lang="en-US" sz="3600" b="1" dirty="0"/>
              <a:t>SELECTION</a:t>
            </a:r>
            <a:endParaRPr lang="en-US" sz="3600" dirty="0"/>
          </a:p>
          <a:p>
            <a:pPr marL="631825" lvl="0" indent="-457200">
              <a:buAutoNum type="alphaUcPeriod"/>
            </a:pPr>
            <a:r>
              <a:rPr lang="en-US" sz="3600" dirty="0" smtClean="0"/>
              <a:t>Breeding </a:t>
            </a:r>
            <a:r>
              <a:rPr lang="en-US" sz="3600" dirty="0"/>
              <a:t>for desired </a:t>
            </a:r>
            <a:r>
              <a:rPr lang="en-US" sz="3600" dirty="0" smtClean="0"/>
              <a:t>traits</a:t>
            </a:r>
          </a:p>
          <a:p>
            <a:pPr marL="631825" lvl="0" indent="-457200">
              <a:buAutoNum type="alphaUcPeriod"/>
            </a:pPr>
            <a:r>
              <a:rPr lang="en-US" sz="3600" dirty="0" smtClean="0"/>
              <a:t>Examples</a:t>
            </a:r>
            <a:endParaRPr lang="en-US" sz="3600" dirty="0"/>
          </a:p>
          <a:p>
            <a:endParaRPr lang="en-US" dirty="0" smtClean="0"/>
          </a:p>
          <a:p>
            <a:pPr lvl="0"/>
            <a:r>
              <a:rPr lang="en-US" sz="3200" dirty="0" smtClean="0"/>
              <a:t>Artificial Selection is the </a:t>
            </a:r>
            <a:r>
              <a:rPr lang="en-US" sz="3200" dirty="0"/>
              <a:t>selection by </a:t>
            </a:r>
            <a:r>
              <a:rPr lang="en-US" sz="3200" b="1" dirty="0"/>
              <a:t>humans</a:t>
            </a:r>
            <a:r>
              <a:rPr lang="en-US" sz="3200" dirty="0"/>
              <a:t> for breeding of desired traits from the natural variation among different organisms.</a:t>
            </a:r>
          </a:p>
          <a:p>
            <a:endParaRPr lang="en-US" dirty="0"/>
          </a:p>
        </p:txBody>
      </p:sp>
    </p:spTree>
    <p:extLst>
      <p:ext uri="{BB962C8B-B14F-4D97-AF65-F5344CB8AC3E}">
        <p14:creationId xmlns:p14="http://schemas.microsoft.com/office/powerpoint/2010/main" val="11020886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REVIEW</a:t>
            </a:r>
            <a:endParaRPr lang="en-US" sz="6600" dirty="0"/>
          </a:p>
        </p:txBody>
      </p:sp>
      <p:sp>
        <p:nvSpPr>
          <p:cNvPr id="3" name="Content Placeholder 2"/>
          <p:cNvSpPr>
            <a:spLocks noGrp="1"/>
          </p:cNvSpPr>
          <p:nvPr>
            <p:ph idx="1"/>
          </p:nvPr>
        </p:nvSpPr>
        <p:spPr>
          <a:xfrm>
            <a:off x="1097280" y="1737361"/>
            <a:ext cx="10058400" cy="4550550"/>
          </a:xfrm>
          <a:solidFill>
            <a:schemeClr val="bg1"/>
          </a:solidFill>
        </p:spPr>
        <p:txBody>
          <a:bodyPr>
            <a:noAutofit/>
          </a:bodyPr>
          <a:lstStyle/>
          <a:p>
            <a:pPr lvl="0"/>
            <a:r>
              <a:rPr lang="en-US" sz="2800" b="1" dirty="0" smtClean="0"/>
              <a:t>IV.  RESULTS </a:t>
            </a:r>
            <a:r>
              <a:rPr lang="en-US" sz="2800" b="1" dirty="0"/>
              <a:t>OF NATURAL SELECTION</a:t>
            </a:r>
            <a:endParaRPr lang="en-US" sz="2400" dirty="0"/>
          </a:p>
          <a:p>
            <a:pPr lvl="0"/>
            <a:r>
              <a:rPr lang="en-US" sz="2800" dirty="0" smtClean="0"/>
              <a:t>A.  Direction </a:t>
            </a:r>
            <a:r>
              <a:rPr lang="en-US" sz="2800" dirty="0"/>
              <a:t>Selection</a:t>
            </a:r>
            <a:endParaRPr lang="en-US" sz="2400" dirty="0"/>
          </a:p>
          <a:p>
            <a:pPr lvl="1"/>
            <a:r>
              <a:rPr lang="en-US" sz="2400" dirty="0"/>
              <a:t>Definition</a:t>
            </a:r>
            <a:endParaRPr lang="en-US" sz="2000" dirty="0"/>
          </a:p>
          <a:p>
            <a:pPr lvl="1"/>
            <a:r>
              <a:rPr lang="en-US" sz="2400" dirty="0"/>
              <a:t>example</a:t>
            </a:r>
            <a:endParaRPr lang="en-US" sz="2000" dirty="0"/>
          </a:p>
          <a:p>
            <a:pPr lvl="0"/>
            <a:r>
              <a:rPr lang="en-US" sz="2800" dirty="0" smtClean="0"/>
              <a:t>B.  Diversifying </a:t>
            </a:r>
            <a:r>
              <a:rPr lang="en-US" sz="2800" dirty="0"/>
              <a:t>(Disruptive) Selection</a:t>
            </a:r>
            <a:endParaRPr lang="en-US" sz="2400" dirty="0"/>
          </a:p>
          <a:p>
            <a:pPr lvl="1"/>
            <a:r>
              <a:rPr lang="en-US" sz="2400" dirty="0"/>
              <a:t>Definition</a:t>
            </a:r>
            <a:endParaRPr lang="en-US" sz="2000" dirty="0"/>
          </a:p>
          <a:p>
            <a:pPr lvl="1"/>
            <a:r>
              <a:rPr lang="en-US" sz="2400" dirty="0"/>
              <a:t>example</a:t>
            </a:r>
            <a:endParaRPr lang="en-US" sz="2000" dirty="0"/>
          </a:p>
          <a:p>
            <a:pPr lvl="0"/>
            <a:r>
              <a:rPr lang="en-US" sz="2800" dirty="0" smtClean="0"/>
              <a:t>C.  Stabilizing </a:t>
            </a:r>
            <a:r>
              <a:rPr lang="en-US" sz="2800" dirty="0"/>
              <a:t>Selection</a:t>
            </a:r>
            <a:endParaRPr lang="en-US" sz="2400" dirty="0"/>
          </a:p>
          <a:p>
            <a:pPr lvl="1"/>
            <a:r>
              <a:rPr lang="en-US" sz="2400" dirty="0"/>
              <a:t>Definition</a:t>
            </a:r>
            <a:endParaRPr lang="en-US" sz="2000" dirty="0"/>
          </a:p>
          <a:p>
            <a:pPr lvl="1"/>
            <a:r>
              <a:rPr lang="en-US" sz="2400" dirty="0" smtClean="0"/>
              <a:t>Example</a:t>
            </a:r>
            <a:endParaRPr lang="en-US" sz="2000" dirty="0"/>
          </a:p>
        </p:txBody>
      </p:sp>
    </p:spTree>
    <p:extLst>
      <p:ext uri="{BB962C8B-B14F-4D97-AF65-F5344CB8AC3E}">
        <p14:creationId xmlns:p14="http://schemas.microsoft.com/office/powerpoint/2010/main" val="36116632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REVIEW</a:t>
            </a:r>
            <a:endParaRPr lang="en-US" sz="6600" dirty="0"/>
          </a:p>
        </p:txBody>
      </p:sp>
      <p:sp>
        <p:nvSpPr>
          <p:cNvPr id="3" name="Content Placeholder 2"/>
          <p:cNvSpPr>
            <a:spLocks noGrp="1"/>
          </p:cNvSpPr>
          <p:nvPr>
            <p:ph idx="1"/>
          </p:nvPr>
        </p:nvSpPr>
        <p:spPr>
          <a:xfrm>
            <a:off x="1097280" y="2098608"/>
            <a:ext cx="6387253" cy="3715173"/>
          </a:xfrm>
          <a:solidFill>
            <a:schemeClr val="bg1"/>
          </a:solidFill>
        </p:spPr>
        <p:txBody>
          <a:bodyPr>
            <a:noAutofit/>
          </a:bodyPr>
          <a:lstStyle/>
          <a:p>
            <a:pPr lvl="0"/>
            <a:r>
              <a:rPr lang="en-US" sz="2800" b="1" dirty="0" smtClean="0"/>
              <a:t>IV.  RESULTS </a:t>
            </a:r>
            <a:r>
              <a:rPr lang="en-US" sz="2800" b="1" dirty="0"/>
              <a:t>OF NATURAL SELECTION</a:t>
            </a:r>
            <a:endParaRPr lang="en-US" sz="2400" dirty="0"/>
          </a:p>
          <a:p>
            <a:pPr lvl="0"/>
            <a:r>
              <a:rPr lang="en-US" sz="2800" dirty="0" smtClean="0"/>
              <a:t>A.  Direction Selection – natural selection favors one extreme</a:t>
            </a:r>
            <a:endParaRPr lang="en-US" sz="2400" dirty="0"/>
          </a:p>
          <a:p>
            <a:pPr lvl="0"/>
            <a:r>
              <a:rPr lang="en-US" sz="2800" dirty="0" smtClean="0"/>
              <a:t>B.  Diversifying </a:t>
            </a:r>
            <a:r>
              <a:rPr lang="en-US" sz="2800" dirty="0"/>
              <a:t>(Disruptive) </a:t>
            </a:r>
            <a:r>
              <a:rPr lang="en-US" sz="2800" dirty="0" smtClean="0"/>
              <a:t>Selection – natural selection favors the extremes</a:t>
            </a:r>
            <a:endParaRPr lang="en-US" sz="2400" dirty="0"/>
          </a:p>
          <a:p>
            <a:pPr lvl="0"/>
            <a:r>
              <a:rPr lang="en-US" sz="2800" dirty="0" smtClean="0"/>
              <a:t>C.  Stabilizing Selection – natural selection favors the middle</a:t>
            </a:r>
            <a:endParaRPr lang="en-US" sz="2400" dirty="0"/>
          </a:p>
        </p:txBody>
      </p:sp>
      <p:pic>
        <p:nvPicPr>
          <p:cNvPr id="5" name="Picture 4"/>
          <p:cNvPicPr>
            <a:picLocks noChangeAspect="1"/>
          </p:cNvPicPr>
          <p:nvPr/>
        </p:nvPicPr>
        <p:blipFill>
          <a:blip r:embed="rId2"/>
          <a:stretch>
            <a:fillRect/>
          </a:stretch>
        </p:blipFill>
        <p:spPr>
          <a:xfrm>
            <a:off x="7604378" y="286603"/>
            <a:ext cx="2095500" cy="2238375"/>
          </a:xfrm>
          <a:prstGeom prst="rect">
            <a:avLst/>
          </a:prstGeom>
        </p:spPr>
      </p:pic>
      <p:pic>
        <p:nvPicPr>
          <p:cNvPr id="6" name="Picture 5"/>
          <p:cNvPicPr>
            <a:picLocks noChangeAspect="1"/>
          </p:cNvPicPr>
          <p:nvPr/>
        </p:nvPicPr>
        <p:blipFill>
          <a:blip r:embed="rId3"/>
          <a:stretch>
            <a:fillRect/>
          </a:stretch>
        </p:blipFill>
        <p:spPr>
          <a:xfrm>
            <a:off x="9929283" y="2098608"/>
            <a:ext cx="2019300" cy="2428875"/>
          </a:xfrm>
          <a:prstGeom prst="rect">
            <a:avLst/>
          </a:prstGeom>
        </p:spPr>
      </p:pic>
      <p:pic>
        <p:nvPicPr>
          <p:cNvPr id="7" name="Picture 6"/>
          <p:cNvPicPr>
            <a:picLocks noChangeAspect="1"/>
          </p:cNvPicPr>
          <p:nvPr/>
        </p:nvPicPr>
        <p:blipFill>
          <a:blip r:embed="rId4"/>
          <a:stretch>
            <a:fillRect/>
          </a:stretch>
        </p:blipFill>
        <p:spPr>
          <a:xfrm>
            <a:off x="7604378" y="3113020"/>
            <a:ext cx="2143125" cy="2828925"/>
          </a:xfrm>
          <a:prstGeom prst="rect">
            <a:avLst/>
          </a:prstGeom>
        </p:spPr>
      </p:pic>
    </p:spTree>
    <p:extLst>
      <p:ext uri="{BB962C8B-B14F-4D97-AF65-F5344CB8AC3E}">
        <p14:creationId xmlns:p14="http://schemas.microsoft.com/office/powerpoint/2010/main" val="21673191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smtClean="0"/>
              <a:t>REVIEW</a:t>
            </a:r>
            <a:endParaRPr lang="en-US" sz="6600" b="1" dirty="0"/>
          </a:p>
        </p:txBody>
      </p:sp>
      <p:sp>
        <p:nvSpPr>
          <p:cNvPr id="3" name="Content Placeholder 2"/>
          <p:cNvSpPr>
            <a:spLocks noGrp="1"/>
          </p:cNvSpPr>
          <p:nvPr>
            <p:ph idx="1"/>
          </p:nvPr>
        </p:nvSpPr>
        <p:spPr>
          <a:xfrm>
            <a:off x="1097280" y="1845734"/>
            <a:ext cx="10058400" cy="4459532"/>
          </a:xfrm>
          <a:solidFill>
            <a:schemeClr val="bg1"/>
          </a:solidFill>
        </p:spPr>
        <p:txBody>
          <a:bodyPr>
            <a:normAutofit fontScale="92500"/>
          </a:bodyPr>
          <a:lstStyle/>
          <a:p>
            <a:r>
              <a:rPr lang="en-US" sz="2800" dirty="0" smtClean="0"/>
              <a:t>In </a:t>
            </a:r>
            <a:r>
              <a:rPr lang="en-US" sz="2800" dirty="0"/>
              <a:t>a population of mice that live in the woods, natural selection will tend to favor individuals that best blend in with the forest floor and are less likely to be spotted by predators. </a:t>
            </a:r>
            <a:endParaRPr lang="en-US" sz="2800" dirty="0" smtClean="0"/>
          </a:p>
          <a:p>
            <a:r>
              <a:rPr lang="en-US" sz="2800" dirty="0" smtClean="0"/>
              <a:t>Assuming </a:t>
            </a:r>
            <a:r>
              <a:rPr lang="en-US" sz="2800" dirty="0"/>
              <a:t>the ground is a fairly consistent shade of brown, those mice whose fur is most-closely matched to that color will most probably survive and reproduce, passing on their genes for their brown coat. </a:t>
            </a:r>
            <a:endParaRPr lang="en-US" sz="2800" dirty="0" smtClean="0"/>
          </a:p>
          <a:p>
            <a:r>
              <a:rPr lang="en-US" sz="2800" dirty="0" smtClean="0"/>
              <a:t>Mice </a:t>
            </a:r>
            <a:r>
              <a:rPr lang="en-US" sz="2800" dirty="0"/>
              <a:t>that carry alleles that make them slightly lighter or slightly darker will stand out against the ground and will more probably die from predation</a:t>
            </a:r>
            <a:r>
              <a:rPr lang="en-US" sz="2800" dirty="0" smtClean="0"/>
              <a:t>.</a:t>
            </a:r>
          </a:p>
          <a:p>
            <a:r>
              <a:rPr lang="en-US" sz="2800" dirty="0" smtClean="0"/>
              <a:t>What type of natural selection?</a:t>
            </a:r>
            <a:r>
              <a:rPr lang="en-US" dirty="0"/>
              <a:t/>
            </a:r>
            <a:br>
              <a:rPr lang="en-US" dirty="0"/>
            </a:br>
            <a:endParaRPr lang="en-US" dirty="0"/>
          </a:p>
        </p:txBody>
      </p:sp>
    </p:spTree>
    <p:extLst>
      <p:ext uri="{BB962C8B-B14F-4D97-AF65-F5344CB8AC3E}">
        <p14:creationId xmlns:p14="http://schemas.microsoft.com/office/powerpoint/2010/main" val="23468961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2563" y="354842"/>
            <a:ext cx="10058400" cy="1450757"/>
          </a:xfrm>
        </p:spPr>
        <p:txBody>
          <a:bodyPr>
            <a:normAutofit/>
          </a:bodyPr>
          <a:lstStyle/>
          <a:p>
            <a:r>
              <a:rPr lang="en-US" sz="6600" b="1" dirty="0" smtClean="0"/>
              <a:t>REVIEW</a:t>
            </a:r>
            <a:endParaRPr lang="en-US" sz="6600" b="1" dirty="0"/>
          </a:p>
        </p:txBody>
      </p:sp>
      <p:sp>
        <p:nvSpPr>
          <p:cNvPr id="3" name="Content Placeholder 2"/>
          <p:cNvSpPr>
            <a:spLocks noGrp="1"/>
          </p:cNvSpPr>
          <p:nvPr>
            <p:ph idx="1"/>
          </p:nvPr>
        </p:nvSpPr>
        <p:spPr>
          <a:xfrm>
            <a:off x="1097280" y="1845734"/>
            <a:ext cx="10058400" cy="4459532"/>
          </a:xfrm>
          <a:solidFill>
            <a:schemeClr val="bg1"/>
          </a:solidFill>
        </p:spPr>
        <p:txBody>
          <a:bodyPr>
            <a:normAutofit/>
          </a:bodyPr>
          <a:lstStyle/>
          <a:p>
            <a:r>
              <a:rPr lang="en-US" sz="2800" dirty="0" smtClean="0"/>
              <a:t>Light-colored </a:t>
            </a:r>
            <a:r>
              <a:rPr lang="en-US" sz="2800" dirty="0"/>
              <a:t>oysters are more </a:t>
            </a:r>
            <a:r>
              <a:rPr lang="en-US" sz="2800" dirty="0" smtClean="0"/>
              <a:t>cryptic</a:t>
            </a:r>
            <a:r>
              <a:rPr lang="en-US" sz="2800" dirty="0"/>
              <a:t> </a:t>
            </a:r>
            <a:r>
              <a:rPr lang="en-US" sz="2800" dirty="0" smtClean="0"/>
              <a:t>– have a coloration </a:t>
            </a:r>
            <a:r>
              <a:rPr lang="en-US" sz="2800" dirty="0"/>
              <a:t>that allows an organism to match its background and hence become less vulnerable to predation or recognition by </a:t>
            </a:r>
            <a:r>
              <a:rPr lang="en-US" sz="2800" dirty="0" smtClean="0"/>
              <a:t>prey </a:t>
            </a:r>
            <a:r>
              <a:rPr lang="en-US" sz="2800" dirty="0"/>
              <a:t>– </a:t>
            </a:r>
            <a:r>
              <a:rPr lang="en-US" sz="2800" dirty="0" smtClean="0"/>
              <a:t>because </a:t>
            </a:r>
            <a:r>
              <a:rPr lang="en-US" sz="2800" dirty="0"/>
              <a:t>they match the rock color. </a:t>
            </a:r>
            <a:endParaRPr lang="en-US" sz="2800" dirty="0" smtClean="0"/>
          </a:p>
          <a:p>
            <a:r>
              <a:rPr lang="en-US" sz="2800" dirty="0" smtClean="0"/>
              <a:t>Dark-colored </a:t>
            </a:r>
            <a:r>
              <a:rPr lang="en-US" sz="2800" dirty="0"/>
              <a:t>oysters blend into the shadows cast by the rocks. </a:t>
            </a:r>
            <a:endParaRPr lang="en-US" sz="2800" dirty="0" smtClean="0"/>
          </a:p>
          <a:p>
            <a:r>
              <a:rPr lang="en-US" sz="2800" dirty="0" smtClean="0"/>
              <a:t>Light colored and dark colored oysters survive to reproduce.</a:t>
            </a:r>
          </a:p>
          <a:p>
            <a:r>
              <a:rPr lang="en-US" sz="2800" dirty="0" smtClean="0"/>
              <a:t>Intermediate-colored </a:t>
            </a:r>
            <a:r>
              <a:rPr lang="en-US" sz="2800" dirty="0"/>
              <a:t>oysters would be most heavily preyed upon by the </a:t>
            </a:r>
            <a:r>
              <a:rPr lang="en-US" sz="2800" dirty="0" smtClean="0"/>
              <a:t>crabs.</a:t>
            </a:r>
          </a:p>
          <a:p>
            <a:r>
              <a:rPr lang="en-US" sz="2800" dirty="0" smtClean="0"/>
              <a:t>Which type of natural selection is this?</a:t>
            </a:r>
            <a:endParaRPr lang="en-US" sz="2800" dirty="0"/>
          </a:p>
        </p:txBody>
      </p:sp>
    </p:spTree>
    <p:extLst>
      <p:ext uri="{BB962C8B-B14F-4D97-AF65-F5344CB8AC3E}">
        <p14:creationId xmlns:p14="http://schemas.microsoft.com/office/powerpoint/2010/main" val="4567181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REVIEW</a:t>
            </a:r>
            <a:endParaRPr lang="en-US" sz="6600" dirty="0"/>
          </a:p>
        </p:txBody>
      </p:sp>
      <p:sp>
        <p:nvSpPr>
          <p:cNvPr id="3" name="Content Placeholder 2"/>
          <p:cNvSpPr>
            <a:spLocks noGrp="1"/>
          </p:cNvSpPr>
          <p:nvPr>
            <p:ph idx="1"/>
          </p:nvPr>
        </p:nvSpPr>
        <p:spPr>
          <a:solidFill>
            <a:schemeClr val="bg1"/>
          </a:solidFill>
        </p:spPr>
        <p:txBody>
          <a:bodyPr>
            <a:normAutofit/>
          </a:bodyPr>
          <a:lstStyle/>
          <a:p>
            <a:pPr lvl="0"/>
            <a:r>
              <a:rPr lang="en-US" sz="3200" b="1" dirty="0" smtClean="0"/>
              <a:t>V.  EVIDENCE </a:t>
            </a:r>
            <a:r>
              <a:rPr lang="en-US" sz="3200" b="1" dirty="0"/>
              <a:t>OF EVOLUTION</a:t>
            </a:r>
            <a:endParaRPr lang="en-US" sz="2800" dirty="0"/>
          </a:p>
          <a:p>
            <a:pPr lvl="0"/>
            <a:r>
              <a:rPr lang="en-US" sz="3200" dirty="0" smtClean="0"/>
              <a:t>A.  Fossil </a:t>
            </a:r>
            <a:r>
              <a:rPr lang="en-US" sz="3200" dirty="0"/>
              <a:t>Record</a:t>
            </a:r>
            <a:endParaRPr lang="en-US" sz="2800" dirty="0"/>
          </a:p>
          <a:p>
            <a:pPr lvl="1"/>
            <a:r>
              <a:rPr lang="en-US" sz="2800" dirty="0"/>
              <a:t>What kinds of rocks</a:t>
            </a:r>
            <a:endParaRPr lang="en-US" sz="2400" dirty="0"/>
          </a:p>
          <a:p>
            <a:pPr lvl="1"/>
            <a:r>
              <a:rPr lang="en-US" sz="2800" dirty="0"/>
              <a:t>What can it tell us</a:t>
            </a:r>
            <a:endParaRPr lang="en-US" sz="2400" dirty="0"/>
          </a:p>
          <a:p>
            <a:pPr lvl="0"/>
            <a:r>
              <a:rPr lang="en-US" sz="3200" dirty="0" smtClean="0"/>
              <a:t>B.  Geographic </a:t>
            </a:r>
            <a:r>
              <a:rPr lang="en-US" sz="3200" dirty="0"/>
              <a:t>Distribution</a:t>
            </a:r>
            <a:endParaRPr lang="en-US" sz="2800" dirty="0"/>
          </a:p>
          <a:p>
            <a:pPr lvl="1"/>
            <a:r>
              <a:rPr lang="en-US" sz="2800" dirty="0"/>
              <a:t>Adaptive Radiation</a:t>
            </a:r>
            <a:endParaRPr lang="en-US" sz="2400" dirty="0"/>
          </a:p>
          <a:p>
            <a:pPr lvl="0"/>
            <a:r>
              <a:rPr lang="en-US" sz="3200" dirty="0" smtClean="0"/>
              <a:t>C.  Embryonic </a:t>
            </a:r>
            <a:r>
              <a:rPr lang="en-US" sz="3200" dirty="0"/>
              <a:t>Development</a:t>
            </a:r>
            <a:endParaRPr lang="en-US" sz="2800" dirty="0"/>
          </a:p>
          <a:p>
            <a:endParaRPr lang="en-US" dirty="0"/>
          </a:p>
        </p:txBody>
      </p:sp>
    </p:spTree>
    <p:extLst>
      <p:ext uri="{BB962C8B-B14F-4D97-AF65-F5344CB8AC3E}">
        <p14:creationId xmlns:p14="http://schemas.microsoft.com/office/powerpoint/2010/main" val="42026264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t>FOSSILS</a:t>
            </a:r>
            <a:endParaRPr lang="en-US" sz="6000" b="1" dirty="0"/>
          </a:p>
        </p:txBody>
      </p:sp>
      <p:sp>
        <p:nvSpPr>
          <p:cNvPr id="3" name="Content Placeholder 2"/>
          <p:cNvSpPr>
            <a:spLocks noGrp="1"/>
          </p:cNvSpPr>
          <p:nvPr>
            <p:ph idx="1"/>
          </p:nvPr>
        </p:nvSpPr>
        <p:spPr>
          <a:solidFill>
            <a:schemeClr val="bg1"/>
          </a:solidFill>
        </p:spPr>
        <p:txBody>
          <a:bodyPr>
            <a:normAutofit/>
          </a:bodyPr>
          <a:lstStyle/>
          <a:p>
            <a:pPr marL="341313" indent="-341313">
              <a:buFont typeface="Wingdings" panose="05000000000000000000" pitchFamily="2" charset="2"/>
              <a:buChar char="§"/>
            </a:pPr>
            <a:r>
              <a:rPr lang="en-US" sz="3200" dirty="0" smtClean="0">
                <a:effectLst/>
              </a:rPr>
              <a:t>Darwin saw </a:t>
            </a:r>
            <a:r>
              <a:rPr lang="en-US" sz="3200" dirty="0">
                <a:effectLst/>
              </a:rPr>
              <a:t>fossils as a record of the </a:t>
            </a:r>
            <a:r>
              <a:rPr lang="en-US" sz="3200" b="1" dirty="0">
                <a:solidFill>
                  <a:srgbClr val="FF0000"/>
                </a:solidFill>
                <a:effectLst>
                  <a:outerShdw blurRad="38100" dist="38100" dir="2700000" algn="tl">
                    <a:srgbClr val="000000">
                      <a:alpha val="43137"/>
                    </a:srgbClr>
                  </a:outerShdw>
                </a:effectLst>
              </a:rPr>
              <a:t>history of life </a:t>
            </a:r>
            <a:r>
              <a:rPr lang="en-US" sz="3200" dirty="0">
                <a:effectLst/>
              </a:rPr>
              <a:t>on Earth. </a:t>
            </a:r>
            <a:endParaRPr lang="en-US" sz="3200" dirty="0" smtClean="0">
              <a:effectLst/>
            </a:endParaRPr>
          </a:p>
          <a:p>
            <a:pPr marL="341313" indent="-341313">
              <a:buFont typeface="Wingdings" panose="05000000000000000000" pitchFamily="2" charset="2"/>
              <a:buChar char="§"/>
            </a:pPr>
            <a:r>
              <a:rPr lang="en-US" sz="3200" dirty="0" smtClean="0">
                <a:effectLst/>
              </a:rPr>
              <a:t>By </a:t>
            </a:r>
            <a:r>
              <a:rPr lang="en-US" sz="3200" dirty="0">
                <a:effectLst/>
              </a:rPr>
              <a:t>comparing fossils from older rock layers with fossils from younger layers, scientists could document that life on Earth has changed over time. </a:t>
            </a:r>
            <a:endParaRPr lang="en-US" sz="3200" dirty="0" smtClean="0">
              <a:effectLst/>
            </a:endParaRPr>
          </a:p>
          <a:p>
            <a:pPr marL="341313" lvl="0" indent="-341313">
              <a:buFont typeface="Wingdings" panose="05000000000000000000" pitchFamily="2" charset="2"/>
              <a:buChar char="§"/>
            </a:pPr>
            <a:r>
              <a:rPr lang="en-US" sz="3200" dirty="0"/>
              <a:t>Through the examination of </a:t>
            </a:r>
            <a:r>
              <a:rPr lang="en-US" sz="3200" b="1" dirty="0">
                <a:solidFill>
                  <a:srgbClr val="00B050"/>
                </a:solidFill>
                <a:effectLst>
                  <a:outerShdw blurRad="38100" dist="38100" dir="2700000" algn="tl">
                    <a:srgbClr val="000000">
                      <a:alpha val="43137"/>
                    </a:srgbClr>
                  </a:outerShdw>
                </a:effectLst>
              </a:rPr>
              <a:t>sedimentary rock </a:t>
            </a:r>
            <a:r>
              <a:rPr lang="en-US" sz="3200" dirty="0"/>
              <a:t>strata (layers), fossils have been used to </a:t>
            </a:r>
            <a:r>
              <a:rPr lang="en-US" sz="3200" b="1" dirty="0"/>
              <a:t>trace the history of modern life</a:t>
            </a:r>
            <a:r>
              <a:rPr lang="en-US" sz="3200" dirty="0"/>
              <a:t>.</a:t>
            </a:r>
          </a:p>
          <a:p>
            <a:endParaRPr lang="en-US" sz="3200" dirty="0"/>
          </a:p>
        </p:txBody>
      </p:sp>
      <p:sp>
        <p:nvSpPr>
          <p:cNvPr id="4" name="Slide Number Placeholder 3"/>
          <p:cNvSpPr>
            <a:spLocks noGrp="1"/>
          </p:cNvSpPr>
          <p:nvPr>
            <p:ph type="sldNum" sz="quarter" idx="12"/>
          </p:nvPr>
        </p:nvSpPr>
        <p:spPr/>
        <p:txBody>
          <a:bodyPr/>
          <a:lstStyle/>
          <a:p>
            <a:fld id="{58B775F6-4362-4F18-8865-14429C450BEA}" type="slidenum">
              <a:rPr lang="en-US" altLang="en-US" smtClean="0"/>
              <a:pPr/>
              <a:t>16</a:t>
            </a:fld>
            <a:endParaRPr lang="en-US" altLang="en-US"/>
          </a:p>
        </p:txBody>
      </p:sp>
    </p:spTree>
    <p:extLst>
      <p:ext uri="{BB962C8B-B14F-4D97-AF65-F5344CB8AC3E}">
        <p14:creationId xmlns:p14="http://schemas.microsoft.com/office/powerpoint/2010/main" val="39287005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smtClean="0"/>
              <a:t>ADAPTIVE RADIATION</a:t>
            </a:r>
            <a:endParaRPr lang="en-US" sz="6600" dirty="0"/>
          </a:p>
        </p:txBody>
      </p:sp>
      <p:sp>
        <p:nvSpPr>
          <p:cNvPr id="3" name="Content Placeholder 2"/>
          <p:cNvSpPr>
            <a:spLocks noGrp="1"/>
          </p:cNvSpPr>
          <p:nvPr>
            <p:ph idx="1"/>
          </p:nvPr>
        </p:nvSpPr>
        <p:spPr>
          <a:solidFill>
            <a:schemeClr val="bg1"/>
          </a:solidFill>
        </p:spPr>
        <p:txBody>
          <a:bodyPr>
            <a:normAutofit/>
          </a:bodyPr>
          <a:lstStyle/>
          <a:p>
            <a:pPr marL="341313" indent="-341313">
              <a:buFont typeface="Wingdings" panose="05000000000000000000" pitchFamily="2" charset="2"/>
              <a:buChar char="Ø"/>
            </a:pPr>
            <a:r>
              <a:rPr lang="en-US" sz="3200" dirty="0"/>
              <a:t>The evolution of many </a:t>
            </a:r>
            <a:r>
              <a:rPr lang="en-US" sz="3200" b="1" dirty="0">
                <a:solidFill>
                  <a:srgbClr val="FF0000"/>
                </a:solidFill>
              </a:rPr>
              <a:t>diversely adapted species</a:t>
            </a:r>
            <a:r>
              <a:rPr lang="en-US" sz="3200" dirty="0"/>
              <a:t> from a common ancestor.</a:t>
            </a:r>
          </a:p>
          <a:p>
            <a:pPr marL="341313" indent="-341313">
              <a:buFont typeface="Wingdings" panose="05000000000000000000" pitchFamily="2" charset="2"/>
              <a:buChar char="Ø"/>
            </a:pPr>
            <a:r>
              <a:rPr lang="en-US" sz="3200" dirty="0"/>
              <a:t>Usually occurs when a population colonizes an area of diverse geographic or ecological conditions.</a:t>
            </a:r>
          </a:p>
          <a:p>
            <a:pPr marL="341313" indent="-341313">
              <a:buFont typeface="Wingdings" panose="05000000000000000000" pitchFamily="2" charset="2"/>
              <a:buChar char="Ø"/>
            </a:pPr>
            <a:r>
              <a:rPr lang="en-US" sz="3200" dirty="0"/>
              <a:t>Many species become so different that the possibility of cross breeding is no longer possible due to the accumulation of genetic changes.</a:t>
            </a:r>
          </a:p>
        </p:txBody>
      </p:sp>
    </p:spTree>
    <p:extLst>
      <p:ext uri="{BB962C8B-B14F-4D97-AF65-F5344CB8AC3E}">
        <p14:creationId xmlns:p14="http://schemas.microsoft.com/office/powerpoint/2010/main" val="37945563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smtClean="0"/>
              <a:t>EMBRYONIC DEVELOPMENT</a:t>
            </a:r>
            <a:endParaRPr lang="en-US" sz="6600" dirty="0"/>
          </a:p>
        </p:txBody>
      </p:sp>
      <p:sp>
        <p:nvSpPr>
          <p:cNvPr id="3" name="Content Placeholder 2"/>
          <p:cNvSpPr>
            <a:spLocks noGrp="1"/>
          </p:cNvSpPr>
          <p:nvPr>
            <p:ph idx="1"/>
          </p:nvPr>
        </p:nvSpPr>
        <p:spPr>
          <a:solidFill>
            <a:schemeClr val="bg1"/>
          </a:solidFill>
        </p:spPr>
        <p:txBody>
          <a:bodyPr/>
          <a:lstStyle/>
          <a:p>
            <a:pPr lvl="0"/>
            <a:r>
              <a:rPr lang="en-US" sz="3600" dirty="0"/>
              <a:t>The same groups of embryonic cells develop in </a:t>
            </a:r>
            <a:r>
              <a:rPr lang="en-US" sz="3600" b="1" dirty="0">
                <a:solidFill>
                  <a:srgbClr val="FF0000"/>
                </a:solidFill>
                <a:effectLst>
                  <a:outerShdw blurRad="38100" dist="38100" dir="2700000" algn="tl">
                    <a:srgbClr val="000000">
                      <a:alpha val="43137"/>
                    </a:srgbClr>
                  </a:outerShdw>
                </a:effectLst>
              </a:rPr>
              <a:t>similar patterns </a:t>
            </a:r>
            <a:r>
              <a:rPr lang="en-US" sz="3600" dirty="0"/>
              <a:t>to produce the tissues and organs of all vertebrates</a:t>
            </a:r>
            <a:r>
              <a:rPr lang="en-US" sz="3600" dirty="0" smtClean="0"/>
              <a:t>.</a:t>
            </a:r>
          </a:p>
          <a:p>
            <a:pPr lvl="0"/>
            <a:r>
              <a:rPr lang="en-US" sz="3600" dirty="0" smtClean="0"/>
              <a:t>This shows a common ancestor.</a:t>
            </a:r>
            <a:endParaRPr lang="en-US" sz="3600" dirty="0"/>
          </a:p>
          <a:p>
            <a:endParaRPr lang="en-US" dirty="0"/>
          </a:p>
        </p:txBody>
      </p:sp>
    </p:spTree>
    <p:extLst>
      <p:ext uri="{BB962C8B-B14F-4D97-AF65-F5344CB8AC3E}">
        <p14:creationId xmlns:p14="http://schemas.microsoft.com/office/powerpoint/2010/main" val="15027915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REVIEW</a:t>
            </a:r>
            <a:endParaRPr lang="en-US" sz="6600" dirty="0"/>
          </a:p>
        </p:txBody>
      </p:sp>
      <p:sp>
        <p:nvSpPr>
          <p:cNvPr id="3" name="Content Placeholder 2"/>
          <p:cNvSpPr>
            <a:spLocks noGrp="1"/>
          </p:cNvSpPr>
          <p:nvPr>
            <p:ph idx="1"/>
          </p:nvPr>
        </p:nvSpPr>
        <p:spPr>
          <a:solidFill>
            <a:schemeClr val="bg1"/>
          </a:solidFill>
        </p:spPr>
        <p:txBody>
          <a:bodyPr>
            <a:normAutofit lnSpcReduction="10000"/>
          </a:bodyPr>
          <a:lstStyle/>
          <a:p>
            <a:pPr lvl="0"/>
            <a:r>
              <a:rPr lang="en-US" sz="3600" dirty="0"/>
              <a:t>Genetic Evidence</a:t>
            </a:r>
            <a:endParaRPr lang="en-US" sz="3200" dirty="0"/>
          </a:p>
          <a:p>
            <a:pPr marL="201168" lvl="1" indent="0">
              <a:buNone/>
            </a:pPr>
            <a:r>
              <a:rPr lang="en-US" sz="3200" dirty="0"/>
              <a:t>   a.  DNA and RNA, universal code</a:t>
            </a:r>
            <a:endParaRPr lang="en-US" sz="2800" dirty="0"/>
          </a:p>
          <a:p>
            <a:pPr marL="201168" lvl="1" indent="0">
              <a:buNone/>
            </a:pPr>
            <a:r>
              <a:rPr lang="en-US" sz="3200" dirty="0"/>
              <a:t>   b.  Sources of Genetic Variation</a:t>
            </a:r>
            <a:endParaRPr lang="en-US" sz="2800" dirty="0"/>
          </a:p>
          <a:p>
            <a:pPr lvl="2"/>
            <a:r>
              <a:rPr lang="en-US" sz="2400" dirty="0"/>
              <a:t>Mutations</a:t>
            </a:r>
            <a:endParaRPr lang="en-US" sz="2000" dirty="0"/>
          </a:p>
          <a:p>
            <a:pPr lvl="2"/>
            <a:r>
              <a:rPr lang="en-US" sz="2400" dirty="0"/>
              <a:t>Independent Assortment</a:t>
            </a:r>
            <a:endParaRPr lang="en-US" sz="2000" dirty="0"/>
          </a:p>
          <a:p>
            <a:pPr lvl="2"/>
            <a:r>
              <a:rPr lang="en-US" sz="2400" dirty="0"/>
              <a:t>Crossing Over</a:t>
            </a:r>
            <a:endParaRPr lang="en-US" sz="2000" dirty="0"/>
          </a:p>
          <a:p>
            <a:pPr lvl="2"/>
            <a:r>
              <a:rPr lang="en-US" sz="2400" dirty="0"/>
              <a:t>Sexual </a:t>
            </a:r>
            <a:r>
              <a:rPr lang="en-US" sz="2400" dirty="0" smtClean="0"/>
              <a:t>Reproduction</a:t>
            </a:r>
          </a:p>
          <a:p>
            <a:pPr lvl="2"/>
            <a:endParaRPr lang="en-US" sz="2400" dirty="0"/>
          </a:p>
          <a:p>
            <a:pPr lvl="2"/>
            <a:r>
              <a:rPr lang="en-US" sz="2400" dirty="0" smtClean="0"/>
              <a:t>We looked at cytochrome C.</a:t>
            </a:r>
            <a:endParaRPr lang="en-US" sz="2000" dirty="0"/>
          </a:p>
          <a:p>
            <a:endParaRPr lang="en-US" dirty="0"/>
          </a:p>
        </p:txBody>
      </p:sp>
    </p:spTree>
    <p:extLst>
      <p:ext uri="{BB962C8B-B14F-4D97-AF65-F5344CB8AC3E}">
        <p14:creationId xmlns:p14="http://schemas.microsoft.com/office/powerpoint/2010/main" val="5327498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REVIEW</a:t>
            </a:r>
            <a:endParaRPr lang="en-US" sz="6600" dirty="0"/>
          </a:p>
        </p:txBody>
      </p:sp>
      <p:sp>
        <p:nvSpPr>
          <p:cNvPr id="3" name="Content Placeholder 2"/>
          <p:cNvSpPr>
            <a:spLocks noGrp="1"/>
          </p:cNvSpPr>
          <p:nvPr>
            <p:ph idx="1"/>
          </p:nvPr>
        </p:nvSpPr>
        <p:spPr>
          <a:xfrm>
            <a:off x="1097280" y="1845733"/>
            <a:ext cx="10058400" cy="4582363"/>
          </a:xfrm>
          <a:solidFill>
            <a:schemeClr val="bg1"/>
          </a:solidFill>
        </p:spPr>
        <p:txBody>
          <a:bodyPr>
            <a:normAutofit lnSpcReduction="10000"/>
          </a:bodyPr>
          <a:lstStyle/>
          <a:p>
            <a:pPr lvl="0"/>
            <a:r>
              <a:rPr lang="en-US" sz="2800" dirty="0" smtClean="0"/>
              <a:t>E.  Comparative </a:t>
            </a:r>
            <a:r>
              <a:rPr lang="en-US" sz="2800" dirty="0"/>
              <a:t>Morphology</a:t>
            </a:r>
            <a:endParaRPr lang="en-US" sz="2400" dirty="0"/>
          </a:p>
          <a:p>
            <a:pPr marL="201168" lvl="1" indent="0">
              <a:buNone/>
            </a:pPr>
            <a:r>
              <a:rPr lang="en-US" sz="2400" dirty="0" smtClean="0"/>
              <a:t>a. Homologous </a:t>
            </a:r>
            <a:r>
              <a:rPr lang="en-US" sz="2400" dirty="0"/>
              <a:t>Structure</a:t>
            </a:r>
            <a:endParaRPr lang="en-US" sz="2000" dirty="0"/>
          </a:p>
          <a:p>
            <a:pPr lvl="2"/>
            <a:r>
              <a:rPr lang="en-US" sz="1800" dirty="0"/>
              <a:t>Definition</a:t>
            </a:r>
            <a:endParaRPr lang="en-US" sz="1600" dirty="0"/>
          </a:p>
          <a:p>
            <a:pPr lvl="2"/>
            <a:r>
              <a:rPr lang="en-US" sz="1800" dirty="0"/>
              <a:t>What it can tell us</a:t>
            </a:r>
            <a:endParaRPr lang="en-US" sz="1600" dirty="0"/>
          </a:p>
          <a:p>
            <a:pPr lvl="2"/>
            <a:r>
              <a:rPr lang="en-US" sz="1800" dirty="0"/>
              <a:t>Example</a:t>
            </a:r>
            <a:endParaRPr lang="en-US" sz="1600" dirty="0"/>
          </a:p>
          <a:p>
            <a:pPr marL="201168" lvl="1" indent="0">
              <a:buNone/>
            </a:pPr>
            <a:r>
              <a:rPr lang="en-US" sz="2400" dirty="0" smtClean="0"/>
              <a:t>b. Analogous </a:t>
            </a:r>
            <a:r>
              <a:rPr lang="en-US" sz="2400" dirty="0"/>
              <a:t>Structure</a:t>
            </a:r>
            <a:endParaRPr lang="en-US" sz="2000" dirty="0"/>
          </a:p>
          <a:p>
            <a:pPr lvl="2"/>
            <a:r>
              <a:rPr lang="en-US" sz="1800" dirty="0"/>
              <a:t>Definition</a:t>
            </a:r>
            <a:endParaRPr lang="en-US" sz="1600" dirty="0"/>
          </a:p>
          <a:p>
            <a:pPr lvl="2"/>
            <a:r>
              <a:rPr lang="en-US" sz="1800" dirty="0"/>
              <a:t>What it can tell us</a:t>
            </a:r>
            <a:endParaRPr lang="en-US" sz="1600" dirty="0"/>
          </a:p>
          <a:p>
            <a:pPr lvl="2"/>
            <a:r>
              <a:rPr lang="en-US" sz="1800" dirty="0"/>
              <a:t>Example</a:t>
            </a:r>
            <a:endParaRPr lang="en-US" sz="1600" dirty="0"/>
          </a:p>
          <a:p>
            <a:pPr marL="201168" lvl="1" indent="0">
              <a:buNone/>
            </a:pPr>
            <a:r>
              <a:rPr lang="en-US" sz="2400" dirty="0" smtClean="0"/>
              <a:t>c. Vestigial </a:t>
            </a:r>
            <a:r>
              <a:rPr lang="en-US" sz="2400" dirty="0"/>
              <a:t>Organs</a:t>
            </a:r>
            <a:endParaRPr lang="en-US" sz="2000" dirty="0"/>
          </a:p>
          <a:p>
            <a:pPr lvl="2"/>
            <a:r>
              <a:rPr lang="en-US" sz="1800" dirty="0"/>
              <a:t>Definition</a:t>
            </a:r>
            <a:endParaRPr lang="en-US" sz="1600" dirty="0"/>
          </a:p>
          <a:p>
            <a:pPr lvl="2"/>
            <a:r>
              <a:rPr lang="en-US" sz="1800" dirty="0"/>
              <a:t>What it can tell us</a:t>
            </a:r>
            <a:endParaRPr lang="en-US" sz="1600" dirty="0"/>
          </a:p>
          <a:p>
            <a:pPr lvl="2"/>
            <a:r>
              <a:rPr lang="en-US" sz="1800" dirty="0"/>
              <a:t>Example</a:t>
            </a:r>
            <a:endParaRPr lang="en-US" sz="1600" dirty="0"/>
          </a:p>
          <a:p>
            <a:endParaRPr lang="en-US" dirty="0"/>
          </a:p>
        </p:txBody>
      </p:sp>
    </p:spTree>
    <p:extLst>
      <p:ext uri="{BB962C8B-B14F-4D97-AF65-F5344CB8AC3E}">
        <p14:creationId xmlns:p14="http://schemas.microsoft.com/office/powerpoint/2010/main" val="4834683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smtClean="0"/>
              <a:t>HOMOLOGOUS</a:t>
            </a:r>
            <a:endParaRPr lang="en-US" sz="6600" dirty="0"/>
          </a:p>
        </p:txBody>
      </p:sp>
      <p:sp>
        <p:nvSpPr>
          <p:cNvPr id="3" name="Content Placeholder 2"/>
          <p:cNvSpPr>
            <a:spLocks noGrp="1"/>
          </p:cNvSpPr>
          <p:nvPr>
            <p:ph idx="1"/>
          </p:nvPr>
        </p:nvSpPr>
        <p:spPr>
          <a:xfrm>
            <a:off x="1097280" y="1845734"/>
            <a:ext cx="4566541" cy="4023360"/>
          </a:xfrm>
          <a:solidFill>
            <a:schemeClr val="bg1"/>
          </a:solidFill>
        </p:spPr>
        <p:txBody>
          <a:bodyPr/>
          <a:lstStyle/>
          <a:p>
            <a:pPr marL="341313" indent="-341313">
              <a:buFont typeface="Wingdings" panose="05000000000000000000" pitchFamily="2" charset="2"/>
              <a:buChar char="q"/>
            </a:pPr>
            <a:r>
              <a:rPr lang="en-US" sz="2800" dirty="0"/>
              <a:t>structures have different mature forms, but developed from the same embryonic tissue.</a:t>
            </a:r>
          </a:p>
          <a:p>
            <a:pPr marL="341313" lvl="0" indent="-341313">
              <a:buFont typeface="Wingdings" panose="05000000000000000000" pitchFamily="2" charset="2"/>
              <a:buChar char="q"/>
            </a:pPr>
            <a:r>
              <a:rPr lang="en-US" sz="2800" dirty="0">
                <a:solidFill>
                  <a:schemeClr val="tx1"/>
                </a:solidFill>
              </a:rPr>
              <a:t>Organisms have descended from a </a:t>
            </a:r>
            <a:r>
              <a:rPr lang="en-US" sz="2800" b="1" dirty="0">
                <a:solidFill>
                  <a:srgbClr val="FF0000"/>
                </a:solidFill>
              </a:rPr>
              <a:t>common ancestor.</a:t>
            </a:r>
            <a:endParaRPr lang="en-US" sz="2800" dirty="0">
              <a:solidFill>
                <a:srgbClr val="FF0000"/>
              </a:solidFill>
            </a:endParaRPr>
          </a:p>
          <a:p>
            <a:endParaRPr lang="en-US" dirty="0"/>
          </a:p>
        </p:txBody>
      </p:sp>
      <p:pic>
        <p:nvPicPr>
          <p:cNvPr id="4" name="Picture 3" descr="FG16_11"/>
          <p:cNvPicPr>
            <a:picLocks noChangeAspect="1" noChangeArrowheads="1"/>
          </p:cNvPicPr>
          <p:nvPr/>
        </p:nvPicPr>
        <p:blipFill>
          <a:blip r:embed="rId2">
            <a:extLst>
              <a:ext uri="{28A0092B-C50C-407E-A947-70E740481C1C}">
                <a14:useLocalDpi xmlns:a14="http://schemas.microsoft.com/office/drawing/2010/main" val="0"/>
              </a:ext>
            </a:extLst>
          </a:blip>
          <a:srcRect t="13304" b="5389"/>
          <a:stretch>
            <a:fillRect/>
          </a:stretch>
        </p:blipFill>
        <p:spPr bwMode="auto">
          <a:xfrm>
            <a:off x="5880110" y="1869743"/>
            <a:ext cx="5838851" cy="3562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97313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smtClean="0"/>
              <a:t>ANALOGOUS</a:t>
            </a:r>
            <a:endParaRPr lang="en-US" sz="6600" dirty="0"/>
          </a:p>
        </p:txBody>
      </p:sp>
      <p:sp>
        <p:nvSpPr>
          <p:cNvPr id="3" name="Content Placeholder 2"/>
          <p:cNvSpPr>
            <a:spLocks noGrp="1"/>
          </p:cNvSpPr>
          <p:nvPr>
            <p:ph idx="1"/>
          </p:nvPr>
        </p:nvSpPr>
        <p:spPr>
          <a:xfrm>
            <a:off x="1097280" y="1845734"/>
            <a:ext cx="5003269" cy="4023360"/>
          </a:xfrm>
          <a:solidFill>
            <a:schemeClr val="bg1"/>
          </a:solidFill>
        </p:spPr>
        <p:txBody>
          <a:bodyPr/>
          <a:lstStyle/>
          <a:p>
            <a:r>
              <a:rPr lang="en-US" sz="2800" dirty="0"/>
              <a:t>Structures have similar function and superficial appearance, but different anatomy.</a:t>
            </a:r>
          </a:p>
          <a:p>
            <a:pPr lvl="0"/>
            <a:r>
              <a:rPr lang="en-US" sz="2800" dirty="0"/>
              <a:t>Similarities are due to </a:t>
            </a:r>
            <a:r>
              <a:rPr lang="en-US" sz="2800" b="1" dirty="0">
                <a:solidFill>
                  <a:srgbClr val="FF0000"/>
                </a:solidFill>
              </a:rPr>
              <a:t>environmental pressures</a:t>
            </a:r>
            <a:r>
              <a:rPr lang="en-US" sz="2800" dirty="0"/>
              <a:t>, but do not demonstrate common ancestry.</a:t>
            </a:r>
          </a:p>
          <a:p>
            <a:endParaRPr lang="en-US" dirty="0"/>
          </a:p>
        </p:txBody>
      </p:sp>
      <p:pic>
        <p:nvPicPr>
          <p:cNvPr id="4" name="Picture 3"/>
          <p:cNvPicPr>
            <a:picLocks noChangeAspect="1"/>
          </p:cNvPicPr>
          <p:nvPr/>
        </p:nvPicPr>
        <p:blipFill>
          <a:blip r:embed="rId2"/>
          <a:stretch>
            <a:fillRect/>
          </a:stretch>
        </p:blipFill>
        <p:spPr>
          <a:xfrm>
            <a:off x="6129106" y="2016963"/>
            <a:ext cx="5867278" cy="3169186"/>
          </a:xfrm>
          <a:prstGeom prst="rect">
            <a:avLst/>
          </a:prstGeom>
        </p:spPr>
      </p:pic>
    </p:spTree>
    <p:extLst>
      <p:ext uri="{BB962C8B-B14F-4D97-AF65-F5344CB8AC3E}">
        <p14:creationId xmlns:p14="http://schemas.microsoft.com/office/powerpoint/2010/main" val="37427284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smtClean="0"/>
              <a:t>VESTIGIAL</a:t>
            </a:r>
            <a:endParaRPr lang="en-US" sz="6600" dirty="0"/>
          </a:p>
        </p:txBody>
      </p:sp>
      <p:sp>
        <p:nvSpPr>
          <p:cNvPr id="3" name="Content Placeholder 2"/>
          <p:cNvSpPr>
            <a:spLocks noGrp="1"/>
          </p:cNvSpPr>
          <p:nvPr>
            <p:ph idx="1"/>
          </p:nvPr>
        </p:nvSpPr>
        <p:spPr>
          <a:xfrm>
            <a:off x="1083632" y="1804791"/>
            <a:ext cx="10058400" cy="2426015"/>
          </a:xfrm>
          <a:solidFill>
            <a:schemeClr val="bg1"/>
          </a:solidFill>
        </p:spPr>
        <p:txBody>
          <a:bodyPr/>
          <a:lstStyle/>
          <a:p>
            <a:pPr marL="341313" indent="-341313">
              <a:buFont typeface="Arial" panose="020B0604020202020204" pitchFamily="34" charset="0"/>
              <a:buChar char="•"/>
            </a:pPr>
            <a:r>
              <a:rPr lang="en-US" sz="2800" dirty="0" smtClean="0"/>
              <a:t>Organs </a:t>
            </a:r>
            <a:r>
              <a:rPr lang="en-US" sz="2800" dirty="0"/>
              <a:t>that are reduced in size. They are traces of homologous organs in other species. </a:t>
            </a:r>
          </a:p>
          <a:p>
            <a:pPr marL="341313" lvl="0" indent="-341313">
              <a:buFont typeface="Arial" panose="020B0604020202020204" pitchFamily="34" charset="0"/>
              <a:buChar char="•"/>
            </a:pPr>
            <a:r>
              <a:rPr lang="en-US" sz="2800" dirty="0"/>
              <a:t>Structures have no current function, but can provide</a:t>
            </a:r>
            <a:r>
              <a:rPr lang="en-US" sz="2800" b="1" dirty="0"/>
              <a:t> </a:t>
            </a:r>
            <a:r>
              <a:rPr lang="en-US" sz="2800" b="1" dirty="0">
                <a:solidFill>
                  <a:srgbClr val="FF0000"/>
                </a:solidFill>
              </a:rPr>
              <a:t>information about ancestors.</a:t>
            </a:r>
            <a:endParaRPr lang="en-US" sz="2800" dirty="0">
              <a:solidFill>
                <a:srgbClr val="FF0000"/>
              </a:solidFill>
            </a:endParaRPr>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4009" y="3575701"/>
            <a:ext cx="5647472" cy="30965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27284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REVIEW</a:t>
            </a:r>
            <a:endParaRPr lang="en-US" sz="6600" dirty="0"/>
          </a:p>
        </p:txBody>
      </p:sp>
      <p:sp>
        <p:nvSpPr>
          <p:cNvPr id="3" name="Content Placeholder 2"/>
          <p:cNvSpPr>
            <a:spLocks noGrp="1"/>
          </p:cNvSpPr>
          <p:nvPr>
            <p:ph idx="1"/>
          </p:nvPr>
        </p:nvSpPr>
        <p:spPr>
          <a:xfrm>
            <a:off x="1097280" y="1845734"/>
            <a:ext cx="10058400" cy="2849096"/>
          </a:xfrm>
          <a:solidFill>
            <a:schemeClr val="bg1"/>
          </a:solidFill>
        </p:spPr>
        <p:txBody>
          <a:bodyPr/>
          <a:lstStyle/>
          <a:p>
            <a:pPr lvl="0"/>
            <a:r>
              <a:rPr lang="en-US" sz="3600" b="1" dirty="0"/>
              <a:t>SAT Vocabulary Four</a:t>
            </a:r>
            <a:endParaRPr lang="en-US" sz="3200" b="1" dirty="0"/>
          </a:p>
          <a:p>
            <a:pPr lvl="1"/>
            <a:r>
              <a:rPr lang="en-US" sz="3200" dirty="0"/>
              <a:t>Analogy</a:t>
            </a:r>
            <a:endParaRPr lang="en-US" sz="2800" dirty="0"/>
          </a:p>
          <a:p>
            <a:pPr lvl="1"/>
            <a:r>
              <a:rPr lang="en-US" sz="3200" dirty="0"/>
              <a:t>Dynamic</a:t>
            </a:r>
            <a:endParaRPr lang="en-US" sz="2800" dirty="0"/>
          </a:p>
          <a:p>
            <a:pPr lvl="1"/>
            <a:r>
              <a:rPr lang="en-US" sz="3200" dirty="0"/>
              <a:t>Paradox</a:t>
            </a:r>
            <a:endParaRPr lang="en-US" sz="2800" dirty="0"/>
          </a:p>
          <a:p>
            <a:pPr lvl="1"/>
            <a:r>
              <a:rPr lang="en-US" sz="3200" dirty="0"/>
              <a:t>Verdant</a:t>
            </a:r>
            <a:endParaRPr lang="en-US" sz="2800" dirty="0"/>
          </a:p>
          <a:p>
            <a:endParaRPr lang="en-US" dirty="0"/>
          </a:p>
        </p:txBody>
      </p:sp>
    </p:spTree>
    <p:extLst>
      <p:ext uri="{BB962C8B-B14F-4D97-AF65-F5344CB8AC3E}">
        <p14:creationId xmlns:p14="http://schemas.microsoft.com/office/powerpoint/2010/main" val="41936277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SAT VOCABULARY</a:t>
            </a:r>
            <a:endParaRPr lang="en-US" sz="5400" b="1" dirty="0"/>
          </a:p>
        </p:txBody>
      </p:sp>
      <p:sp>
        <p:nvSpPr>
          <p:cNvPr id="3" name="Content Placeholder 2"/>
          <p:cNvSpPr>
            <a:spLocks noGrp="1"/>
          </p:cNvSpPr>
          <p:nvPr>
            <p:ph idx="1"/>
          </p:nvPr>
        </p:nvSpPr>
        <p:spPr>
          <a:solidFill>
            <a:schemeClr val="bg1"/>
          </a:solidFill>
        </p:spPr>
        <p:txBody>
          <a:bodyPr/>
          <a:lstStyle/>
          <a:p>
            <a:pPr lvl="0"/>
            <a:r>
              <a:rPr lang="en-US" sz="3600" b="1" dirty="0">
                <a:effectLst>
                  <a:outerShdw blurRad="38100" dist="38100" dir="2700000" algn="tl">
                    <a:srgbClr val="000000">
                      <a:alpha val="43137"/>
                    </a:srgbClr>
                  </a:outerShdw>
                </a:effectLst>
              </a:rPr>
              <a:t>analogous (adj.) </a:t>
            </a:r>
            <a:r>
              <a:rPr lang="en-US" sz="3600" dirty="0">
                <a:effectLst/>
              </a:rPr>
              <a:t>similar to, so that an analogy can be drawn</a:t>
            </a:r>
          </a:p>
          <a:p>
            <a:pPr lvl="0"/>
            <a:r>
              <a:rPr lang="en-US" sz="3600" b="1" dirty="0">
                <a:effectLst>
                  <a:outerShdw blurRad="38100" dist="38100" dir="2700000" algn="tl">
                    <a:srgbClr val="000000">
                      <a:alpha val="43137"/>
                    </a:srgbClr>
                  </a:outerShdw>
                </a:effectLst>
              </a:rPr>
              <a:t>dynamic (adj.) </a:t>
            </a:r>
            <a:r>
              <a:rPr lang="en-US" sz="3600" dirty="0">
                <a:effectLst/>
              </a:rPr>
              <a:t>actively changing; powerful</a:t>
            </a:r>
          </a:p>
          <a:p>
            <a:pPr lvl="0"/>
            <a:r>
              <a:rPr lang="en-US" sz="3600" b="1" dirty="0">
                <a:effectLst>
                  <a:outerShdw blurRad="38100" dist="38100" dir="2700000" algn="tl">
                    <a:srgbClr val="000000">
                      <a:alpha val="43137"/>
                    </a:srgbClr>
                  </a:outerShdw>
                </a:effectLst>
              </a:rPr>
              <a:t>paradox (n.) </a:t>
            </a:r>
            <a:r>
              <a:rPr lang="en-US" sz="3600" dirty="0">
                <a:effectLst/>
              </a:rPr>
              <a:t>an apparently contradictory statement that is perhaps true</a:t>
            </a:r>
          </a:p>
          <a:p>
            <a:pPr lvl="0"/>
            <a:r>
              <a:rPr lang="en-US" sz="3600" b="1" dirty="0">
                <a:effectLst>
                  <a:outerShdw blurRad="38100" dist="38100" dir="2700000" algn="tl">
                    <a:srgbClr val="000000">
                      <a:alpha val="43137"/>
                    </a:srgbClr>
                  </a:outerShdw>
                </a:effectLst>
              </a:rPr>
              <a:t>verdant (adj.) </a:t>
            </a:r>
            <a:r>
              <a:rPr lang="en-US" sz="3600" dirty="0">
                <a:effectLst/>
              </a:rPr>
              <a:t>green in tint or color</a:t>
            </a:r>
          </a:p>
          <a:p>
            <a:endParaRPr lang="en-US" dirty="0"/>
          </a:p>
        </p:txBody>
      </p:sp>
      <p:sp>
        <p:nvSpPr>
          <p:cNvPr id="4" name="Slide Number Placeholder 3"/>
          <p:cNvSpPr>
            <a:spLocks noGrp="1"/>
          </p:cNvSpPr>
          <p:nvPr>
            <p:ph type="sldNum" sz="quarter" idx="12"/>
          </p:nvPr>
        </p:nvSpPr>
        <p:spPr/>
        <p:txBody>
          <a:bodyPr/>
          <a:lstStyle/>
          <a:p>
            <a:fld id="{58B775F6-4362-4F18-8865-14429C450BEA}" type="slidenum">
              <a:rPr lang="en-US" altLang="en-US" smtClean="0"/>
              <a:pPr/>
              <a:t>25</a:t>
            </a:fld>
            <a:endParaRPr lang="en-US" altLang="en-US"/>
          </a:p>
        </p:txBody>
      </p:sp>
    </p:spTree>
    <p:extLst>
      <p:ext uri="{BB962C8B-B14F-4D97-AF65-F5344CB8AC3E}">
        <p14:creationId xmlns:p14="http://schemas.microsoft.com/office/powerpoint/2010/main" val="840431825"/>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250</TotalTime>
  <Words>987</Words>
  <Application>Microsoft Office PowerPoint</Application>
  <PresentationFormat>Custom</PresentationFormat>
  <Paragraphs>152</Paragraphs>
  <Slides>25</Slides>
  <Notes>1</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Retrospect</vt:lpstr>
      <vt:lpstr>EVOLUTION REVIEW</vt:lpstr>
      <vt:lpstr>REVIEW</vt:lpstr>
      <vt:lpstr>HISTORY</vt:lpstr>
      <vt:lpstr>HISTORY</vt:lpstr>
      <vt:lpstr>REVIEW</vt:lpstr>
      <vt:lpstr>NATURAL SELECTION</vt:lpstr>
      <vt:lpstr>NATURAL SELECTION</vt:lpstr>
      <vt:lpstr>NATURAL SELECTION</vt:lpstr>
      <vt:lpstr>NATURAL SELECTION</vt:lpstr>
      <vt:lpstr>REVIEW</vt:lpstr>
      <vt:lpstr>REVIEW</vt:lpstr>
      <vt:lpstr>REVIEW</vt:lpstr>
      <vt:lpstr>REVIEW</vt:lpstr>
      <vt:lpstr>REVIEW</vt:lpstr>
      <vt:lpstr>REVIEW</vt:lpstr>
      <vt:lpstr>FOSSILS</vt:lpstr>
      <vt:lpstr>ADAPTIVE RADIATION</vt:lpstr>
      <vt:lpstr>EMBRYONIC DEVELOPMENT</vt:lpstr>
      <vt:lpstr>REVIEW</vt:lpstr>
      <vt:lpstr>REVIEW</vt:lpstr>
      <vt:lpstr>HOMOLOGOUS</vt:lpstr>
      <vt:lpstr>ANALOGOUS</vt:lpstr>
      <vt:lpstr>VESTIGIAL</vt:lpstr>
      <vt:lpstr>REVIEW</vt:lpstr>
      <vt:lpstr>SAT VOCABULARY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EVOLUTION REVIEW</dc:title>
  <dc:creator>Nancy</dc:creator>
  <cp:lastModifiedBy>JCBOE</cp:lastModifiedBy>
  <cp:revision>12</cp:revision>
  <dcterms:created xsi:type="dcterms:W3CDTF">2016-01-21T01:55:10Z</dcterms:created>
  <dcterms:modified xsi:type="dcterms:W3CDTF">2016-01-21T16:40:10Z</dcterms:modified>
</cp:coreProperties>
</file>