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sldIdLst>
    <p:sldId id="603" r:id="rId2"/>
    <p:sldId id="607" r:id="rId3"/>
    <p:sldId id="608" r:id="rId4"/>
    <p:sldId id="372" r:id="rId5"/>
    <p:sldId id="373" r:id="rId6"/>
    <p:sldId id="374" r:id="rId7"/>
    <p:sldId id="377" r:id="rId8"/>
    <p:sldId id="387" r:id="rId9"/>
    <p:sldId id="402" r:id="rId10"/>
    <p:sldId id="405" r:id="rId11"/>
    <p:sldId id="412" r:id="rId12"/>
    <p:sldId id="435" r:id="rId13"/>
    <p:sldId id="438" r:id="rId14"/>
    <p:sldId id="447" r:id="rId15"/>
    <p:sldId id="456" r:id="rId16"/>
    <p:sldId id="458" r:id="rId17"/>
    <p:sldId id="460" r:id="rId18"/>
    <p:sldId id="471" r:id="rId19"/>
    <p:sldId id="484" r:id="rId20"/>
    <p:sldId id="486" r:id="rId21"/>
    <p:sldId id="494" r:id="rId22"/>
    <p:sldId id="500" r:id="rId23"/>
    <p:sldId id="503" r:id="rId24"/>
    <p:sldId id="505" r:id="rId25"/>
    <p:sldId id="512" r:id="rId26"/>
    <p:sldId id="523" r:id="rId27"/>
    <p:sldId id="527" r:id="rId28"/>
    <p:sldId id="539" r:id="rId29"/>
    <p:sldId id="547" r:id="rId30"/>
    <p:sldId id="454" r:id="rId31"/>
    <p:sldId id="609" r:id="rId32"/>
    <p:sldId id="551" r:id="rId33"/>
    <p:sldId id="567" r:id="rId34"/>
    <p:sldId id="555" r:id="rId35"/>
    <p:sldId id="560" r:id="rId36"/>
    <p:sldId id="559" r:id="rId37"/>
    <p:sldId id="574" r:id="rId38"/>
    <p:sldId id="575" r:id="rId39"/>
    <p:sldId id="582" r:id="rId40"/>
    <p:sldId id="584" r:id="rId41"/>
    <p:sldId id="586" r:id="rId42"/>
    <p:sldId id="589" r:id="rId43"/>
    <p:sldId id="594" r:id="rId44"/>
    <p:sldId id="590" r:id="rId45"/>
    <p:sldId id="581" r:id="rId46"/>
    <p:sldId id="602" r:id="rId47"/>
    <p:sldId id="563" r:id="rId48"/>
    <p:sldId id="573" r:id="rId49"/>
    <p:sldId id="610" r:id="rId50"/>
    <p:sldId id="611" r:id="rId51"/>
    <p:sldId id="278" r:id="rId52"/>
    <p:sldId id="271" r:id="rId53"/>
    <p:sldId id="612" r:id="rId54"/>
    <p:sldId id="288" r:id="rId55"/>
    <p:sldId id="291" r:id="rId56"/>
    <p:sldId id="303" r:id="rId57"/>
    <p:sldId id="292" r:id="rId58"/>
    <p:sldId id="295" r:id="rId59"/>
    <p:sldId id="613" r:id="rId60"/>
    <p:sldId id="297" r:id="rId61"/>
    <p:sldId id="349" r:id="rId62"/>
    <p:sldId id="614" r:id="rId63"/>
    <p:sldId id="352" r:id="rId64"/>
    <p:sldId id="359" r:id="rId65"/>
    <p:sldId id="361" r:id="rId66"/>
    <p:sldId id="362" r:id="rId67"/>
    <p:sldId id="615" r:id="rId6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p:cViewPr varScale="1">
        <p:scale>
          <a:sx n="70" d="100"/>
          <a:sy n="70" d="100"/>
        </p:scale>
        <p:origin x="-576" y="-96"/>
      </p:cViewPr>
      <p:guideLst>
        <p:guide orient="horz" pos="2160"/>
        <p:guide pos="3840"/>
      </p:guideLst>
    </p:cSldViewPr>
  </p:slideViewPr>
  <p:notesTextViewPr>
    <p:cViewPr>
      <p:scale>
        <a:sx n="1" d="1"/>
        <a:sy n="1" d="1"/>
      </p:scale>
      <p:origin x="0" y="0"/>
    </p:cViewPr>
  </p:notesTextViewPr>
  <p:sorterViewPr>
    <p:cViewPr>
      <p:scale>
        <a:sx n="90" d="100"/>
        <a:sy n="90" d="100"/>
      </p:scale>
      <p:origin x="0" y="-13242"/>
    </p:cViewPr>
  </p:sorterViewPr>
  <p:notesViewPr>
    <p:cSldViewPr snapToGrid="0">
      <p:cViewPr varScale="1">
        <p:scale>
          <a:sx n="81" d="100"/>
          <a:sy n="81" d="100"/>
        </p:scale>
        <p:origin x="3174"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37EC60-3EEF-4A10-B130-D24811C7D428}" type="datetimeFigureOut">
              <a:rPr lang="en-US" smtClean="0"/>
              <a:t>4/22/2016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B5E00D-040D-40CA-AEE2-6A03BAD75DD9}" type="slidenum">
              <a:rPr lang="en-US" smtClean="0"/>
              <a:t>‹#›</a:t>
            </a:fld>
            <a:endParaRPr lang="en-US"/>
          </a:p>
        </p:txBody>
      </p:sp>
    </p:spTree>
    <p:extLst>
      <p:ext uri="{BB962C8B-B14F-4D97-AF65-F5344CB8AC3E}">
        <p14:creationId xmlns:p14="http://schemas.microsoft.com/office/powerpoint/2010/main" val="4204746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8E7B50C8-EBBD-42E7-8BAF-2FF41B7783B3}" type="slidenum">
              <a:rPr lang="en-US" altLang="en-US">
                <a:latin typeface="Times New Roman" pitchFamily="18" charset="0"/>
              </a:rPr>
              <a:pPr>
                <a:spcBef>
                  <a:spcPct val="0"/>
                </a:spcBef>
              </a:pPr>
              <a:t>5</a:t>
            </a:fld>
            <a:endParaRPr lang="en-US" altLang="en-US">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53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146DC680-114C-4AB6-8FD9-30B305951788}" type="slidenum">
              <a:rPr lang="en-US" altLang="en-US">
                <a:latin typeface="Times New Roman" pitchFamily="18" charset="0"/>
              </a:rPr>
              <a:pPr>
                <a:spcBef>
                  <a:spcPct val="0"/>
                </a:spcBef>
              </a:pPr>
              <a:t>6</a:t>
            </a:fld>
            <a:endParaRPr lang="en-US" altLang="en-US">
              <a:latin typeface="Times New Roman" pitchFamily="18" charset="0"/>
            </a:endParaRPr>
          </a:p>
        </p:txBody>
      </p:sp>
    </p:spTree>
    <p:extLst>
      <p:ext uri="{BB962C8B-B14F-4D97-AF65-F5344CB8AC3E}">
        <p14:creationId xmlns:p14="http://schemas.microsoft.com/office/powerpoint/2010/main" val="4170632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59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80DD90E6-2771-4F4F-AC9B-6361D36A3A13}" type="slidenum">
              <a:rPr lang="en-US" altLang="en-US">
                <a:latin typeface="Times New Roman" pitchFamily="18" charset="0"/>
              </a:rPr>
              <a:pPr>
                <a:spcBef>
                  <a:spcPct val="0"/>
                </a:spcBef>
              </a:pPr>
              <a:t>7</a:t>
            </a:fld>
            <a:endParaRPr lang="en-US" altLang="en-US">
              <a:latin typeface="Times New Roman" pitchFamily="18" charset="0"/>
            </a:endParaRPr>
          </a:p>
        </p:txBody>
      </p:sp>
    </p:spTree>
    <p:extLst>
      <p:ext uri="{BB962C8B-B14F-4D97-AF65-F5344CB8AC3E}">
        <p14:creationId xmlns:p14="http://schemas.microsoft.com/office/powerpoint/2010/main" val="829075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78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4AA0609B-2AC8-4E7B-B387-FC7EB633E7FF}" type="slidenum">
              <a:rPr lang="en-US" altLang="en-US">
                <a:latin typeface="Times New Roman" pitchFamily="18" charset="0"/>
              </a:rPr>
              <a:pPr>
                <a:spcBef>
                  <a:spcPct val="0"/>
                </a:spcBef>
              </a:pPr>
              <a:t>8</a:t>
            </a:fld>
            <a:endParaRPr lang="en-US" altLang="en-US">
              <a:latin typeface="Times New Roman" pitchFamily="18" charset="0"/>
            </a:endParaRPr>
          </a:p>
        </p:txBody>
      </p:sp>
    </p:spTree>
    <p:extLst>
      <p:ext uri="{BB962C8B-B14F-4D97-AF65-F5344CB8AC3E}">
        <p14:creationId xmlns:p14="http://schemas.microsoft.com/office/powerpoint/2010/main" val="2929568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880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514F8548-B3DF-4589-B121-1A6F08E4C5F3}" type="slidenum">
              <a:rPr lang="en-US" altLang="en-US">
                <a:latin typeface="Times New Roman" pitchFamily="18" charset="0"/>
              </a:rPr>
              <a:pPr>
                <a:spcBef>
                  <a:spcPct val="0"/>
                </a:spcBef>
              </a:pPr>
              <a:t>9</a:t>
            </a:fld>
            <a:endParaRPr lang="en-US" altLang="en-US">
              <a:latin typeface="Times New Roman" pitchFamily="18" charset="0"/>
            </a:endParaRPr>
          </a:p>
        </p:txBody>
      </p:sp>
    </p:spTree>
    <p:extLst>
      <p:ext uri="{BB962C8B-B14F-4D97-AF65-F5344CB8AC3E}">
        <p14:creationId xmlns:p14="http://schemas.microsoft.com/office/powerpoint/2010/main" val="3306533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065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6BB3249E-C87C-4C04-95E8-262334799C4F}" type="slidenum">
              <a:rPr lang="en-US" altLang="en-US">
                <a:latin typeface="Times New Roman" pitchFamily="18" charset="0"/>
              </a:rPr>
              <a:pPr>
                <a:spcBef>
                  <a:spcPct val="0"/>
                </a:spcBef>
              </a:pPr>
              <a:t>11</a:t>
            </a:fld>
            <a:endParaRPr lang="en-US" altLang="en-US">
              <a:latin typeface="Times New Roman" pitchFamily="18" charset="0"/>
            </a:endParaRPr>
          </a:p>
        </p:txBody>
      </p:sp>
    </p:spTree>
    <p:extLst>
      <p:ext uri="{BB962C8B-B14F-4D97-AF65-F5344CB8AC3E}">
        <p14:creationId xmlns:p14="http://schemas.microsoft.com/office/powerpoint/2010/main" val="22747713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EC1CC852-D167-42AA-BBD9-CB34ADAB5D16}" type="slidenum">
              <a:rPr lang="en-US" altLang="en-US">
                <a:latin typeface="Times New Roman" pitchFamily="18" charset="0"/>
              </a:rPr>
              <a:pPr>
                <a:spcBef>
                  <a:spcPct val="0"/>
                </a:spcBef>
              </a:pPr>
              <a:t>12</a:t>
            </a:fld>
            <a:endParaRPr lang="en-US" altLang="en-US">
              <a:latin typeface="Times New Roman" pitchFamily="18" charset="0"/>
            </a:endParaRPr>
          </a:p>
        </p:txBody>
      </p:sp>
    </p:spTree>
    <p:extLst>
      <p:ext uri="{BB962C8B-B14F-4D97-AF65-F5344CB8AC3E}">
        <p14:creationId xmlns:p14="http://schemas.microsoft.com/office/powerpoint/2010/main" val="30564225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6077FA08-B290-41A3-B44C-D30770A85DBB}" type="slidenum">
              <a:rPr lang="en-US" altLang="en-US">
                <a:latin typeface="Times New Roman" pitchFamily="18" charset="0"/>
              </a:rPr>
              <a:pPr>
                <a:spcBef>
                  <a:spcPct val="0"/>
                </a:spcBef>
              </a:pPr>
              <a:t>13</a:t>
            </a:fld>
            <a:endParaRPr lang="en-US" altLang="en-US">
              <a:latin typeface="Times New Roman" pitchFamily="18" charset="0"/>
            </a:endParaRPr>
          </a:p>
        </p:txBody>
      </p:sp>
    </p:spTree>
    <p:extLst>
      <p:ext uri="{BB962C8B-B14F-4D97-AF65-F5344CB8AC3E}">
        <p14:creationId xmlns:p14="http://schemas.microsoft.com/office/powerpoint/2010/main" val="5067353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73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D831F627-4FE1-4180-8DEC-6B701E450DDE}" type="slidenum">
              <a:rPr lang="en-US" altLang="en-US">
                <a:latin typeface="Times New Roman" pitchFamily="18" charset="0"/>
              </a:rPr>
              <a:pPr>
                <a:spcBef>
                  <a:spcPct val="0"/>
                </a:spcBef>
              </a:pPr>
              <a:t>14</a:t>
            </a:fld>
            <a:endParaRPr lang="en-US" altLang="en-US">
              <a:latin typeface="Times New Roman" pitchFamily="18" charset="0"/>
            </a:endParaRPr>
          </a:p>
        </p:txBody>
      </p:sp>
    </p:spTree>
    <p:extLst>
      <p:ext uri="{BB962C8B-B14F-4D97-AF65-F5344CB8AC3E}">
        <p14:creationId xmlns:p14="http://schemas.microsoft.com/office/powerpoint/2010/main" val="34573148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68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68A7962B-99E4-4401-A925-576B04B26F07}" type="slidenum">
              <a:rPr lang="en-US" altLang="en-US">
                <a:latin typeface="Times New Roman" pitchFamily="18" charset="0"/>
              </a:rPr>
              <a:pPr>
                <a:spcBef>
                  <a:spcPct val="0"/>
                </a:spcBef>
              </a:pPr>
              <a:t>15</a:t>
            </a:fld>
            <a:endParaRPr lang="en-US" altLang="en-US">
              <a:latin typeface="Times New Roman" pitchFamily="18" charset="0"/>
            </a:endParaRPr>
          </a:p>
        </p:txBody>
      </p:sp>
    </p:spTree>
    <p:extLst>
      <p:ext uri="{BB962C8B-B14F-4D97-AF65-F5344CB8AC3E}">
        <p14:creationId xmlns:p14="http://schemas.microsoft.com/office/powerpoint/2010/main" val="94218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8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87BDD5DF-559D-4341-B340-DE6A34616D52}" type="slidenum">
              <a:rPr lang="en-US" altLang="en-US">
                <a:latin typeface="Times New Roman" pitchFamily="18" charset="0"/>
              </a:rPr>
              <a:pPr>
                <a:spcBef>
                  <a:spcPct val="0"/>
                </a:spcBef>
              </a:pPr>
              <a:t>16</a:t>
            </a:fld>
            <a:endParaRPr lang="en-US" altLang="en-US">
              <a:latin typeface="Times New Roman" pitchFamily="18" charset="0"/>
            </a:endParaRPr>
          </a:p>
        </p:txBody>
      </p:sp>
    </p:spTree>
    <p:extLst>
      <p:ext uri="{BB962C8B-B14F-4D97-AF65-F5344CB8AC3E}">
        <p14:creationId xmlns:p14="http://schemas.microsoft.com/office/powerpoint/2010/main" val="26915123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8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87BDD5DF-559D-4341-B340-DE6A34616D52}" type="slidenum">
              <a:rPr lang="en-US" altLang="en-US">
                <a:latin typeface="Times New Roman" pitchFamily="18" charset="0"/>
              </a:rPr>
              <a:pPr>
                <a:spcBef>
                  <a:spcPct val="0"/>
                </a:spcBef>
              </a:pPr>
              <a:t>19</a:t>
            </a:fld>
            <a:endParaRPr lang="en-US" altLang="en-US">
              <a:latin typeface="Times New Roman" pitchFamily="18" charset="0"/>
            </a:endParaRPr>
          </a:p>
        </p:txBody>
      </p:sp>
    </p:spTree>
    <p:extLst>
      <p:ext uri="{BB962C8B-B14F-4D97-AF65-F5344CB8AC3E}">
        <p14:creationId xmlns:p14="http://schemas.microsoft.com/office/powerpoint/2010/main" val="30530008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2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4AC8C84F-919C-466C-B64B-79F6EF330814}" type="slidenum">
              <a:rPr lang="en-US" altLang="en-US">
                <a:latin typeface="Times New Roman" pitchFamily="18" charset="0"/>
              </a:rPr>
              <a:pPr>
                <a:spcBef>
                  <a:spcPct val="0"/>
                </a:spcBef>
              </a:pPr>
              <a:t>20</a:t>
            </a:fld>
            <a:endParaRPr lang="en-US" altLang="en-US">
              <a:latin typeface="Times New Roman" pitchFamily="18" charset="0"/>
            </a:endParaRPr>
          </a:p>
        </p:txBody>
      </p:sp>
    </p:spTree>
    <p:extLst>
      <p:ext uri="{BB962C8B-B14F-4D97-AF65-F5344CB8AC3E}">
        <p14:creationId xmlns:p14="http://schemas.microsoft.com/office/powerpoint/2010/main" val="37138154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5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C501F56E-51C6-4A09-AD4B-0ACD9CCE23F5}" type="slidenum">
              <a:rPr lang="en-US" altLang="en-US">
                <a:latin typeface="Times New Roman" pitchFamily="18" charset="0"/>
              </a:rPr>
              <a:pPr>
                <a:spcBef>
                  <a:spcPct val="0"/>
                </a:spcBef>
              </a:pPr>
              <a:t>21</a:t>
            </a:fld>
            <a:endParaRPr lang="en-US" altLang="en-US">
              <a:latin typeface="Times New Roman" pitchFamily="18" charset="0"/>
            </a:endParaRPr>
          </a:p>
        </p:txBody>
      </p:sp>
    </p:spTree>
    <p:extLst>
      <p:ext uri="{BB962C8B-B14F-4D97-AF65-F5344CB8AC3E}">
        <p14:creationId xmlns:p14="http://schemas.microsoft.com/office/powerpoint/2010/main" val="1425533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539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17A817C4-7AE0-41E5-8DA7-A2BDA89AD993}" type="slidenum">
              <a:rPr lang="en-US" altLang="en-US">
                <a:latin typeface="Times New Roman" pitchFamily="18" charset="0"/>
              </a:rPr>
              <a:pPr>
                <a:spcBef>
                  <a:spcPct val="0"/>
                </a:spcBef>
              </a:pPr>
              <a:t>22</a:t>
            </a:fld>
            <a:endParaRPr lang="en-US" altLang="en-US">
              <a:latin typeface="Times New Roman" pitchFamily="18" charset="0"/>
            </a:endParaRPr>
          </a:p>
        </p:txBody>
      </p:sp>
    </p:spTree>
    <p:extLst>
      <p:ext uri="{BB962C8B-B14F-4D97-AF65-F5344CB8AC3E}">
        <p14:creationId xmlns:p14="http://schemas.microsoft.com/office/powerpoint/2010/main" val="38890894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60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7CA6C44B-B270-4397-BFBD-4569416A40B4}" type="slidenum">
              <a:rPr lang="en-US" altLang="en-US">
                <a:latin typeface="Times New Roman" pitchFamily="18" charset="0"/>
              </a:rPr>
              <a:pPr>
                <a:spcBef>
                  <a:spcPct val="0"/>
                </a:spcBef>
              </a:pPr>
              <a:t>23</a:t>
            </a:fld>
            <a:endParaRPr lang="en-US" altLang="en-US">
              <a:latin typeface="Times New Roman" pitchFamily="18" charset="0"/>
            </a:endParaRPr>
          </a:p>
        </p:txBody>
      </p:sp>
    </p:spTree>
    <p:extLst>
      <p:ext uri="{BB962C8B-B14F-4D97-AF65-F5344CB8AC3E}">
        <p14:creationId xmlns:p14="http://schemas.microsoft.com/office/powerpoint/2010/main" val="11820179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62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3E234819-35C4-444F-AAC3-FFC1B1CAFDCD}" type="slidenum">
              <a:rPr lang="en-US" altLang="en-US">
                <a:latin typeface="Times New Roman" pitchFamily="18" charset="0"/>
              </a:rPr>
              <a:pPr>
                <a:spcBef>
                  <a:spcPct val="0"/>
                </a:spcBef>
              </a:pPr>
              <a:t>24</a:t>
            </a:fld>
            <a:endParaRPr lang="en-US" altLang="en-US">
              <a:latin typeface="Times New Roman" pitchFamily="18" charset="0"/>
            </a:endParaRPr>
          </a:p>
        </p:txBody>
      </p:sp>
    </p:spTree>
    <p:extLst>
      <p:ext uri="{BB962C8B-B14F-4D97-AF65-F5344CB8AC3E}">
        <p14:creationId xmlns:p14="http://schemas.microsoft.com/office/powerpoint/2010/main" val="5292830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74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5527EF78-2C2B-4C92-A3A1-B091CF4C1D72}" type="slidenum">
              <a:rPr lang="en-US" altLang="en-US">
                <a:latin typeface="Times New Roman" pitchFamily="18" charset="0"/>
              </a:rPr>
              <a:pPr>
                <a:spcBef>
                  <a:spcPct val="0"/>
                </a:spcBef>
              </a:pPr>
              <a:t>25</a:t>
            </a:fld>
            <a:endParaRPr lang="en-US" altLang="en-US">
              <a:latin typeface="Times New Roman" pitchFamily="18" charset="0"/>
            </a:endParaRPr>
          </a:p>
        </p:txBody>
      </p:sp>
    </p:spTree>
    <p:extLst>
      <p:ext uri="{BB962C8B-B14F-4D97-AF65-F5344CB8AC3E}">
        <p14:creationId xmlns:p14="http://schemas.microsoft.com/office/powerpoint/2010/main" val="18386857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2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38235AAF-E120-4BD0-AE85-16C9619662D2}" type="slidenum">
              <a:rPr lang="en-US" altLang="en-US">
                <a:latin typeface="Times New Roman" pitchFamily="18" charset="0"/>
              </a:rPr>
              <a:pPr>
                <a:spcBef>
                  <a:spcPct val="0"/>
                </a:spcBef>
              </a:pPr>
              <a:t>26</a:t>
            </a:fld>
            <a:endParaRPr lang="en-US" altLang="en-US">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75CA2CC9-C123-4863-A417-F43189D69410}" type="slidenum">
              <a:rPr lang="en-US" altLang="en-US">
                <a:latin typeface="Times New Roman" pitchFamily="18" charset="0"/>
              </a:rPr>
              <a:pPr>
                <a:spcBef>
                  <a:spcPct val="0"/>
                </a:spcBef>
              </a:pPr>
              <a:t>27</a:t>
            </a:fld>
            <a:endParaRPr lang="en-US" altLang="en-US">
              <a:latin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A80A0834-3406-4F65-AE71-4A242B34411C}" type="slidenum">
              <a:rPr lang="en-US" altLang="en-US">
                <a:latin typeface="Times New Roman" pitchFamily="18" charset="0"/>
              </a:rPr>
              <a:pPr>
                <a:spcBef>
                  <a:spcPct val="0"/>
                </a:spcBef>
              </a:pPr>
              <a:t>28</a:t>
            </a:fld>
            <a:endParaRPr lang="en-US" altLang="en-US">
              <a:latin typeface="Times New Roman" pitchFamily="18" charset="0"/>
            </a:endParaRPr>
          </a:p>
        </p:txBody>
      </p:sp>
    </p:spTree>
    <p:extLst>
      <p:ext uri="{BB962C8B-B14F-4D97-AF65-F5344CB8AC3E}">
        <p14:creationId xmlns:p14="http://schemas.microsoft.com/office/powerpoint/2010/main" val="27897152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6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AFC9FD3-FEF8-48DD-895F-6625CC2E2B16}" type="slidenum">
              <a:rPr lang="en-US" altLang="en-US">
                <a:latin typeface="Comic Sans MS" panose="030F0702030302020204" pitchFamily="66" charset="0"/>
              </a:rPr>
              <a:pPr>
                <a:spcBef>
                  <a:spcPct val="0"/>
                </a:spcBef>
              </a:pPr>
              <a:t>32</a:t>
            </a:fld>
            <a:endParaRPr lang="en-US" altLang="en-US">
              <a:latin typeface="Comic Sans MS" panose="030F0702030302020204" pitchFamily="66" charset="0"/>
            </a:endParaRPr>
          </a:p>
        </p:txBody>
      </p:sp>
    </p:spTree>
    <p:extLst>
      <p:ext uri="{BB962C8B-B14F-4D97-AF65-F5344CB8AC3E}">
        <p14:creationId xmlns:p14="http://schemas.microsoft.com/office/powerpoint/2010/main" val="17149199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91B055E-86AD-438D-B7F9-7BDFD5BA4924}" type="slidenum">
              <a:rPr lang="en-US" altLang="en-US">
                <a:latin typeface="Comic Sans MS" panose="030F0702030302020204" pitchFamily="66" charset="0"/>
              </a:rPr>
              <a:pPr>
                <a:spcBef>
                  <a:spcPct val="0"/>
                </a:spcBef>
              </a:pPr>
              <a:t>33</a:t>
            </a:fld>
            <a:endParaRPr lang="en-US" altLang="en-US">
              <a:latin typeface="Comic Sans MS" panose="030F0702030302020204" pitchFamily="66" charset="0"/>
            </a:endParaRPr>
          </a:p>
        </p:txBody>
      </p:sp>
    </p:spTree>
    <p:extLst>
      <p:ext uri="{BB962C8B-B14F-4D97-AF65-F5344CB8AC3E}">
        <p14:creationId xmlns:p14="http://schemas.microsoft.com/office/powerpoint/2010/main" val="61417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CC1D9A2-2631-4B4A-9A5E-4C1EA057B6A2}" type="slidenum">
              <a:rPr lang="en-US" altLang="en-US">
                <a:latin typeface="Comic Sans MS" panose="030F0702030302020204" pitchFamily="66" charset="0"/>
              </a:rPr>
              <a:pPr>
                <a:spcBef>
                  <a:spcPct val="0"/>
                </a:spcBef>
              </a:pPr>
              <a:t>34</a:t>
            </a:fld>
            <a:endParaRPr lang="en-US" altLang="en-US">
              <a:latin typeface="Comic Sans MS" panose="030F0702030302020204" pitchFamily="66" charset="0"/>
            </a:endParaRPr>
          </a:p>
        </p:txBody>
      </p:sp>
    </p:spTree>
    <p:extLst>
      <p:ext uri="{BB962C8B-B14F-4D97-AF65-F5344CB8AC3E}">
        <p14:creationId xmlns:p14="http://schemas.microsoft.com/office/powerpoint/2010/main" val="12714926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6E19AFF-CC3F-4FFB-9A61-5F96C352F2FD}" type="slidenum">
              <a:rPr lang="en-US" altLang="en-US">
                <a:latin typeface="Comic Sans MS" panose="030F0702030302020204" pitchFamily="66" charset="0"/>
              </a:rPr>
              <a:pPr>
                <a:spcBef>
                  <a:spcPct val="0"/>
                </a:spcBef>
              </a:pPr>
              <a:t>37</a:t>
            </a:fld>
            <a:endParaRPr lang="en-US" altLang="en-US">
              <a:latin typeface="Comic Sans MS" panose="030F0702030302020204" pitchFamily="66" charset="0"/>
            </a:endParaRPr>
          </a:p>
        </p:txBody>
      </p:sp>
    </p:spTree>
    <p:extLst>
      <p:ext uri="{BB962C8B-B14F-4D97-AF65-F5344CB8AC3E}">
        <p14:creationId xmlns:p14="http://schemas.microsoft.com/office/powerpoint/2010/main" val="19521178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BE03A5E-09E9-4A00-ACD8-8CA4D4636C7D}" type="slidenum">
              <a:rPr lang="en-US" altLang="en-US">
                <a:latin typeface="Comic Sans MS" panose="030F0702030302020204" pitchFamily="66" charset="0"/>
              </a:rPr>
              <a:pPr>
                <a:spcBef>
                  <a:spcPct val="0"/>
                </a:spcBef>
              </a:pPr>
              <a:t>38</a:t>
            </a:fld>
            <a:endParaRPr lang="en-US" altLang="en-US">
              <a:latin typeface="Comic Sans MS" panose="030F0702030302020204" pitchFamily="66" charset="0"/>
            </a:endParaRPr>
          </a:p>
        </p:txBody>
      </p:sp>
    </p:spTree>
    <p:extLst>
      <p:ext uri="{BB962C8B-B14F-4D97-AF65-F5344CB8AC3E}">
        <p14:creationId xmlns:p14="http://schemas.microsoft.com/office/powerpoint/2010/main" val="12886735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BE03A5E-09E9-4A00-ACD8-8CA4D4636C7D}" type="slidenum">
              <a:rPr lang="en-US" altLang="en-US">
                <a:latin typeface="Comic Sans MS" panose="030F0702030302020204" pitchFamily="66" charset="0"/>
              </a:rPr>
              <a:pPr>
                <a:spcBef>
                  <a:spcPct val="0"/>
                </a:spcBef>
              </a:pPr>
              <a:t>39</a:t>
            </a:fld>
            <a:endParaRPr lang="en-US" altLang="en-US">
              <a:latin typeface="Comic Sans MS" panose="030F0702030302020204" pitchFamily="66" charset="0"/>
            </a:endParaRPr>
          </a:p>
        </p:txBody>
      </p:sp>
    </p:spTree>
    <p:extLst>
      <p:ext uri="{BB962C8B-B14F-4D97-AF65-F5344CB8AC3E}">
        <p14:creationId xmlns:p14="http://schemas.microsoft.com/office/powerpoint/2010/main" val="17763630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BE03A5E-09E9-4A00-ACD8-8CA4D4636C7D}" type="slidenum">
              <a:rPr lang="en-US" altLang="en-US">
                <a:latin typeface="Comic Sans MS" panose="030F0702030302020204" pitchFamily="66" charset="0"/>
              </a:rPr>
              <a:pPr>
                <a:spcBef>
                  <a:spcPct val="0"/>
                </a:spcBef>
              </a:pPr>
              <a:t>40</a:t>
            </a:fld>
            <a:endParaRPr lang="en-US" altLang="en-US">
              <a:latin typeface="Comic Sans MS" panose="030F0702030302020204" pitchFamily="66" charset="0"/>
            </a:endParaRPr>
          </a:p>
        </p:txBody>
      </p:sp>
    </p:spTree>
    <p:extLst>
      <p:ext uri="{BB962C8B-B14F-4D97-AF65-F5344CB8AC3E}">
        <p14:creationId xmlns:p14="http://schemas.microsoft.com/office/powerpoint/2010/main" val="15136169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C7950F4-3DEE-4C56-9402-130D6B8A22E6}" type="slidenum">
              <a:rPr lang="en-US" altLang="en-US">
                <a:latin typeface="Comic Sans MS" panose="030F0702030302020204" pitchFamily="66" charset="0"/>
              </a:rPr>
              <a:pPr>
                <a:spcBef>
                  <a:spcPct val="0"/>
                </a:spcBef>
              </a:pPr>
              <a:t>41</a:t>
            </a:fld>
            <a:endParaRPr lang="en-US" altLang="en-US">
              <a:latin typeface="Comic Sans MS" panose="030F0702030302020204" pitchFamily="66" charset="0"/>
            </a:endParaRPr>
          </a:p>
        </p:txBody>
      </p:sp>
    </p:spTree>
    <p:extLst>
      <p:ext uri="{BB962C8B-B14F-4D97-AF65-F5344CB8AC3E}">
        <p14:creationId xmlns:p14="http://schemas.microsoft.com/office/powerpoint/2010/main" val="32697070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29D5772-467C-4FD5-9872-D65DC68A8ADE}" type="slidenum">
              <a:rPr lang="en-US" altLang="en-US">
                <a:latin typeface="Comic Sans MS" panose="030F0702030302020204" pitchFamily="66" charset="0"/>
              </a:rPr>
              <a:pPr>
                <a:spcBef>
                  <a:spcPct val="0"/>
                </a:spcBef>
              </a:pPr>
              <a:t>42</a:t>
            </a:fld>
            <a:endParaRPr lang="en-US" altLang="en-US">
              <a:latin typeface="Comic Sans MS" panose="030F0702030302020204" pitchFamily="66" charset="0"/>
            </a:endParaRPr>
          </a:p>
        </p:txBody>
      </p:sp>
    </p:spTree>
    <p:extLst>
      <p:ext uri="{BB962C8B-B14F-4D97-AF65-F5344CB8AC3E}">
        <p14:creationId xmlns:p14="http://schemas.microsoft.com/office/powerpoint/2010/main" val="14216626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3DE6866-21EC-4403-BAA5-251CFC6379D1}" type="slidenum">
              <a:rPr lang="en-US" altLang="en-US">
                <a:latin typeface="Comic Sans MS" panose="030F0702030302020204" pitchFamily="66" charset="0"/>
              </a:rPr>
              <a:pPr>
                <a:spcBef>
                  <a:spcPct val="0"/>
                </a:spcBef>
              </a:pPr>
              <a:t>43</a:t>
            </a:fld>
            <a:endParaRPr lang="en-US" altLang="en-US">
              <a:latin typeface="Comic Sans MS" panose="030F0702030302020204" pitchFamily="66" charset="0"/>
            </a:endParaRPr>
          </a:p>
        </p:txBody>
      </p:sp>
    </p:spTree>
    <p:extLst>
      <p:ext uri="{BB962C8B-B14F-4D97-AF65-F5344CB8AC3E}">
        <p14:creationId xmlns:p14="http://schemas.microsoft.com/office/powerpoint/2010/main" val="36798284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29D5772-467C-4FD5-9872-D65DC68A8ADE}" type="slidenum">
              <a:rPr lang="en-US" altLang="en-US">
                <a:latin typeface="Comic Sans MS" panose="030F0702030302020204" pitchFamily="66" charset="0"/>
              </a:rPr>
              <a:pPr>
                <a:spcBef>
                  <a:spcPct val="0"/>
                </a:spcBef>
              </a:pPr>
              <a:t>44</a:t>
            </a:fld>
            <a:endParaRPr lang="en-US" altLang="en-US">
              <a:latin typeface="Comic Sans MS" panose="030F0702030302020204" pitchFamily="66" charset="0"/>
            </a:endParaRPr>
          </a:p>
        </p:txBody>
      </p:sp>
    </p:spTree>
    <p:extLst>
      <p:ext uri="{BB962C8B-B14F-4D97-AF65-F5344CB8AC3E}">
        <p14:creationId xmlns:p14="http://schemas.microsoft.com/office/powerpoint/2010/main" val="40265916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BE03A5E-09E9-4A00-ACD8-8CA4D4636C7D}" type="slidenum">
              <a:rPr lang="en-US" altLang="en-US">
                <a:latin typeface="Comic Sans MS" panose="030F0702030302020204" pitchFamily="66" charset="0"/>
              </a:rPr>
              <a:pPr>
                <a:spcBef>
                  <a:spcPct val="0"/>
                </a:spcBef>
              </a:pPr>
              <a:t>45</a:t>
            </a:fld>
            <a:endParaRPr lang="en-US" altLang="en-US">
              <a:latin typeface="Comic Sans MS" panose="030F0702030302020204" pitchFamily="66" charset="0"/>
            </a:endParaRPr>
          </a:p>
        </p:txBody>
      </p:sp>
    </p:spTree>
    <p:extLst>
      <p:ext uri="{BB962C8B-B14F-4D97-AF65-F5344CB8AC3E}">
        <p14:creationId xmlns:p14="http://schemas.microsoft.com/office/powerpoint/2010/main" val="12672830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76EEB82-5ACF-4076-B45A-3DCC6F9844F6}" type="slidenum">
              <a:rPr lang="en-US" altLang="en-US">
                <a:latin typeface="Comic Sans MS" panose="030F0702030302020204" pitchFamily="66" charset="0"/>
              </a:rPr>
              <a:pPr>
                <a:spcBef>
                  <a:spcPct val="0"/>
                </a:spcBef>
              </a:pPr>
              <a:t>46</a:t>
            </a:fld>
            <a:endParaRPr lang="en-US" altLang="en-US">
              <a:latin typeface="Comic Sans MS" panose="030F0702030302020204" pitchFamily="66" charset="0"/>
            </a:endParaRPr>
          </a:p>
        </p:txBody>
      </p:sp>
    </p:spTree>
    <p:extLst>
      <p:ext uri="{BB962C8B-B14F-4D97-AF65-F5344CB8AC3E}">
        <p14:creationId xmlns:p14="http://schemas.microsoft.com/office/powerpoint/2010/main" val="22622910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91B055E-86AD-438D-B7F9-7BDFD5BA4924}" type="slidenum">
              <a:rPr lang="en-US" altLang="en-US">
                <a:latin typeface="Comic Sans MS" panose="030F0702030302020204" pitchFamily="66" charset="0"/>
              </a:rPr>
              <a:pPr>
                <a:spcBef>
                  <a:spcPct val="0"/>
                </a:spcBef>
              </a:pPr>
              <a:t>48</a:t>
            </a:fld>
            <a:endParaRPr lang="en-US" altLang="en-US">
              <a:latin typeface="Comic Sans MS" panose="030F0702030302020204" pitchFamily="66" charset="0"/>
            </a:endParaRPr>
          </a:p>
        </p:txBody>
      </p:sp>
    </p:spTree>
    <p:extLst>
      <p:ext uri="{BB962C8B-B14F-4D97-AF65-F5344CB8AC3E}">
        <p14:creationId xmlns:p14="http://schemas.microsoft.com/office/powerpoint/2010/main" val="35630514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5E00D-040D-40CA-AEE2-6A03BAD75DD9}" type="slidenum">
              <a:rPr lang="en-US" smtClean="0"/>
              <a:t>59</a:t>
            </a:fld>
            <a:endParaRPr lang="en-US"/>
          </a:p>
        </p:txBody>
      </p:sp>
    </p:spTree>
    <p:extLst>
      <p:ext uri="{BB962C8B-B14F-4D97-AF65-F5344CB8AC3E}">
        <p14:creationId xmlns:p14="http://schemas.microsoft.com/office/powerpoint/2010/main" val="27621764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B5E00D-040D-40CA-AEE2-6A03BAD75DD9}" type="slidenum">
              <a:rPr lang="en-US" smtClean="0"/>
              <a:t>62</a:t>
            </a:fld>
            <a:endParaRPr lang="en-US"/>
          </a:p>
        </p:txBody>
      </p:sp>
    </p:spTree>
    <p:extLst>
      <p:ext uri="{BB962C8B-B14F-4D97-AF65-F5344CB8AC3E}">
        <p14:creationId xmlns:p14="http://schemas.microsoft.com/office/powerpoint/2010/main" val="32661157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D67F42A-F828-4D72-A9D6-A47CE4BD38F1}" type="datetimeFigureOut">
              <a:rPr lang="en-US" smtClean="0"/>
              <a:t>4/22/2016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EC6823-E892-46D4-B9E5-55B3EE51322F}" type="slidenum">
              <a:rPr lang="en-US" smtClean="0"/>
              <a:t>‹#›</a:t>
            </a:fld>
            <a:endParaRPr lang="en-US"/>
          </a:p>
        </p:txBody>
      </p:sp>
    </p:spTree>
    <p:extLst>
      <p:ext uri="{BB962C8B-B14F-4D97-AF65-F5344CB8AC3E}">
        <p14:creationId xmlns:p14="http://schemas.microsoft.com/office/powerpoint/2010/main" val="3702886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67F42A-F828-4D72-A9D6-A47CE4BD38F1}" type="datetimeFigureOut">
              <a:rPr lang="en-US" smtClean="0"/>
              <a:t>4/22/2016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EC6823-E892-46D4-B9E5-55B3EE51322F}" type="slidenum">
              <a:rPr lang="en-US" smtClean="0"/>
              <a:t>‹#›</a:t>
            </a:fld>
            <a:endParaRPr lang="en-US"/>
          </a:p>
        </p:txBody>
      </p:sp>
    </p:spTree>
    <p:extLst>
      <p:ext uri="{BB962C8B-B14F-4D97-AF65-F5344CB8AC3E}">
        <p14:creationId xmlns:p14="http://schemas.microsoft.com/office/powerpoint/2010/main" val="3266553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67F42A-F828-4D72-A9D6-A47CE4BD38F1}" type="datetimeFigureOut">
              <a:rPr lang="en-US" smtClean="0"/>
              <a:t>4/22/2016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EC6823-E892-46D4-B9E5-55B3EE51322F}" type="slidenum">
              <a:rPr lang="en-US" smtClean="0"/>
              <a:t>‹#›</a:t>
            </a:fld>
            <a:endParaRPr lang="en-US"/>
          </a:p>
        </p:txBody>
      </p:sp>
    </p:spTree>
    <p:extLst>
      <p:ext uri="{BB962C8B-B14F-4D97-AF65-F5344CB8AC3E}">
        <p14:creationId xmlns:p14="http://schemas.microsoft.com/office/powerpoint/2010/main" val="553534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67F42A-F828-4D72-A9D6-A47CE4BD38F1}" type="datetimeFigureOut">
              <a:rPr lang="en-US" smtClean="0"/>
              <a:t>4/22/2016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EC6823-E892-46D4-B9E5-55B3EE51322F}" type="slidenum">
              <a:rPr lang="en-US" smtClean="0"/>
              <a:t>‹#›</a:t>
            </a:fld>
            <a:endParaRPr lang="en-US"/>
          </a:p>
        </p:txBody>
      </p:sp>
    </p:spTree>
    <p:extLst>
      <p:ext uri="{BB962C8B-B14F-4D97-AF65-F5344CB8AC3E}">
        <p14:creationId xmlns:p14="http://schemas.microsoft.com/office/powerpoint/2010/main" val="2247213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67F42A-F828-4D72-A9D6-A47CE4BD38F1}" type="datetimeFigureOut">
              <a:rPr lang="en-US" smtClean="0"/>
              <a:t>4/22/2016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EC6823-E892-46D4-B9E5-55B3EE51322F}" type="slidenum">
              <a:rPr lang="en-US" smtClean="0"/>
              <a:t>‹#›</a:t>
            </a:fld>
            <a:endParaRPr lang="en-US"/>
          </a:p>
        </p:txBody>
      </p:sp>
    </p:spTree>
    <p:extLst>
      <p:ext uri="{BB962C8B-B14F-4D97-AF65-F5344CB8AC3E}">
        <p14:creationId xmlns:p14="http://schemas.microsoft.com/office/powerpoint/2010/main" val="1356254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67F42A-F828-4D72-A9D6-A47CE4BD38F1}" type="datetimeFigureOut">
              <a:rPr lang="en-US" smtClean="0"/>
              <a:t>4/22/2016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EC6823-E892-46D4-B9E5-55B3EE51322F}" type="slidenum">
              <a:rPr lang="en-US" smtClean="0"/>
              <a:t>‹#›</a:t>
            </a:fld>
            <a:endParaRPr lang="en-US"/>
          </a:p>
        </p:txBody>
      </p:sp>
    </p:spTree>
    <p:extLst>
      <p:ext uri="{BB962C8B-B14F-4D97-AF65-F5344CB8AC3E}">
        <p14:creationId xmlns:p14="http://schemas.microsoft.com/office/powerpoint/2010/main" val="2352153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67F42A-F828-4D72-A9D6-A47CE4BD38F1}" type="datetimeFigureOut">
              <a:rPr lang="en-US" smtClean="0"/>
              <a:t>4/22/2016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EC6823-E892-46D4-B9E5-55B3EE51322F}" type="slidenum">
              <a:rPr lang="en-US" smtClean="0"/>
              <a:t>‹#›</a:t>
            </a:fld>
            <a:endParaRPr lang="en-US"/>
          </a:p>
        </p:txBody>
      </p:sp>
    </p:spTree>
    <p:extLst>
      <p:ext uri="{BB962C8B-B14F-4D97-AF65-F5344CB8AC3E}">
        <p14:creationId xmlns:p14="http://schemas.microsoft.com/office/powerpoint/2010/main" val="616632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D67F42A-F828-4D72-A9D6-A47CE4BD38F1}" type="datetimeFigureOut">
              <a:rPr lang="en-US" smtClean="0"/>
              <a:t>4/22/2016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EC6823-E892-46D4-B9E5-55B3EE51322F}" type="slidenum">
              <a:rPr lang="en-US" smtClean="0"/>
              <a:t>‹#›</a:t>
            </a:fld>
            <a:endParaRPr lang="en-US"/>
          </a:p>
        </p:txBody>
      </p:sp>
    </p:spTree>
    <p:extLst>
      <p:ext uri="{BB962C8B-B14F-4D97-AF65-F5344CB8AC3E}">
        <p14:creationId xmlns:p14="http://schemas.microsoft.com/office/powerpoint/2010/main" val="530021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D67F42A-F828-4D72-A9D6-A47CE4BD38F1}" type="datetimeFigureOut">
              <a:rPr lang="en-US" smtClean="0"/>
              <a:t>4/22/2016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EC6823-E892-46D4-B9E5-55B3EE51322F}" type="slidenum">
              <a:rPr lang="en-US" smtClean="0"/>
              <a:t>‹#›</a:t>
            </a:fld>
            <a:endParaRPr lang="en-US"/>
          </a:p>
        </p:txBody>
      </p:sp>
    </p:spTree>
    <p:extLst>
      <p:ext uri="{BB962C8B-B14F-4D97-AF65-F5344CB8AC3E}">
        <p14:creationId xmlns:p14="http://schemas.microsoft.com/office/powerpoint/2010/main" val="667095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67F42A-F828-4D72-A9D6-A47CE4BD38F1}" type="datetimeFigureOut">
              <a:rPr lang="en-US" smtClean="0"/>
              <a:t>4/22/2016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EC6823-E892-46D4-B9E5-55B3EE51322F}" type="slidenum">
              <a:rPr lang="en-US" smtClean="0"/>
              <a:t>‹#›</a:t>
            </a:fld>
            <a:endParaRPr lang="en-US"/>
          </a:p>
        </p:txBody>
      </p:sp>
    </p:spTree>
    <p:extLst>
      <p:ext uri="{BB962C8B-B14F-4D97-AF65-F5344CB8AC3E}">
        <p14:creationId xmlns:p14="http://schemas.microsoft.com/office/powerpoint/2010/main" val="915332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67F42A-F828-4D72-A9D6-A47CE4BD38F1}" type="datetimeFigureOut">
              <a:rPr lang="en-US" smtClean="0"/>
              <a:t>4/22/2016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EC6823-E892-46D4-B9E5-55B3EE51322F}" type="slidenum">
              <a:rPr lang="en-US" smtClean="0"/>
              <a:t>‹#›</a:t>
            </a:fld>
            <a:endParaRPr lang="en-US"/>
          </a:p>
        </p:txBody>
      </p:sp>
    </p:spTree>
    <p:extLst>
      <p:ext uri="{BB962C8B-B14F-4D97-AF65-F5344CB8AC3E}">
        <p14:creationId xmlns:p14="http://schemas.microsoft.com/office/powerpoint/2010/main" val="4107729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0000"/>
            <a:lum/>
          </a:blip>
          <a:srcRect/>
          <a:stretch>
            <a:fillRect t="-41000" b="-4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67F42A-F828-4D72-A9D6-A47CE4BD38F1}" type="datetimeFigureOut">
              <a:rPr lang="en-US" smtClean="0"/>
              <a:t>4/22/2016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EC6823-E892-46D4-B9E5-55B3EE51322F}" type="slidenum">
              <a:rPr lang="en-US" smtClean="0"/>
              <a:t>‹#›</a:t>
            </a:fld>
            <a:endParaRPr lang="en-US"/>
          </a:p>
        </p:txBody>
      </p:sp>
    </p:spTree>
    <p:extLst>
      <p:ext uri="{BB962C8B-B14F-4D97-AF65-F5344CB8AC3E}">
        <p14:creationId xmlns:p14="http://schemas.microsoft.com/office/powerpoint/2010/main" val="14220342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chemeClr val="accent1">
              <a:lumMod val="40000"/>
              <a:lumOff val="60000"/>
            </a:schemeClr>
          </a:solidFill>
        </p:spPr>
        <p:txBody>
          <a:bodyPr>
            <a:normAutofit/>
          </a:bodyPr>
          <a:lstStyle/>
          <a:p>
            <a:r>
              <a:rPr lang="en-US" sz="8000" b="1" dirty="0">
                <a:solidFill>
                  <a:srgbClr val="0070C0"/>
                </a:solidFill>
              </a:rPr>
              <a:t>BIOMES AND BIOSPHERE</a:t>
            </a:r>
          </a:p>
        </p:txBody>
      </p:sp>
      <p:sp>
        <p:nvSpPr>
          <p:cNvPr id="3" name="Subtitle 2"/>
          <p:cNvSpPr>
            <a:spLocks noGrp="1"/>
          </p:cNvSpPr>
          <p:nvPr>
            <p:ph type="subTitle" idx="1"/>
          </p:nvPr>
        </p:nvSpPr>
        <p:spPr/>
        <p:txBody>
          <a:bodyPr>
            <a:normAutofit/>
          </a:bodyPr>
          <a:lstStyle/>
          <a:p>
            <a:r>
              <a:rPr lang="en-US" sz="4000" dirty="0"/>
              <a:t>A REVIEW</a:t>
            </a:r>
          </a:p>
        </p:txBody>
      </p:sp>
    </p:spTree>
    <p:extLst>
      <p:ext uri="{BB962C8B-B14F-4D97-AF65-F5344CB8AC3E}">
        <p14:creationId xmlns:p14="http://schemas.microsoft.com/office/powerpoint/2010/main" val="40785889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REVIEW</a:t>
            </a:r>
          </a:p>
        </p:txBody>
      </p:sp>
      <p:sp>
        <p:nvSpPr>
          <p:cNvPr id="3" name="Content Placeholder 2"/>
          <p:cNvSpPr>
            <a:spLocks noGrp="1"/>
          </p:cNvSpPr>
          <p:nvPr>
            <p:ph idx="1"/>
          </p:nvPr>
        </p:nvSpPr>
        <p:spPr>
          <a:solidFill>
            <a:schemeClr val="accent1">
              <a:lumMod val="40000"/>
              <a:lumOff val="60000"/>
            </a:schemeClr>
          </a:solidFill>
        </p:spPr>
        <p:txBody>
          <a:bodyPr>
            <a:normAutofit/>
          </a:bodyPr>
          <a:lstStyle/>
          <a:p>
            <a:r>
              <a:rPr lang="en-US" b="1" dirty="0"/>
              <a:t>BIOME</a:t>
            </a:r>
            <a:endParaRPr lang="en-US" dirty="0"/>
          </a:p>
          <a:p>
            <a:pPr lvl="0"/>
            <a:r>
              <a:rPr lang="en-US" dirty="0"/>
              <a:t>Define - </a:t>
            </a:r>
            <a:r>
              <a:rPr lang="en-US" altLang="en-US" dirty="0"/>
              <a:t>geographic areas that have similar climates and ecosystems</a:t>
            </a:r>
          </a:p>
          <a:p>
            <a:pPr marL="0" lvl="0" indent="0">
              <a:buNone/>
            </a:pPr>
            <a:endParaRPr lang="en-US" dirty="0"/>
          </a:p>
          <a:p>
            <a:r>
              <a:rPr lang="en-US" dirty="0"/>
              <a:t>Two Factors that determine Climate (</a:t>
            </a:r>
            <a:r>
              <a:rPr lang="en-US" altLang="en-US" dirty="0"/>
              <a:t>Climate – </a:t>
            </a:r>
            <a:r>
              <a:rPr lang="en-US" dirty="0"/>
              <a:t>the weather conditions prevailing in an area in general or over a long period.)</a:t>
            </a:r>
          </a:p>
          <a:p>
            <a:pPr lvl="1"/>
            <a:r>
              <a:rPr lang="en-US" sz="2800" dirty="0"/>
              <a:t>Temperature</a:t>
            </a:r>
          </a:p>
          <a:p>
            <a:pPr lvl="1"/>
            <a:r>
              <a:rPr lang="en-US" sz="2800" dirty="0"/>
              <a:t>Precipitation</a:t>
            </a:r>
          </a:p>
          <a:p>
            <a:endParaRPr lang="en-US" dirty="0"/>
          </a:p>
        </p:txBody>
      </p:sp>
    </p:spTree>
    <p:extLst>
      <p:ext uri="{BB962C8B-B14F-4D97-AF65-F5344CB8AC3E}">
        <p14:creationId xmlns:p14="http://schemas.microsoft.com/office/powerpoint/2010/main" val="2320206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REVIEW</a:t>
            </a:r>
          </a:p>
        </p:txBody>
      </p:sp>
      <p:sp>
        <p:nvSpPr>
          <p:cNvPr id="3" name="Content Placeholder 2"/>
          <p:cNvSpPr>
            <a:spLocks noGrp="1"/>
          </p:cNvSpPr>
          <p:nvPr>
            <p:ph idx="1"/>
          </p:nvPr>
        </p:nvSpPr>
        <p:spPr>
          <a:solidFill>
            <a:schemeClr val="accent1">
              <a:lumMod val="40000"/>
              <a:lumOff val="60000"/>
            </a:schemeClr>
          </a:solidFill>
        </p:spPr>
        <p:txBody>
          <a:bodyPr>
            <a:normAutofit lnSpcReduction="10000"/>
          </a:bodyPr>
          <a:lstStyle/>
          <a:p>
            <a:r>
              <a:rPr lang="en-US" b="1" dirty="0"/>
              <a:t>BIOME</a:t>
            </a:r>
            <a:endParaRPr lang="en-US" sz="2400" dirty="0"/>
          </a:p>
          <a:p>
            <a:pPr lvl="0"/>
            <a:r>
              <a:rPr lang="en-US" dirty="0"/>
              <a:t>Terrestrial – know climate, location, plants and adaptations, animals and adaptations</a:t>
            </a:r>
          </a:p>
          <a:p>
            <a:pPr lvl="1"/>
            <a:r>
              <a:rPr lang="en-US" dirty="0"/>
              <a:t>Tropical Rain Forest</a:t>
            </a:r>
          </a:p>
          <a:p>
            <a:pPr lvl="1"/>
            <a:r>
              <a:rPr lang="en-US" dirty="0"/>
              <a:t>Temperate Deciduous Forest</a:t>
            </a:r>
          </a:p>
          <a:p>
            <a:pPr lvl="1"/>
            <a:r>
              <a:rPr lang="en-US" dirty="0"/>
              <a:t>Taiga</a:t>
            </a:r>
          </a:p>
          <a:p>
            <a:pPr lvl="1"/>
            <a:r>
              <a:rPr lang="en-US" dirty="0"/>
              <a:t>Savannas</a:t>
            </a:r>
          </a:p>
          <a:p>
            <a:pPr lvl="1"/>
            <a:r>
              <a:rPr lang="en-US" dirty="0"/>
              <a:t>Temperate Grasslands</a:t>
            </a:r>
          </a:p>
          <a:p>
            <a:pPr lvl="1"/>
            <a:r>
              <a:rPr lang="en-US" dirty="0"/>
              <a:t>Desert</a:t>
            </a:r>
          </a:p>
          <a:p>
            <a:pPr lvl="1"/>
            <a:r>
              <a:rPr lang="en-US" dirty="0"/>
              <a:t>Tundra</a:t>
            </a:r>
          </a:p>
          <a:p>
            <a:pPr lvl="1"/>
            <a:r>
              <a:rPr lang="en-US" dirty="0"/>
              <a:t>Threats to each</a:t>
            </a:r>
          </a:p>
          <a:p>
            <a:endParaRPr lang="en-US" dirty="0"/>
          </a:p>
        </p:txBody>
      </p:sp>
    </p:spTree>
    <p:extLst>
      <p:ext uri="{BB962C8B-B14F-4D97-AF65-F5344CB8AC3E}">
        <p14:creationId xmlns:p14="http://schemas.microsoft.com/office/powerpoint/2010/main" val="3498895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latin typeface="Comic Sans MS" panose="030F0702030302020204" pitchFamily="66" charset="0"/>
              </a:rPr>
              <a:t>TERRESTRIAL BIOMES</a:t>
            </a:r>
          </a:p>
        </p:txBody>
      </p:sp>
      <p:pic>
        <p:nvPicPr>
          <p:cNvPr id="304130" name="Picture 2" descr="bio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201" y="2286000"/>
            <a:ext cx="10800708" cy="39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7635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914400" y="152400"/>
            <a:ext cx="10363200" cy="838200"/>
          </a:xfrm>
        </p:spPr>
        <p:txBody>
          <a:bodyPr>
            <a:noAutofit/>
          </a:bodyPr>
          <a:lstStyle/>
          <a:p>
            <a:pPr eaLnBrk="1" hangingPunct="1"/>
            <a:r>
              <a:rPr lang="en-US" sz="5400" b="1" dirty="0">
                <a:latin typeface="Comic Sans MS" panose="030F0702030302020204" pitchFamily="66" charset="0"/>
              </a:rPr>
              <a:t>TERRESTRIAL BIOMES</a:t>
            </a:r>
            <a:endParaRPr lang="en-US" altLang="en-US" sz="5400" b="1" dirty="0">
              <a:latin typeface="Comic Sans MS" pitchFamily="66" charset="0"/>
            </a:endParaRPr>
          </a:p>
        </p:txBody>
      </p:sp>
      <p:pic>
        <p:nvPicPr>
          <p:cNvPr id="9220" name="irc_mi" descr="34-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447800"/>
            <a:ext cx="11696187" cy="4962525"/>
          </a:xfrm>
          <a:prstGeom prst="rect">
            <a:avLst/>
          </a:prstGeom>
          <a:noFill/>
          <a:ln w="19050" cmpd="dbl">
            <a:solidFill>
              <a:srgbClr val="92D05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9239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body" idx="1"/>
          </p:nvPr>
        </p:nvSpPr>
        <p:spPr>
          <a:xfrm>
            <a:off x="914400" y="228600"/>
            <a:ext cx="10363200" cy="838200"/>
          </a:xfrm>
        </p:spPr>
        <p:txBody>
          <a:bodyPr/>
          <a:lstStyle/>
          <a:p>
            <a:pPr algn="ctr" eaLnBrk="1" hangingPunct="1">
              <a:buFontTx/>
              <a:buNone/>
            </a:pPr>
            <a:r>
              <a:rPr lang="en-US" altLang="en-US" sz="4400" b="1" dirty="0">
                <a:latin typeface="Comic Sans MS" pitchFamily="66" charset="0"/>
              </a:rPr>
              <a:t>Tropical Rain Forest</a:t>
            </a:r>
          </a:p>
        </p:txBody>
      </p:sp>
      <p:sp>
        <p:nvSpPr>
          <p:cNvPr id="152579" name="Text Box 3"/>
          <p:cNvSpPr txBox="1">
            <a:spLocks noChangeArrowheads="1"/>
          </p:cNvSpPr>
          <p:nvPr/>
        </p:nvSpPr>
        <p:spPr bwMode="auto">
          <a:xfrm>
            <a:off x="609600" y="1752600"/>
            <a:ext cx="10058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52580" name="Text Box 4"/>
          <p:cNvSpPr txBox="1">
            <a:spLocks noChangeArrowheads="1"/>
          </p:cNvSpPr>
          <p:nvPr/>
        </p:nvSpPr>
        <p:spPr bwMode="auto">
          <a:xfrm>
            <a:off x="609600" y="1219200"/>
            <a:ext cx="11277600" cy="5115246"/>
          </a:xfrm>
          <a:prstGeom prst="rect">
            <a:avLst/>
          </a:prstGeom>
          <a:solidFill>
            <a:schemeClr val="accent1">
              <a:lumMod val="40000"/>
              <a:lumOff val="60000"/>
            </a:schemeClr>
          </a:solidFill>
          <a:ln>
            <a:noFill/>
          </a:ln>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463550" indent="-463550" eaLnBrk="1" hangingPunct="1">
              <a:spcBef>
                <a:spcPct val="50000"/>
              </a:spcBef>
              <a:buFont typeface="Arial" panose="020B0604020202020204" pitchFamily="34" charset="0"/>
              <a:buChar char="•"/>
            </a:pPr>
            <a:r>
              <a:rPr lang="en-US" altLang="en-US" dirty="0">
                <a:latin typeface="Comic Sans MS" pitchFamily="66" charset="0"/>
              </a:rPr>
              <a:t>Found near the equator in Africa, South America, Australia, and the Pacific Islands</a:t>
            </a:r>
          </a:p>
          <a:p>
            <a:pPr marL="463550" indent="-463550"/>
            <a:r>
              <a:rPr lang="en-US" altLang="en-US" dirty="0">
                <a:latin typeface="Comic Sans MS" pitchFamily="66" charset="0"/>
              </a:rPr>
              <a:t>The most widespread biome</a:t>
            </a:r>
          </a:p>
          <a:p>
            <a:pPr marL="463550" indent="-463550"/>
            <a:r>
              <a:rPr lang="en-US" altLang="en-US" dirty="0">
                <a:latin typeface="Comic Sans MS" pitchFamily="66" charset="0"/>
              </a:rPr>
              <a:t>Greatest diversity of plants, animals, and other organisms.</a:t>
            </a:r>
          </a:p>
          <a:p>
            <a:pPr marL="463550" indent="-463550"/>
            <a:r>
              <a:rPr lang="en-US" altLang="en-US" dirty="0">
                <a:latin typeface="Comic Sans MS" pitchFamily="66" charset="0"/>
              </a:rPr>
              <a:t>200 to 225 cm precipitation yearly</a:t>
            </a:r>
          </a:p>
          <a:p>
            <a:pPr marL="463550" indent="-463550"/>
            <a:r>
              <a:rPr lang="en-US" altLang="en-US" dirty="0">
                <a:latin typeface="Comic Sans MS" pitchFamily="66" charset="0"/>
              </a:rPr>
              <a:t>Hot and humid all year </a:t>
            </a:r>
          </a:p>
          <a:p>
            <a:pPr marL="463550" indent="-463550"/>
            <a:r>
              <a:rPr lang="en-US" altLang="en-US" dirty="0">
                <a:latin typeface="Comic Sans MS" pitchFamily="66" charset="0"/>
              </a:rPr>
              <a:t>Temperatures are fairly constant around 25ºC</a:t>
            </a:r>
          </a:p>
          <a:p>
            <a:pPr marL="463550" indent="-463550"/>
            <a:r>
              <a:rPr lang="en-US" altLang="en-US" dirty="0">
                <a:latin typeface="Comic Sans MS" pitchFamily="66" charset="0"/>
              </a:rPr>
              <a:t>Soil is nutrient poor and acidic.</a:t>
            </a:r>
            <a:endParaRPr lang="en-US" altLang="en-US" dirty="0">
              <a:solidFill>
                <a:schemeClr val="accent1"/>
              </a:solidFill>
              <a:latin typeface="Comic Sans MS" pitchFamily="66" charset="0"/>
            </a:endParaRPr>
          </a:p>
        </p:txBody>
      </p:sp>
    </p:spTree>
    <p:extLst>
      <p:ext uri="{BB962C8B-B14F-4D97-AF65-F5344CB8AC3E}">
        <p14:creationId xmlns:p14="http://schemas.microsoft.com/office/powerpoint/2010/main" val="114115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latin typeface="Comic Sans MS" pitchFamily="66" charset="0"/>
              </a:rPr>
              <a:t> </a:t>
            </a:r>
            <a:r>
              <a:rPr lang="en-US" altLang="en-US" b="1" dirty="0">
                <a:latin typeface="Comic Sans MS" pitchFamily="66" charset="0"/>
              </a:rPr>
              <a:t>Tropical Rain Forest</a:t>
            </a:r>
            <a:endParaRPr lang="en-US" dirty="0"/>
          </a:p>
        </p:txBody>
      </p:sp>
      <p:sp>
        <p:nvSpPr>
          <p:cNvPr id="158722" name="Rectangle 2"/>
          <p:cNvSpPr>
            <a:spLocks noGrp="1" noChangeArrowheads="1"/>
          </p:cNvSpPr>
          <p:nvPr>
            <p:ph idx="1"/>
          </p:nvPr>
        </p:nvSpPr>
        <p:spPr>
          <a:solidFill>
            <a:schemeClr val="accent1">
              <a:lumMod val="40000"/>
              <a:lumOff val="60000"/>
            </a:schemeClr>
          </a:solidFill>
        </p:spPr>
        <p:txBody>
          <a:bodyPr>
            <a:normAutofit lnSpcReduction="10000"/>
          </a:bodyPr>
          <a:lstStyle/>
          <a:p>
            <a:pPr>
              <a:spcBef>
                <a:spcPct val="50000"/>
              </a:spcBef>
              <a:buNone/>
            </a:pPr>
            <a:r>
              <a:rPr lang="en-US" altLang="en-US" sz="3600" dirty="0">
                <a:latin typeface="Comic Sans MS" pitchFamily="66" charset="0"/>
              </a:rPr>
              <a:t>A rain forest may contain more than 700 species of trees and over 1000 species of flowering plants.</a:t>
            </a:r>
          </a:p>
          <a:p>
            <a:pPr>
              <a:spcBef>
                <a:spcPct val="50000"/>
              </a:spcBef>
              <a:buNone/>
            </a:pPr>
            <a:endParaRPr lang="en-US" altLang="en-US" sz="3600" dirty="0">
              <a:latin typeface="Comic Sans MS" pitchFamily="66" charset="0"/>
            </a:endParaRPr>
          </a:p>
          <a:p>
            <a:pPr>
              <a:spcBef>
                <a:spcPct val="50000"/>
              </a:spcBef>
              <a:buNone/>
            </a:pPr>
            <a:r>
              <a:rPr lang="en-US" altLang="en-US" sz="3600" u="sng" dirty="0">
                <a:latin typeface="Comic Sans MS" pitchFamily="66" charset="0"/>
              </a:rPr>
              <a:t>Adaptations:</a:t>
            </a:r>
          </a:p>
          <a:p>
            <a:pPr>
              <a:spcBef>
                <a:spcPct val="50000"/>
              </a:spcBef>
            </a:pPr>
            <a:r>
              <a:rPr lang="en-US" altLang="en-US" sz="3600" dirty="0">
                <a:latin typeface="Comic Sans MS" pitchFamily="66" charset="0"/>
              </a:rPr>
              <a:t>Drip tips, waxy cuticle, shallow roots, buttresses, climbing vines, epiphytes</a:t>
            </a:r>
          </a:p>
          <a:p>
            <a:pPr eaLnBrk="1" hangingPunct="1">
              <a:buFontTx/>
              <a:buNone/>
            </a:pPr>
            <a:endParaRPr lang="en-US" altLang="en-US" sz="3600" b="1" dirty="0">
              <a:solidFill>
                <a:schemeClr val="bg1"/>
              </a:solidFill>
              <a:latin typeface="Comic Sans MS" pitchFamily="66" charset="0"/>
            </a:endParaRPr>
          </a:p>
        </p:txBody>
      </p:sp>
    </p:spTree>
    <p:extLst>
      <p:ext uri="{BB962C8B-B14F-4D97-AF65-F5344CB8AC3E}">
        <p14:creationId xmlns:p14="http://schemas.microsoft.com/office/powerpoint/2010/main" val="2712161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body" idx="1"/>
          </p:nvPr>
        </p:nvSpPr>
        <p:spPr>
          <a:xfrm>
            <a:off x="304800" y="405896"/>
            <a:ext cx="11480800" cy="685800"/>
          </a:xfrm>
        </p:spPr>
        <p:txBody>
          <a:bodyPr>
            <a:noAutofit/>
          </a:bodyPr>
          <a:lstStyle/>
          <a:p>
            <a:pPr algn="ctr" eaLnBrk="1" hangingPunct="1">
              <a:buFontTx/>
              <a:buNone/>
            </a:pPr>
            <a:r>
              <a:rPr lang="en-US" altLang="en-US" sz="4400" b="1" dirty="0">
                <a:latin typeface="Comic Sans MS" pitchFamily="66" charset="0"/>
              </a:rPr>
              <a:t>Tropical Rain Forest</a:t>
            </a:r>
          </a:p>
        </p:txBody>
      </p:sp>
      <p:sp>
        <p:nvSpPr>
          <p:cNvPr id="177155" name="Text Box 3"/>
          <p:cNvSpPr txBox="1">
            <a:spLocks noChangeArrowheads="1"/>
          </p:cNvSpPr>
          <p:nvPr/>
        </p:nvSpPr>
        <p:spPr bwMode="auto">
          <a:xfrm>
            <a:off x="609600" y="1752600"/>
            <a:ext cx="10058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77156" name="Text Box 4"/>
          <p:cNvSpPr txBox="1">
            <a:spLocks noChangeArrowheads="1"/>
          </p:cNvSpPr>
          <p:nvPr/>
        </p:nvSpPr>
        <p:spPr bwMode="auto">
          <a:xfrm>
            <a:off x="609600" y="1737050"/>
            <a:ext cx="10871200" cy="3293209"/>
          </a:xfrm>
          <a:prstGeom prst="rect">
            <a:avLst/>
          </a:prstGeom>
          <a:solidFill>
            <a:schemeClr val="accent1">
              <a:lumMod val="40000"/>
              <a:lumOff val="60000"/>
            </a:schemeClr>
          </a:solidFill>
          <a:ln>
            <a:noFill/>
          </a:ln>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dirty="0">
                <a:latin typeface="Comic Sans MS" pitchFamily="66" charset="0"/>
              </a:rPr>
              <a:t>The rain forest is home to a huge number of animals.</a:t>
            </a:r>
          </a:p>
          <a:p>
            <a:pPr eaLnBrk="1" hangingPunct="1">
              <a:spcBef>
                <a:spcPct val="50000"/>
              </a:spcBef>
              <a:buFontTx/>
              <a:buNone/>
            </a:pPr>
            <a:endParaRPr lang="en-US" altLang="en-US" dirty="0">
              <a:latin typeface="Comic Sans MS" pitchFamily="66" charset="0"/>
            </a:endParaRPr>
          </a:p>
          <a:p>
            <a:pPr eaLnBrk="1" hangingPunct="1">
              <a:spcBef>
                <a:spcPct val="50000"/>
              </a:spcBef>
              <a:buFontTx/>
              <a:buNone/>
            </a:pPr>
            <a:r>
              <a:rPr lang="en-US" altLang="en-US" dirty="0">
                <a:latin typeface="Comic Sans MS" pitchFamily="66" charset="0"/>
              </a:rPr>
              <a:t>Adaptations:</a:t>
            </a:r>
          </a:p>
          <a:p>
            <a:pPr eaLnBrk="1" hangingPunct="1">
              <a:spcBef>
                <a:spcPct val="50000"/>
              </a:spcBef>
              <a:buFontTx/>
              <a:buNone/>
            </a:pPr>
            <a:r>
              <a:rPr lang="en-US" altLang="en-US" dirty="0">
                <a:latin typeface="Comic Sans MS" pitchFamily="66" charset="0"/>
              </a:rPr>
              <a:t>Some animals never touch the ground, opposable thumbs to holding vines and limbs</a:t>
            </a:r>
          </a:p>
        </p:txBody>
      </p:sp>
    </p:spTree>
    <p:extLst>
      <p:ext uri="{BB962C8B-B14F-4D97-AF65-F5344CB8AC3E}">
        <p14:creationId xmlns:p14="http://schemas.microsoft.com/office/powerpoint/2010/main" val="3728616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ctrTitle"/>
          </p:nvPr>
        </p:nvSpPr>
        <p:spPr>
          <a:xfrm>
            <a:off x="914400" y="0"/>
            <a:ext cx="10363200" cy="1143000"/>
          </a:xfrm>
        </p:spPr>
        <p:txBody>
          <a:bodyPr>
            <a:normAutofit fontScale="90000"/>
          </a:bodyPr>
          <a:lstStyle/>
          <a:p>
            <a:pPr eaLnBrk="1" hangingPunct="1"/>
            <a:r>
              <a:rPr lang="en-US" altLang="en-US" dirty="0">
                <a:latin typeface="Comic Sans MS" pitchFamily="66" charset="0"/>
              </a:rPr>
              <a:t>Temperate Deciduous Forest</a:t>
            </a:r>
          </a:p>
        </p:txBody>
      </p:sp>
      <p:sp>
        <p:nvSpPr>
          <p:cNvPr id="87043" name="Rectangle 3"/>
          <p:cNvSpPr>
            <a:spLocks noGrp="1" noChangeArrowheads="1"/>
          </p:cNvSpPr>
          <p:nvPr>
            <p:ph type="subTitle" idx="1"/>
          </p:nvPr>
        </p:nvSpPr>
        <p:spPr>
          <a:xfrm>
            <a:off x="636896" y="1645692"/>
            <a:ext cx="10668000" cy="4645926"/>
          </a:xfrm>
          <a:solidFill>
            <a:schemeClr val="accent1">
              <a:lumMod val="40000"/>
              <a:lumOff val="60000"/>
            </a:schemeClr>
          </a:solidFill>
        </p:spPr>
        <p:txBody>
          <a:bodyPr>
            <a:normAutofit/>
          </a:bodyPr>
          <a:lstStyle/>
          <a:p>
            <a:pPr algn="l" eaLnBrk="1" hangingPunct="1"/>
            <a:r>
              <a:rPr lang="en-US" altLang="en-US" dirty="0">
                <a:latin typeface="Comic Sans MS" pitchFamily="66" charset="0"/>
              </a:rPr>
              <a:t>Found in Europe, the Eastern part of the United States, and China</a:t>
            </a:r>
          </a:p>
          <a:p>
            <a:pPr algn="l"/>
            <a:r>
              <a:rPr lang="en-US" altLang="en-US" dirty="0">
                <a:latin typeface="Comic Sans MS" pitchFamily="66" charset="0"/>
              </a:rPr>
              <a:t>Found between 30ºN - 50ºN latitudes</a:t>
            </a:r>
          </a:p>
          <a:p>
            <a:pPr algn="l"/>
            <a:r>
              <a:rPr lang="en-US" altLang="en-US" dirty="0">
                <a:latin typeface="Comic Sans MS" pitchFamily="66" charset="0"/>
              </a:rPr>
              <a:t>75 to 150 cm precipitation yearly</a:t>
            </a:r>
          </a:p>
          <a:p>
            <a:pPr algn="l"/>
            <a:r>
              <a:rPr lang="en-US" altLang="en-US" dirty="0">
                <a:latin typeface="Comic Sans MS" pitchFamily="66" charset="0"/>
              </a:rPr>
              <a:t>Wide range of temperatures with four seasons</a:t>
            </a:r>
          </a:p>
          <a:p>
            <a:pPr algn="l"/>
            <a:r>
              <a:rPr lang="en-US" altLang="en-US" dirty="0">
                <a:latin typeface="Comic Sans MS" pitchFamily="66" charset="0"/>
              </a:rPr>
              <a:t>Below freezing in winter to 30ºC in summer</a:t>
            </a:r>
          </a:p>
          <a:p>
            <a:pPr algn="l"/>
            <a:endParaRPr lang="en-US" altLang="en-US" dirty="0">
              <a:solidFill>
                <a:schemeClr val="accent1"/>
              </a:solidFill>
              <a:latin typeface="Comic Sans MS" pitchFamily="66" charset="0"/>
            </a:endParaRPr>
          </a:p>
          <a:p>
            <a:pPr algn="l" eaLnBrk="1" hangingPunct="1"/>
            <a:endParaRPr lang="en-US" altLang="en-US" dirty="0">
              <a:solidFill>
                <a:schemeClr val="accent1"/>
              </a:solidFill>
              <a:latin typeface="Comic Sans MS" pitchFamily="66" charset="0"/>
            </a:endParaRPr>
          </a:p>
        </p:txBody>
      </p:sp>
    </p:spTree>
    <p:extLst>
      <p:ext uri="{BB962C8B-B14F-4D97-AF65-F5344CB8AC3E}">
        <p14:creationId xmlns:p14="http://schemas.microsoft.com/office/powerpoint/2010/main" val="2138572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10363200" cy="1143000"/>
          </a:xfrm>
        </p:spPr>
        <p:txBody>
          <a:bodyPr>
            <a:normAutofit/>
          </a:bodyPr>
          <a:lstStyle/>
          <a:p>
            <a:pPr algn="ctr"/>
            <a:r>
              <a:rPr lang="en-US" sz="4800" b="1" dirty="0">
                <a:latin typeface="Comic Sans MS" panose="030F0702030302020204" pitchFamily="66" charset="0"/>
              </a:rPr>
              <a:t>Temperate Deciduous Forest</a:t>
            </a:r>
          </a:p>
        </p:txBody>
      </p:sp>
      <p:sp>
        <p:nvSpPr>
          <p:cNvPr id="3" name="Content Placeholder 2"/>
          <p:cNvSpPr>
            <a:spLocks noGrp="1"/>
          </p:cNvSpPr>
          <p:nvPr>
            <p:ph idx="1"/>
          </p:nvPr>
        </p:nvSpPr>
        <p:spPr>
          <a:xfrm>
            <a:off x="532263" y="1752600"/>
            <a:ext cx="11204812" cy="4114800"/>
          </a:xfrm>
          <a:solidFill>
            <a:schemeClr val="accent1">
              <a:lumMod val="40000"/>
              <a:lumOff val="60000"/>
            </a:schemeClr>
          </a:solidFill>
        </p:spPr>
        <p:txBody>
          <a:bodyPr/>
          <a:lstStyle/>
          <a:p>
            <a:r>
              <a:rPr lang="en-US" dirty="0">
                <a:latin typeface="Comic Sans MS" panose="030F0702030302020204" pitchFamily="66" charset="0"/>
              </a:rPr>
              <a:t>the growing seasons lasting only 4 to 6 months. </a:t>
            </a:r>
          </a:p>
          <a:p>
            <a:r>
              <a:rPr lang="en-US" dirty="0">
                <a:latin typeface="Comic Sans MS" panose="030F0702030302020204" pitchFamily="66" charset="0"/>
              </a:rPr>
              <a:t>Plants are adapted to survive seasonal changes. </a:t>
            </a:r>
          </a:p>
          <a:p>
            <a:r>
              <a:rPr lang="en-US" dirty="0">
                <a:latin typeface="Comic Sans MS" panose="030F0702030302020204" pitchFamily="66" charset="0"/>
              </a:rPr>
              <a:t>Trees are predominately are broad, flat leaf which drop during the fall. </a:t>
            </a:r>
          </a:p>
          <a:p>
            <a:r>
              <a:rPr lang="en-US" altLang="en-US" dirty="0">
                <a:latin typeface="Comic Sans MS" pitchFamily="66" charset="0"/>
              </a:rPr>
              <a:t>Soil is rich in nutrients from layers of decomposing leaves  - which happens slowly.</a:t>
            </a:r>
          </a:p>
          <a:p>
            <a:endParaRPr lang="en-US" dirty="0">
              <a:solidFill>
                <a:schemeClr val="accent1"/>
              </a:solidFill>
              <a:latin typeface="Comic Sans MS" panose="030F0702030302020204" pitchFamily="66" charset="0"/>
            </a:endParaRPr>
          </a:p>
        </p:txBody>
      </p:sp>
    </p:spTree>
    <p:extLst>
      <p:ext uri="{BB962C8B-B14F-4D97-AF65-F5344CB8AC3E}">
        <p14:creationId xmlns:p14="http://schemas.microsoft.com/office/powerpoint/2010/main" val="1741162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body" idx="1"/>
          </p:nvPr>
        </p:nvSpPr>
        <p:spPr>
          <a:xfrm>
            <a:off x="508000" y="533400"/>
            <a:ext cx="11379200" cy="762000"/>
          </a:xfrm>
        </p:spPr>
        <p:txBody>
          <a:bodyPr>
            <a:normAutofit/>
          </a:bodyPr>
          <a:lstStyle/>
          <a:p>
            <a:pPr algn="ctr" eaLnBrk="1" hangingPunct="1">
              <a:buFontTx/>
              <a:buNone/>
            </a:pPr>
            <a:r>
              <a:rPr lang="en-US" altLang="en-US" sz="4800" b="1" dirty="0">
                <a:latin typeface="Comic Sans MS" pitchFamily="66" charset="0"/>
              </a:rPr>
              <a:t>Temperate Deciduous Forest</a:t>
            </a:r>
          </a:p>
        </p:txBody>
      </p:sp>
      <p:sp>
        <p:nvSpPr>
          <p:cNvPr id="105475" name="Text Box 3"/>
          <p:cNvSpPr txBox="1">
            <a:spLocks noChangeArrowheads="1"/>
          </p:cNvSpPr>
          <p:nvPr/>
        </p:nvSpPr>
        <p:spPr bwMode="auto">
          <a:xfrm>
            <a:off x="609600" y="1752600"/>
            <a:ext cx="10058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05476" name="Text Box 4"/>
          <p:cNvSpPr txBox="1">
            <a:spLocks noChangeArrowheads="1"/>
          </p:cNvSpPr>
          <p:nvPr/>
        </p:nvSpPr>
        <p:spPr bwMode="auto">
          <a:xfrm>
            <a:off x="764275" y="2127705"/>
            <a:ext cx="10727139" cy="2031325"/>
          </a:xfrm>
          <a:prstGeom prst="rect">
            <a:avLst/>
          </a:prstGeom>
          <a:solidFill>
            <a:schemeClr val="accent1">
              <a:lumMod val="40000"/>
              <a:lumOff val="60000"/>
            </a:schemeClr>
          </a:solidFill>
          <a:ln>
            <a:noFill/>
          </a:ln>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571500" indent="-571500" eaLnBrk="1" hangingPunct="1">
              <a:spcBef>
                <a:spcPct val="50000"/>
              </a:spcBef>
              <a:buFont typeface="Wingdings" panose="05000000000000000000" pitchFamily="2" charset="2"/>
              <a:buChar char="§"/>
            </a:pPr>
            <a:r>
              <a:rPr lang="en-US" altLang="en-US" sz="2800" dirty="0">
                <a:latin typeface="Comic Sans MS" pitchFamily="66" charset="0"/>
              </a:rPr>
              <a:t>The mild climate and rich soil of the temperate deciduous forest supports a wide variety of plant and animal life.</a:t>
            </a:r>
          </a:p>
          <a:p>
            <a:pPr marL="571500" indent="-571500" eaLnBrk="1" hangingPunct="1">
              <a:spcBef>
                <a:spcPct val="50000"/>
              </a:spcBef>
              <a:buFont typeface="Wingdings" panose="05000000000000000000" pitchFamily="2" charset="2"/>
              <a:buChar char="§"/>
            </a:pPr>
            <a:r>
              <a:rPr lang="en-US" altLang="en-US" sz="2800" dirty="0">
                <a:latin typeface="Comic Sans MS" pitchFamily="66" charset="0"/>
              </a:rPr>
              <a:t>Animal usually hibernate or migrate during the winter months.</a:t>
            </a:r>
          </a:p>
        </p:txBody>
      </p:sp>
    </p:spTree>
    <p:extLst>
      <p:ext uri="{BB962C8B-B14F-4D97-AF65-F5344CB8AC3E}">
        <p14:creationId xmlns:p14="http://schemas.microsoft.com/office/powerpoint/2010/main" val="2043723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ctrTitle"/>
          </p:nvPr>
        </p:nvSpPr>
        <p:spPr>
          <a:xfrm>
            <a:off x="1016000" y="233265"/>
            <a:ext cx="10363200" cy="914400"/>
          </a:xfrm>
        </p:spPr>
        <p:txBody>
          <a:bodyPr/>
          <a:lstStyle/>
          <a:p>
            <a:pPr eaLnBrk="1" hangingPunct="1"/>
            <a:r>
              <a:rPr lang="en-US" altLang="en-US" b="1" dirty="0"/>
              <a:t>Taiga or Coniferous Forest</a:t>
            </a:r>
          </a:p>
        </p:txBody>
      </p:sp>
      <p:sp>
        <p:nvSpPr>
          <p:cNvPr id="54275" name="Rectangle 3"/>
          <p:cNvSpPr>
            <a:spLocks noGrp="1" noChangeArrowheads="1"/>
          </p:cNvSpPr>
          <p:nvPr>
            <p:ph type="subTitle" idx="1"/>
          </p:nvPr>
        </p:nvSpPr>
        <p:spPr>
          <a:xfrm>
            <a:off x="923730" y="1810139"/>
            <a:ext cx="10963469" cy="3321698"/>
          </a:xfrm>
          <a:solidFill>
            <a:schemeClr val="accent1">
              <a:lumMod val="40000"/>
              <a:lumOff val="60000"/>
            </a:schemeClr>
          </a:solidFill>
        </p:spPr>
        <p:txBody>
          <a:bodyPr>
            <a:normAutofit/>
          </a:bodyPr>
          <a:lstStyle/>
          <a:p>
            <a:pPr marL="342900" indent="-342900" algn="l" eaLnBrk="1" hangingPunct="1">
              <a:buFont typeface="Wingdings" panose="05000000000000000000" pitchFamily="2" charset="2"/>
              <a:buChar char="Ø"/>
            </a:pPr>
            <a:r>
              <a:rPr lang="en-US" altLang="en-US" dirty="0">
                <a:latin typeface="Comic Sans MS" pitchFamily="66" charset="0"/>
              </a:rPr>
              <a:t>Found in parts of Canada, Alaska, and Russia.</a:t>
            </a:r>
          </a:p>
          <a:p>
            <a:pPr marL="342900" indent="-342900" algn="l">
              <a:buFont typeface="Wingdings" panose="05000000000000000000" pitchFamily="2" charset="2"/>
              <a:buChar char="Ø"/>
            </a:pPr>
            <a:r>
              <a:rPr lang="en-US" altLang="en-US" dirty="0">
                <a:latin typeface="Comic Sans MS" pitchFamily="66" charset="0"/>
              </a:rPr>
              <a:t>World’s largest land biome.</a:t>
            </a:r>
          </a:p>
          <a:p>
            <a:pPr marL="342900" indent="-342900" algn="l">
              <a:buFont typeface="Wingdings" panose="05000000000000000000" pitchFamily="2" charset="2"/>
              <a:buChar char="Ø"/>
            </a:pPr>
            <a:r>
              <a:rPr lang="en-US" altLang="en-US" dirty="0">
                <a:latin typeface="Comic Sans MS" pitchFamily="66" charset="0"/>
              </a:rPr>
              <a:t>Latitudes between 50ºN and 60ºN.</a:t>
            </a:r>
          </a:p>
          <a:p>
            <a:pPr marL="342900" indent="-342900" algn="l">
              <a:buFont typeface="Wingdings" panose="05000000000000000000" pitchFamily="2" charset="2"/>
              <a:buChar char="Ø"/>
            </a:pPr>
            <a:r>
              <a:rPr lang="en-US" altLang="en-US" dirty="0">
                <a:latin typeface="Comic Sans MS" pitchFamily="66" charset="0"/>
              </a:rPr>
              <a:t>Winters are long and cold (6-10 months).</a:t>
            </a:r>
          </a:p>
          <a:p>
            <a:pPr marL="342900" indent="-342900" algn="l">
              <a:buFont typeface="Wingdings" panose="05000000000000000000" pitchFamily="2" charset="2"/>
              <a:buChar char="Ø"/>
            </a:pPr>
            <a:r>
              <a:rPr lang="en-US" altLang="en-US" dirty="0">
                <a:latin typeface="Comic Sans MS" pitchFamily="66" charset="0"/>
              </a:rPr>
              <a:t>Average temperatures are below freezing.</a:t>
            </a:r>
          </a:p>
          <a:p>
            <a:pPr marL="342900" indent="-342900" algn="l">
              <a:buFont typeface="Wingdings" panose="05000000000000000000" pitchFamily="2" charset="2"/>
              <a:buChar char="Ø"/>
            </a:pPr>
            <a:r>
              <a:rPr lang="en-US" altLang="en-US" dirty="0">
                <a:latin typeface="Comic Sans MS" pitchFamily="66" charset="0"/>
              </a:rPr>
              <a:t>35 to 40 cm of precipitation yearly (mostly snow).</a:t>
            </a:r>
          </a:p>
          <a:p>
            <a:pPr algn="l"/>
            <a:endParaRPr lang="en-US" altLang="en-US" dirty="0">
              <a:solidFill>
                <a:schemeClr val="accent1"/>
              </a:solidFill>
              <a:latin typeface="Comic Sans MS" pitchFamily="66" charset="0"/>
            </a:endParaRPr>
          </a:p>
          <a:p>
            <a:pPr algn="l" eaLnBrk="1" hangingPunct="1"/>
            <a:endParaRPr lang="en-US" altLang="en-US" dirty="0">
              <a:solidFill>
                <a:schemeClr val="accent1"/>
              </a:solidFill>
              <a:latin typeface="Comic Sans MS" pitchFamily="66" charset="0"/>
            </a:endParaRPr>
          </a:p>
        </p:txBody>
      </p:sp>
    </p:spTree>
    <p:extLst>
      <p:ext uri="{BB962C8B-B14F-4D97-AF65-F5344CB8AC3E}">
        <p14:creationId xmlns:p14="http://schemas.microsoft.com/office/powerpoint/2010/main" val="914957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711200" y="304800"/>
            <a:ext cx="10668000" cy="838200"/>
          </a:xfrm>
        </p:spPr>
        <p:txBody>
          <a:bodyPr>
            <a:noAutofit/>
          </a:bodyPr>
          <a:lstStyle/>
          <a:p>
            <a:pPr eaLnBrk="1" hangingPunct="1"/>
            <a:r>
              <a:rPr lang="en-US" altLang="en-US" sz="6000" b="1" dirty="0"/>
              <a:t>Taiga</a:t>
            </a:r>
          </a:p>
        </p:txBody>
      </p:sp>
      <p:sp>
        <p:nvSpPr>
          <p:cNvPr id="60419" name="Rectangle 3"/>
          <p:cNvSpPr>
            <a:spLocks noGrp="1" noChangeArrowheads="1"/>
          </p:cNvSpPr>
          <p:nvPr>
            <p:ph type="body" idx="1"/>
          </p:nvPr>
        </p:nvSpPr>
        <p:spPr>
          <a:xfrm>
            <a:off x="711200" y="1600201"/>
            <a:ext cx="11176000" cy="5127170"/>
          </a:xfrm>
          <a:solidFill>
            <a:schemeClr val="accent1">
              <a:lumMod val="40000"/>
              <a:lumOff val="60000"/>
            </a:schemeClr>
          </a:solidFill>
        </p:spPr>
        <p:txBody>
          <a:bodyPr>
            <a:normAutofit fontScale="85000" lnSpcReduction="20000"/>
          </a:bodyPr>
          <a:lstStyle/>
          <a:p>
            <a:pPr eaLnBrk="1" hangingPunct="1">
              <a:lnSpc>
                <a:spcPct val="90000"/>
              </a:lnSpc>
              <a:buFont typeface="Wingdings" panose="05000000000000000000" pitchFamily="2" charset="2"/>
              <a:buChar char="§"/>
            </a:pPr>
            <a:r>
              <a:rPr lang="en-US" dirty="0"/>
              <a:t>Plant growth is abundant during summer months because of nearly constant daylight and larger amounts of precipitation. </a:t>
            </a:r>
          </a:p>
          <a:p>
            <a:pPr>
              <a:buFont typeface="Wingdings" panose="05000000000000000000" pitchFamily="2" charset="2"/>
              <a:buChar char="§"/>
            </a:pPr>
            <a:r>
              <a:rPr lang="en-US" altLang="en-US" dirty="0"/>
              <a:t>There is no permafrost, so trees can grow.  Mosses and lichens grow on the forest floor.</a:t>
            </a:r>
          </a:p>
          <a:p>
            <a:pPr>
              <a:buFont typeface="Wingdings" panose="05000000000000000000" pitchFamily="2" charset="2"/>
              <a:buChar char="§"/>
            </a:pPr>
            <a:r>
              <a:rPr lang="en-US" dirty="0"/>
              <a:t>Conifer needles contain substances that make the soil acidic when the needles fall and  most plants cannot grow in acidic soil, which is one reason the forest floor has few plants. </a:t>
            </a:r>
          </a:p>
          <a:p>
            <a:pPr>
              <a:buFont typeface="Wingdings" panose="05000000000000000000" pitchFamily="2" charset="2"/>
              <a:buChar char="§"/>
            </a:pPr>
            <a:r>
              <a:rPr lang="en-US" dirty="0"/>
              <a:t>Soil forms very slowly because the climate and acidity of fallen leaves slows decomposition. </a:t>
            </a:r>
            <a:endParaRPr lang="en-US" altLang="en-US" dirty="0"/>
          </a:p>
          <a:p>
            <a:pPr marL="0" indent="0" eaLnBrk="1" hangingPunct="1">
              <a:lnSpc>
                <a:spcPct val="90000"/>
              </a:lnSpc>
              <a:buNone/>
            </a:pPr>
            <a:endParaRPr lang="en-US" dirty="0"/>
          </a:p>
          <a:p>
            <a:pPr marL="0" indent="0" eaLnBrk="1" hangingPunct="1">
              <a:lnSpc>
                <a:spcPct val="90000"/>
              </a:lnSpc>
              <a:buNone/>
            </a:pPr>
            <a:r>
              <a:rPr lang="en-US" dirty="0"/>
              <a:t>Adaptations:</a:t>
            </a:r>
          </a:p>
          <a:p>
            <a:pPr eaLnBrk="1" hangingPunct="1">
              <a:lnSpc>
                <a:spcPct val="90000"/>
              </a:lnSpc>
              <a:buFont typeface="Wingdings" panose="05000000000000000000" pitchFamily="2" charset="2"/>
              <a:buChar char="§"/>
            </a:pPr>
            <a:r>
              <a:rPr lang="en-US" dirty="0"/>
              <a:t>Mostly conifers trees grow which have needle-like leaves and seeds that develop in cones. </a:t>
            </a:r>
          </a:p>
          <a:p>
            <a:pPr>
              <a:buFont typeface="Wingdings" panose="05000000000000000000" pitchFamily="2" charset="2"/>
              <a:buChar char="§"/>
            </a:pPr>
            <a:r>
              <a:rPr lang="en-US" dirty="0"/>
              <a:t>The shape of the leaves and their cuticle prevents the tree from losing too much water especially important when ground is frozen and the roots cannot replace lost water by absorbing more from the soil. </a:t>
            </a:r>
          </a:p>
        </p:txBody>
      </p:sp>
      <p:sp>
        <p:nvSpPr>
          <p:cNvPr id="60420" name="Text Box 4"/>
          <p:cNvSpPr txBox="1">
            <a:spLocks noChangeArrowheads="1"/>
          </p:cNvSpPr>
          <p:nvPr/>
        </p:nvSpPr>
        <p:spPr bwMode="auto">
          <a:xfrm>
            <a:off x="1828800" y="5715000"/>
            <a:ext cx="193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2400"/>
          </a:p>
        </p:txBody>
      </p:sp>
      <p:sp>
        <p:nvSpPr>
          <p:cNvPr id="60421" name="Text Box 5"/>
          <p:cNvSpPr txBox="1">
            <a:spLocks noChangeArrowheads="1"/>
          </p:cNvSpPr>
          <p:nvPr/>
        </p:nvSpPr>
        <p:spPr bwMode="auto">
          <a:xfrm>
            <a:off x="7823200" y="1143000"/>
            <a:ext cx="3657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Tree>
    <p:extLst>
      <p:ext uri="{BB962C8B-B14F-4D97-AF65-F5344CB8AC3E}">
        <p14:creationId xmlns:p14="http://schemas.microsoft.com/office/powerpoint/2010/main" val="9055796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914400" y="228600"/>
            <a:ext cx="10363200" cy="1143000"/>
          </a:xfrm>
        </p:spPr>
        <p:txBody>
          <a:bodyPr>
            <a:normAutofit/>
          </a:bodyPr>
          <a:lstStyle/>
          <a:p>
            <a:pPr eaLnBrk="1" hangingPunct="1"/>
            <a:r>
              <a:rPr lang="en-US" altLang="en-US" sz="5400" b="1" dirty="0"/>
              <a:t>Taiga</a:t>
            </a:r>
          </a:p>
        </p:txBody>
      </p:sp>
      <p:sp>
        <p:nvSpPr>
          <p:cNvPr id="72707" name="Rectangle 3"/>
          <p:cNvSpPr>
            <a:spLocks noGrp="1" noChangeArrowheads="1"/>
          </p:cNvSpPr>
          <p:nvPr>
            <p:ph type="body" idx="1"/>
          </p:nvPr>
        </p:nvSpPr>
        <p:spPr>
          <a:xfrm>
            <a:off x="1016000" y="1447800"/>
            <a:ext cx="10363200" cy="4114800"/>
          </a:xfrm>
          <a:solidFill>
            <a:schemeClr val="accent1">
              <a:lumMod val="40000"/>
              <a:lumOff val="60000"/>
            </a:schemeClr>
          </a:solidFill>
        </p:spPr>
        <p:txBody>
          <a:bodyPr>
            <a:normAutofit/>
          </a:bodyPr>
          <a:lstStyle/>
          <a:p>
            <a:pPr eaLnBrk="1" hangingPunct="1">
              <a:lnSpc>
                <a:spcPct val="90000"/>
              </a:lnSpc>
              <a:buFont typeface="Wingdings" panose="05000000000000000000" pitchFamily="2" charset="2"/>
              <a:buChar char="§"/>
            </a:pPr>
            <a:r>
              <a:rPr lang="en-US" altLang="en-US" dirty="0">
                <a:latin typeface="Comic Sans MS" pitchFamily="66" charset="0"/>
              </a:rPr>
              <a:t>Many animals live in the Taiga. </a:t>
            </a:r>
          </a:p>
          <a:p>
            <a:pPr eaLnBrk="1" hangingPunct="1">
              <a:lnSpc>
                <a:spcPct val="90000"/>
              </a:lnSpc>
              <a:buFont typeface="Wingdings" panose="05000000000000000000" pitchFamily="2" charset="2"/>
              <a:buChar char="§"/>
            </a:pPr>
            <a:r>
              <a:rPr lang="en-US" dirty="0">
                <a:latin typeface="Comic Sans MS" panose="030F0702030302020204" pitchFamily="66" charset="0"/>
              </a:rPr>
              <a:t>This biome has many lakes and swamps which attract birds that feed on aquatic organisms. </a:t>
            </a:r>
          </a:p>
          <a:p>
            <a:pPr eaLnBrk="1" hangingPunct="1">
              <a:lnSpc>
                <a:spcPct val="90000"/>
              </a:lnSpc>
              <a:buFont typeface="Wingdings" panose="05000000000000000000" pitchFamily="2" charset="2"/>
              <a:buChar char="§"/>
            </a:pPr>
            <a:endParaRPr lang="en-US" altLang="en-US" dirty="0">
              <a:latin typeface="Comic Sans MS" panose="030F0702030302020204" pitchFamily="66" charset="0"/>
            </a:endParaRPr>
          </a:p>
          <a:p>
            <a:pPr marL="0" indent="0" eaLnBrk="1" hangingPunct="1">
              <a:lnSpc>
                <a:spcPct val="90000"/>
              </a:lnSpc>
              <a:buNone/>
            </a:pPr>
            <a:r>
              <a:rPr lang="en-US" altLang="en-US" dirty="0">
                <a:latin typeface="Comic Sans MS" panose="030F0702030302020204" pitchFamily="66" charset="0"/>
              </a:rPr>
              <a:t>Adaptations:</a:t>
            </a:r>
          </a:p>
          <a:p>
            <a:pPr eaLnBrk="1" hangingPunct="1">
              <a:lnSpc>
                <a:spcPct val="90000"/>
              </a:lnSpc>
              <a:buFont typeface="Wingdings" panose="05000000000000000000" pitchFamily="2" charset="2"/>
              <a:buChar char="§"/>
            </a:pPr>
            <a:r>
              <a:rPr lang="en-US" altLang="en-US" dirty="0">
                <a:latin typeface="Comic Sans MS" panose="030F0702030302020204" pitchFamily="66" charset="0"/>
              </a:rPr>
              <a:t>Migration, hibernation, heavy summer and fall feeding.</a:t>
            </a:r>
          </a:p>
          <a:p>
            <a:pPr eaLnBrk="1" hangingPunct="1">
              <a:lnSpc>
                <a:spcPct val="90000"/>
              </a:lnSpc>
              <a:buFontTx/>
              <a:buNone/>
            </a:pPr>
            <a:endParaRPr lang="en-US" altLang="en-US" sz="2400" dirty="0">
              <a:solidFill>
                <a:schemeClr val="bg1"/>
              </a:solidFill>
              <a:latin typeface="Comic Sans MS" pitchFamily="66" charset="0"/>
            </a:endParaRPr>
          </a:p>
        </p:txBody>
      </p:sp>
    </p:spTree>
    <p:extLst>
      <p:ext uri="{BB962C8B-B14F-4D97-AF65-F5344CB8AC3E}">
        <p14:creationId xmlns:p14="http://schemas.microsoft.com/office/powerpoint/2010/main" val="3450007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a:xfrm>
            <a:off x="914400" y="0"/>
            <a:ext cx="10363200" cy="990600"/>
          </a:xfrm>
        </p:spPr>
        <p:txBody>
          <a:bodyPr/>
          <a:lstStyle/>
          <a:p>
            <a:pPr eaLnBrk="1" hangingPunct="1"/>
            <a:r>
              <a:rPr lang="en-US" altLang="en-US" b="1" dirty="0"/>
              <a:t>Grassland</a:t>
            </a:r>
          </a:p>
        </p:txBody>
      </p:sp>
      <p:sp>
        <p:nvSpPr>
          <p:cNvPr id="205827" name="Text Box 3"/>
          <p:cNvSpPr txBox="1">
            <a:spLocks noChangeArrowheads="1"/>
          </p:cNvSpPr>
          <p:nvPr/>
        </p:nvSpPr>
        <p:spPr bwMode="auto">
          <a:xfrm>
            <a:off x="711200" y="838201"/>
            <a:ext cx="10972800"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457200" indent="-457200">
              <a:spcBef>
                <a:spcPct val="50000"/>
              </a:spcBef>
            </a:pPr>
            <a:r>
              <a:rPr lang="en-US" altLang="en-US" dirty="0">
                <a:latin typeface="+mn-lt"/>
              </a:rPr>
              <a:t>“The Bread Basket of the World”</a:t>
            </a:r>
          </a:p>
          <a:p>
            <a:pPr marL="457200" indent="-457200">
              <a:spcBef>
                <a:spcPct val="50000"/>
              </a:spcBef>
            </a:pPr>
            <a:r>
              <a:rPr lang="en-US" altLang="en-US" dirty="0">
                <a:latin typeface="+mn-lt"/>
              </a:rPr>
              <a:t>Found on every continent.</a:t>
            </a:r>
          </a:p>
          <a:p>
            <a:pPr marL="457200" indent="-457200">
              <a:spcBef>
                <a:spcPct val="50000"/>
              </a:spcBef>
            </a:pPr>
            <a:r>
              <a:rPr lang="en-US" altLang="en-US" dirty="0">
                <a:latin typeface="+mn-lt"/>
              </a:rPr>
              <a:t>Grasslands are known by many names.</a:t>
            </a:r>
          </a:p>
          <a:p>
            <a:pPr>
              <a:spcBef>
                <a:spcPct val="50000"/>
              </a:spcBef>
              <a:buNone/>
            </a:pPr>
            <a:r>
              <a:rPr lang="en-US" altLang="en-US" dirty="0">
                <a:latin typeface="+mn-lt"/>
              </a:rPr>
              <a:t>	- Veldt or Savanna – Africa</a:t>
            </a:r>
          </a:p>
          <a:p>
            <a:pPr>
              <a:spcBef>
                <a:spcPct val="50000"/>
              </a:spcBef>
              <a:buNone/>
            </a:pPr>
            <a:r>
              <a:rPr lang="en-US" altLang="en-US" dirty="0">
                <a:latin typeface="+mn-lt"/>
              </a:rPr>
              <a:t>	- Savanna - Australia</a:t>
            </a:r>
          </a:p>
          <a:p>
            <a:pPr>
              <a:spcBef>
                <a:spcPct val="50000"/>
              </a:spcBef>
              <a:buNone/>
            </a:pPr>
            <a:r>
              <a:rPr lang="en-US" altLang="en-US" dirty="0">
                <a:latin typeface="+mn-lt"/>
              </a:rPr>
              <a:t>	- Prairie or Plains – United States</a:t>
            </a:r>
          </a:p>
          <a:p>
            <a:pPr>
              <a:spcBef>
                <a:spcPct val="50000"/>
              </a:spcBef>
              <a:buNone/>
            </a:pPr>
            <a:r>
              <a:rPr lang="en-US" altLang="en-US" dirty="0">
                <a:latin typeface="+mn-lt"/>
              </a:rPr>
              <a:t>	- Steppe - Asia</a:t>
            </a:r>
          </a:p>
          <a:p>
            <a:pPr>
              <a:spcBef>
                <a:spcPct val="50000"/>
              </a:spcBef>
              <a:buNone/>
            </a:pPr>
            <a:r>
              <a:rPr lang="en-US" altLang="en-US" dirty="0">
                <a:latin typeface="+mn-lt"/>
              </a:rPr>
              <a:t>	- Pampas - South America</a:t>
            </a:r>
          </a:p>
        </p:txBody>
      </p:sp>
    </p:spTree>
    <p:extLst>
      <p:ext uri="{BB962C8B-B14F-4D97-AF65-F5344CB8AC3E}">
        <p14:creationId xmlns:p14="http://schemas.microsoft.com/office/powerpoint/2010/main" val="8153131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a:xfrm>
            <a:off x="914400" y="152400"/>
            <a:ext cx="10363200" cy="990600"/>
          </a:xfrm>
        </p:spPr>
        <p:txBody>
          <a:bodyPr/>
          <a:lstStyle/>
          <a:p>
            <a:pPr eaLnBrk="1" hangingPunct="1"/>
            <a:r>
              <a:rPr lang="en-US" altLang="en-US" sz="5400" b="1" dirty="0"/>
              <a:t>Savanna</a:t>
            </a:r>
          </a:p>
        </p:txBody>
      </p:sp>
      <p:sp>
        <p:nvSpPr>
          <p:cNvPr id="207875" name="Text Box 3"/>
          <p:cNvSpPr txBox="1">
            <a:spLocks noChangeArrowheads="1"/>
          </p:cNvSpPr>
          <p:nvPr/>
        </p:nvSpPr>
        <p:spPr bwMode="auto">
          <a:xfrm>
            <a:off x="609600" y="1752600"/>
            <a:ext cx="10972800" cy="4979825"/>
          </a:xfrm>
          <a:prstGeom prst="rect">
            <a:avLst/>
          </a:prstGeom>
          <a:solidFill>
            <a:schemeClr val="accent1">
              <a:lumMod val="40000"/>
              <a:lumOff val="60000"/>
            </a:schemeClr>
          </a:solidFill>
          <a:ln>
            <a:noFill/>
          </a:ln>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279400" indent="-279400"/>
            <a:r>
              <a:rPr lang="en-US" sz="2800" dirty="0">
                <a:latin typeface="Comic Sans MS" panose="030F0702030302020204" pitchFamily="66" charset="0"/>
              </a:rPr>
              <a:t>Grassland found in Africa, western India, northern Australia and South America. </a:t>
            </a:r>
          </a:p>
          <a:p>
            <a:pPr marL="279400" indent="-279400"/>
            <a:r>
              <a:rPr lang="en-US" sz="2800" dirty="0">
                <a:latin typeface="Comic Sans MS" panose="030F0702030302020204" pitchFamily="66" charset="0"/>
              </a:rPr>
              <a:t>A tropical biome that is dominated by grasses, shrubs and small trees.</a:t>
            </a:r>
          </a:p>
          <a:p>
            <a:pPr marL="279400" indent="-279400"/>
            <a:r>
              <a:rPr lang="en-US" sz="2800" dirty="0">
                <a:latin typeface="Comic Sans MS" panose="030F0702030302020204" pitchFamily="66" charset="0"/>
              </a:rPr>
              <a:t>Because most rain falls during the wet season, plants must be able to survive prolonged periods without water. </a:t>
            </a:r>
          </a:p>
          <a:p>
            <a:pPr marL="288925" indent="-288925"/>
            <a:r>
              <a:rPr lang="en-US" altLang="en-US" sz="2800" dirty="0">
                <a:latin typeface="Comic Sans MS" pitchFamily="66" charset="0"/>
              </a:rPr>
              <a:t>Wet seasons followed by a season of drought</a:t>
            </a:r>
          </a:p>
          <a:p>
            <a:pPr marL="288925" indent="-288925"/>
            <a:r>
              <a:rPr lang="en-US" altLang="en-US" sz="2800" dirty="0">
                <a:latin typeface="Comic Sans MS" pitchFamily="66" charset="0"/>
              </a:rPr>
              <a:t>25 to 75 cm precipitation yearly – mostly during the wet season</a:t>
            </a:r>
          </a:p>
          <a:p>
            <a:pPr marL="279400" indent="-279400"/>
            <a:endParaRPr lang="en-US" altLang="en-US" sz="3600" dirty="0">
              <a:latin typeface="Comic Sans MS" pitchFamily="66" charset="0"/>
            </a:endParaRPr>
          </a:p>
        </p:txBody>
      </p:sp>
    </p:spTree>
    <p:extLst>
      <p:ext uri="{BB962C8B-B14F-4D97-AF65-F5344CB8AC3E}">
        <p14:creationId xmlns:p14="http://schemas.microsoft.com/office/powerpoint/2010/main" val="23702702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10363200" cy="1143000"/>
          </a:xfrm>
        </p:spPr>
        <p:txBody>
          <a:bodyPr/>
          <a:lstStyle/>
          <a:p>
            <a:r>
              <a:rPr lang="en-US" sz="4800" b="1" dirty="0"/>
              <a:t>Savanna</a:t>
            </a:r>
          </a:p>
        </p:txBody>
      </p:sp>
      <p:sp>
        <p:nvSpPr>
          <p:cNvPr id="3" name="Content Placeholder 2"/>
          <p:cNvSpPr>
            <a:spLocks noGrp="1"/>
          </p:cNvSpPr>
          <p:nvPr>
            <p:ph idx="1"/>
          </p:nvPr>
        </p:nvSpPr>
        <p:spPr>
          <a:xfrm>
            <a:off x="711200" y="1600200"/>
            <a:ext cx="10871200" cy="4114800"/>
          </a:xfrm>
          <a:solidFill>
            <a:schemeClr val="accent1">
              <a:lumMod val="40000"/>
              <a:lumOff val="60000"/>
            </a:schemeClr>
          </a:solidFill>
        </p:spPr>
        <p:txBody>
          <a:bodyPr>
            <a:normAutofit lnSpcReduction="10000"/>
          </a:bodyPr>
          <a:lstStyle/>
          <a:p>
            <a:pPr marL="0" indent="0">
              <a:buNone/>
            </a:pPr>
            <a:r>
              <a:rPr lang="en-US" dirty="0">
                <a:latin typeface="Comic Sans MS" panose="030F0702030302020204" pitchFamily="66" charset="0"/>
              </a:rPr>
              <a:t>Adaptations:</a:t>
            </a:r>
          </a:p>
          <a:p>
            <a:r>
              <a:rPr lang="en-US" dirty="0">
                <a:latin typeface="Comic Sans MS" panose="030F0702030302020204" pitchFamily="66" charset="0"/>
              </a:rPr>
              <a:t>During the dry season, plants lose their leaves or die down to the ground. </a:t>
            </a:r>
          </a:p>
          <a:p>
            <a:r>
              <a:rPr lang="en-US" dirty="0">
                <a:latin typeface="Comic Sans MS" panose="030F0702030302020204" pitchFamily="66" charset="0"/>
              </a:rPr>
              <a:t>Many plants have horizontal root systems so they can draw water from a larger area. </a:t>
            </a:r>
          </a:p>
          <a:p>
            <a:r>
              <a:rPr lang="en-US" dirty="0">
                <a:latin typeface="Comic Sans MS" panose="030F0702030302020204" pitchFamily="66" charset="0"/>
              </a:rPr>
              <a:t>Most plants have vertical leaves to reduce water loss and thorns to keep herbivores away. </a:t>
            </a:r>
          </a:p>
          <a:p>
            <a:r>
              <a:rPr lang="en-US" altLang="en-US" dirty="0">
                <a:latin typeface="Comic Sans MS" pitchFamily="66" charset="0"/>
              </a:rPr>
              <a:t>The soil is rich and fertile.</a:t>
            </a:r>
          </a:p>
          <a:p>
            <a:r>
              <a:rPr lang="en-US" altLang="en-US" dirty="0">
                <a:latin typeface="Comic Sans MS" pitchFamily="66" charset="0"/>
              </a:rPr>
              <a:t>The grass has extensive root systems, called sod.</a:t>
            </a:r>
          </a:p>
          <a:p>
            <a:endParaRPr lang="en-US" dirty="0">
              <a:latin typeface="Comic Sans MS" panose="030F0702030302020204" pitchFamily="66" charset="0"/>
            </a:endParaRPr>
          </a:p>
        </p:txBody>
      </p:sp>
    </p:spTree>
    <p:extLst>
      <p:ext uri="{BB962C8B-B14F-4D97-AF65-F5344CB8AC3E}">
        <p14:creationId xmlns:p14="http://schemas.microsoft.com/office/powerpoint/2010/main" val="28303648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447800"/>
            <a:ext cx="11074400" cy="4648200"/>
          </a:xfrm>
          <a:solidFill>
            <a:schemeClr val="accent1">
              <a:lumMod val="40000"/>
              <a:lumOff val="60000"/>
            </a:schemeClr>
          </a:solidFill>
        </p:spPr>
        <p:txBody>
          <a:bodyPr/>
          <a:lstStyle/>
          <a:p>
            <a:pPr marL="0" lvl="0" indent="0">
              <a:buNone/>
            </a:pPr>
            <a:r>
              <a:rPr lang="en-US" dirty="0">
                <a:latin typeface="Comic Sans MS" panose="030F0702030302020204" pitchFamily="66" charset="0"/>
              </a:rPr>
              <a:t>Adaptations:</a:t>
            </a:r>
          </a:p>
          <a:p>
            <a:pPr lvl="0"/>
            <a:r>
              <a:rPr lang="en-US" dirty="0">
                <a:latin typeface="Comic Sans MS" panose="030F0702030302020204" pitchFamily="66" charset="0"/>
              </a:rPr>
              <a:t>Grazing herbivores have adopted a migratory way of life and follow the rains. </a:t>
            </a:r>
          </a:p>
          <a:p>
            <a:pPr lvl="0"/>
            <a:r>
              <a:rPr lang="en-US" dirty="0">
                <a:latin typeface="Comic Sans MS" panose="030F0702030302020204" pitchFamily="66" charset="0"/>
              </a:rPr>
              <a:t>Many animals give birth during the rainy season when food is abundant and the young are more likely to survive.</a:t>
            </a:r>
          </a:p>
          <a:p>
            <a:pPr lvl="0"/>
            <a:endParaRPr lang="en-US" dirty="0">
              <a:latin typeface="Comic Sans MS" panose="030F0702030302020204" pitchFamily="66" charset="0"/>
            </a:endParaRPr>
          </a:p>
          <a:p>
            <a:pPr lvl="0"/>
            <a:r>
              <a:rPr lang="en-US" dirty="0">
                <a:latin typeface="Comic Sans MS" panose="030F0702030302020204" pitchFamily="66" charset="0"/>
              </a:rPr>
              <a:t>Australian Savanna animals are marsupials.</a:t>
            </a:r>
          </a:p>
          <a:p>
            <a:endParaRPr lang="en-US" dirty="0"/>
          </a:p>
        </p:txBody>
      </p:sp>
      <p:sp>
        <p:nvSpPr>
          <p:cNvPr id="4" name="Rectangle 2"/>
          <p:cNvSpPr txBox="1">
            <a:spLocks noChangeArrowheads="1"/>
          </p:cNvSpPr>
          <p:nvPr/>
        </p:nvSpPr>
        <p:spPr bwMode="auto">
          <a:xfrm>
            <a:off x="406400" y="304800"/>
            <a:ext cx="10972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buFontTx/>
              <a:buNone/>
            </a:pPr>
            <a:r>
              <a:rPr lang="en-US" altLang="en-US" sz="4800" b="1" kern="0" dirty="0">
                <a:latin typeface="+mj-lt"/>
              </a:rPr>
              <a:t>Savanna</a:t>
            </a:r>
          </a:p>
        </p:txBody>
      </p:sp>
    </p:spTree>
    <p:extLst>
      <p:ext uri="{BB962C8B-B14F-4D97-AF65-F5344CB8AC3E}">
        <p14:creationId xmlns:p14="http://schemas.microsoft.com/office/powerpoint/2010/main" val="2753266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a:xfrm>
            <a:off x="914400" y="152400"/>
            <a:ext cx="10363200" cy="990600"/>
          </a:xfrm>
        </p:spPr>
        <p:txBody>
          <a:bodyPr>
            <a:normAutofit/>
          </a:bodyPr>
          <a:lstStyle/>
          <a:p>
            <a:pPr eaLnBrk="1" hangingPunct="1"/>
            <a:r>
              <a:rPr lang="en-US" altLang="en-US" sz="5400" b="1" dirty="0"/>
              <a:t>Grassland</a:t>
            </a:r>
          </a:p>
        </p:txBody>
      </p:sp>
      <p:sp>
        <p:nvSpPr>
          <p:cNvPr id="2" name="Rectangle 1"/>
          <p:cNvSpPr/>
          <p:nvPr/>
        </p:nvSpPr>
        <p:spPr>
          <a:xfrm>
            <a:off x="989044" y="1446243"/>
            <a:ext cx="10403633" cy="5262979"/>
          </a:xfrm>
          <a:prstGeom prst="rect">
            <a:avLst/>
          </a:prstGeom>
          <a:solidFill>
            <a:schemeClr val="accent1">
              <a:lumMod val="40000"/>
              <a:lumOff val="60000"/>
            </a:schemeClr>
          </a:solidFill>
        </p:spPr>
        <p:txBody>
          <a:bodyPr wrap="square">
            <a:spAutoFit/>
          </a:bodyPr>
          <a:lstStyle/>
          <a:p>
            <a:pPr marL="457200" indent="-457200">
              <a:buFont typeface="Arial" panose="020B0604020202020204" pitchFamily="34" charset="0"/>
              <a:buChar char="•"/>
            </a:pPr>
            <a:r>
              <a:rPr lang="en-US" altLang="en-US" sz="2800" dirty="0">
                <a:latin typeface="Comic Sans MS" pitchFamily="66" charset="0"/>
              </a:rPr>
              <a:t>Wet seasons followed by a season of drought</a:t>
            </a:r>
          </a:p>
          <a:p>
            <a:pPr marL="457200" indent="-457200">
              <a:buFont typeface="Arial" panose="020B0604020202020204" pitchFamily="34" charset="0"/>
              <a:buChar char="•"/>
            </a:pPr>
            <a:r>
              <a:rPr lang="en-US" altLang="en-US" sz="2800" dirty="0">
                <a:latin typeface="Comic Sans MS" pitchFamily="66" charset="0"/>
              </a:rPr>
              <a:t>25 to 75 cm precipitation yearly</a:t>
            </a:r>
          </a:p>
          <a:p>
            <a:pPr marL="457200" indent="-457200">
              <a:buFont typeface="Arial" panose="020B0604020202020204" pitchFamily="34" charset="0"/>
              <a:buChar char="•"/>
            </a:pPr>
            <a:r>
              <a:rPr lang="en-US" altLang="en-US" sz="2800" dirty="0">
                <a:latin typeface="Comic Sans MS" pitchFamily="66" charset="0"/>
              </a:rPr>
              <a:t>Not enough for trees to grow.</a:t>
            </a:r>
          </a:p>
          <a:p>
            <a:pPr marL="457200" indent="-457200">
              <a:buFont typeface="Arial" panose="020B0604020202020204" pitchFamily="34" charset="0"/>
              <a:buChar char="•"/>
            </a:pPr>
            <a:r>
              <a:rPr lang="en-US" sz="2800" dirty="0">
                <a:latin typeface="Comic Sans MS" panose="030F0702030302020204" pitchFamily="66" charset="0"/>
              </a:rPr>
              <a:t>This grassland covers a large area of the interior of continents.</a:t>
            </a:r>
          </a:p>
          <a:p>
            <a:pPr marL="457200" indent="-457200">
              <a:buFont typeface="Arial" panose="020B0604020202020204" pitchFamily="34" charset="0"/>
              <a:buChar char="•"/>
            </a:pPr>
            <a:r>
              <a:rPr lang="en-US" sz="2800" dirty="0">
                <a:latin typeface="Comic Sans MS" panose="030F0702030302020204" pitchFamily="66" charset="0"/>
              </a:rPr>
              <a:t>Grasslands are highly productive because of their fertile soil. </a:t>
            </a:r>
          </a:p>
          <a:p>
            <a:pPr marL="457200" indent="-457200">
              <a:buFont typeface="Arial" panose="020B0604020202020204" pitchFamily="34" charset="0"/>
              <a:buChar char="•"/>
            </a:pPr>
            <a:r>
              <a:rPr lang="en-US" sz="2800" dirty="0">
                <a:latin typeface="Comic Sans MS" panose="030F0702030302020204" pitchFamily="66" charset="0"/>
              </a:rPr>
              <a:t>The summer is hot and the winter is cold, so the plants die back to their roots in winter. </a:t>
            </a:r>
          </a:p>
          <a:p>
            <a:pPr marL="457200" indent="-457200">
              <a:buFont typeface="Arial" panose="020B0604020202020204" pitchFamily="34" charset="0"/>
              <a:buChar char="•"/>
            </a:pPr>
            <a:r>
              <a:rPr lang="en-US" sz="2800" dirty="0">
                <a:latin typeface="Comic Sans MS" panose="030F0702030302020204" pitchFamily="66" charset="0"/>
              </a:rPr>
              <a:t>Low temperatures in the winter slow decomposition and organic matter accumulate in the soil making it the most fertile soil in the world. </a:t>
            </a:r>
            <a:endParaRPr lang="en-US" altLang="en-US" sz="2800" dirty="0">
              <a:latin typeface="Comic Sans MS" pitchFamily="66" charset="0"/>
            </a:endParaRPr>
          </a:p>
        </p:txBody>
      </p:sp>
    </p:spTree>
    <p:extLst>
      <p:ext uri="{BB962C8B-B14F-4D97-AF65-F5344CB8AC3E}">
        <p14:creationId xmlns:p14="http://schemas.microsoft.com/office/powerpoint/2010/main" val="42391712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t>Temperate</a:t>
            </a:r>
            <a:r>
              <a:rPr lang="en-US" altLang="en-US" dirty="0"/>
              <a:t> </a:t>
            </a:r>
            <a:r>
              <a:rPr lang="en-US" altLang="en-US" b="1" dirty="0"/>
              <a:t>Grassland</a:t>
            </a:r>
            <a:endParaRPr lang="en-US" dirty="0"/>
          </a:p>
        </p:txBody>
      </p:sp>
      <p:sp>
        <p:nvSpPr>
          <p:cNvPr id="211970" name="Rectangle 2"/>
          <p:cNvSpPr>
            <a:spLocks noGrp="1" noChangeArrowheads="1"/>
          </p:cNvSpPr>
          <p:nvPr>
            <p:ph idx="1"/>
          </p:nvPr>
        </p:nvSpPr>
        <p:spPr>
          <a:xfrm>
            <a:off x="838200" y="1825624"/>
            <a:ext cx="10515600" cy="4789779"/>
          </a:xfrm>
          <a:solidFill>
            <a:schemeClr val="accent1">
              <a:lumMod val="40000"/>
              <a:lumOff val="60000"/>
            </a:schemeClr>
          </a:solidFill>
        </p:spPr>
        <p:txBody>
          <a:bodyPr>
            <a:normAutofit lnSpcReduction="10000"/>
          </a:bodyPr>
          <a:lstStyle/>
          <a:p>
            <a:pPr eaLnBrk="1" hangingPunct="1">
              <a:buFontTx/>
              <a:buNone/>
            </a:pPr>
            <a:r>
              <a:rPr lang="en-US" altLang="en-US" sz="3600" b="1" dirty="0">
                <a:latin typeface="Comic Sans MS" pitchFamily="66" charset="0"/>
              </a:rPr>
              <a:t> </a:t>
            </a:r>
          </a:p>
          <a:p>
            <a:pPr eaLnBrk="1" hangingPunct="1"/>
            <a:r>
              <a:rPr lang="en-US" dirty="0">
                <a:latin typeface="Comic Sans MS" panose="030F0702030302020204" pitchFamily="66" charset="0"/>
              </a:rPr>
              <a:t>Vegetation consists of mainly grasses and wildflowers. </a:t>
            </a:r>
          </a:p>
          <a:p>
            <a:r>
              <a:rPr lang="en-US" dirty="0">
                <a:latin typeface="Comic Sans MS" panose="030F0702030302020204" pitchFamily="66" charset="0"/>
              </a:rPr>
              <a:t>Near the banks of streams, the soil contains more water so shrubs and trees can grow. </a:t>
            </a:r>
          </a:p>
          <a:p>
            <a:r>
              <a:rPr lang="en-US" altLang="en-US" dirty="0">
                <a:latin typeface="Comic Sans MS" pitchFamily="66" charset="0"/>
              </a:rPr>
              <a:t>Grassland regions of the world are important farming areas.  Cereal and grains grow here.</a:t>
            </a:r>
          </a:p>
          <a:p>
            <a:endParaRPr lang="en-US" altLang="en-US" dirty="0">
              <a:latin typeface="Comic Sans MS" pitchFamily="66" charset="0"/>
            </a:endParaRPr>
          </a:p>
          <a:p>
            <a:r>
              <a:rPr lang="en-US" altLang="en-US" dirty="0">
                <a:latin typeface="Comic Sans MS" pitchFamily="66" charset="0"/>
              </a:rPr>
              <a:t>Adaptations:</a:t>
            </a:r>
          </a:p>
          <a:p>
            <a:r>
              <a:rPr lang="en-US" dirty="0">
                <a:latin typeface="Comic Sans MS" panose="030F0702030302020204" pitchFamily="66" charset="0"/>
              </a:rPr>
              <a:t>The root systems form dense layers that survive drought and fire</a:t>
            </a:r>
            <a:r>
              <a:rPr lang="en-US" dirty="0"/>
              <a:t>.</a:t>
            </a:r>
          </a:p>
          <a:p>
            <a:endParaRPr lang="en-US" altLang="en-US" dirty="0">
              <a:solidFill>
                <a:schemeClr val="accent1"/>
              </a:solidFill>
              <a:latin typeface="Comic Sans MS" pitchFamily="66" charset="0"/>
            </a:endParaRPr>
          </a:p>
          <a:p>
            <a:endParaRPr lang="en-US" altLang="en-US" dirty="0">
              <a:solidFill>
                <a:schemeClr val="accent1"/>
              </a:solidFill>
              <a:latin typeface="Comic Sans MS" pitchFamily="66" charset="0"/>
            </a:endParaRPr>
          </a:p>
          <a:p>
            <a:pPr eaLnBrk="1" hangingPunct="1"/>
            <a:endParaRPr lang="en-US" altLang="en-US" dirty="0">
              <a:solidFill>
                <a:schemeClr val="accent1"/>
              </a:solidFill>
              <a:latin typeface="Comic Sans MS" pitchFamily="66" charset="0"/>
            </a:endParaRPr>
          </a:p>
        </p:txBody>
      </p:sp>
    </p:spTree>
    <p:extLst>
      <p:ext uri="{BB962C8B-B14F-4D97-AF65-F5344CB8AC3E}">
        <p14:creationId xmlns:p14="http://schemas.microsoft.com/office/powerpoint/2010/main" val="42837012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body" idx="1"/>
          </p:nvPr>
        </p:nvSpPr>
        <p:spPr>
          <a:xfrm>
            <a:off x="304800" y="381000"/>
            <a:ext cx="10972800" cy="838200"/>
          </a:xfrm>
        </p:spPr>
        <p:txBody>
          <a:bodyPr/>
          <a:lstStyle/>
          <a:p>
            <a:pPr eaLnBrk="1" hangingPunct="1">
              <a:buFontTx/>
              <a:buNone/>
            </a:pPr>
            <a:r>
              <a:rPr lang="en-US" altLang="en-US" sz="4800" b="1" dirty="0">
                <a:latin typeface="+mj-lt"/>
              </a:rPr>
              <a:t>Temperate Grassland</a:t>
            </a:r>
          </a:p>
        </p:txBody>
      </p:sp>
      <p:sp>
        <p:nvSpPr>
          <p:cNvPr id="224259" name="Text Box 4"/>
          <p:cNvSpPr txBox="1">
            <a:spLocks noChangeArrowheads="1"/>
          </p:cNvSpPr>
          <p:nvPr/>
        </p:nvSpPr>
        <p:spPr bwMode="auto">
          <a:xfrm>
            <a:off x="1117600" y="1524000"/>
            <a:ext cx="99568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571500" indent="-571500">
              <a:spcBef>
                <a:spcPct val="50000"/>
              </a:spcBef>
            </a:pPr>
            <a:r>
              <a:rPr lang="en-US" altLang="en-US" sz="2800" dirty="0">
                <a:latin typeface="Comic Sans MS" pitchFamily="66" charset="0"/>
              </a:rPr>
              <a:t>The most noticeable animals in grassland ecosystems are usually grazing </a:t>
            </a:r>
            <a:r>
              <a:rPr lang="en-US" sz="2800" dirty="0">
                <a:latin typeface="Comic Sans MS" panose="030F0702030302020204" pitchFamily="66" charset="0"/>
              </a:rPr>
              <a:t>animals (herbivores) and burrowing animals.</a:t>
            </a:r>
          </a:p>
        </p:txBody>
      </p:sp>
    </p:spTree>
    <p:extLst>
      <p:ext uri="{BB962C8B-B14F-4D97-AF65-F5344CB8AC3E}">
        <p14:creationId xmlns:p14="http://schemas.microsoft.com/office/powerpoint/2010/main" val="12444230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a:xfrm>
            <a:off x="914400" y="167951"/>
            <a:ext cx="10363200" cy="990600"/>
          </a:xfrm>
        </p:spPr>
        <p:txBody>
          <a:bodyPr>
            <a:normAutofit/>
          </a:bodyPr>
          <a:lstStyle/>
          <a:p>
            <a:pPr eaLnBrk="1" hangingPunct="1"/>
            <a:r>
              <a:rPr lang="en-US" altLang="en-US" sz="6000" b="1" dirty="0"/>
              <a:t>Desert</a:t>
            </a:r>
          </a:p>
        </p:txBody>
      </p:sp>
      <p:sp>
        <p:nvSpPr>
          <p:cNvPr id="252931" name="Text Box 3"/>
          <p:cNvSpPr txBox="1">
            <a:spLocks noChangeArrowheads="1"/>
          </p:cNvSpPr>
          <p:nvPr/>
        </p:nvSpPr>
        <p:spPr bwMode="auto">
          <a:xfrm>
            <a:off x="609600" y="1388707"/>
            <a:ext cx="10972800" cy="4881336"/>
          </a:xfrm>
          <a:prstGeom prst="rect">
            <a:avLst/>
          </a:prstGeom>
          <a:solidFill>
            <a:schemeClr val="accent1">
              <a:lumMod val="40000"/>
              <a:lumOff val="60000"/>
            </a:schemeClr>
          </a:solidFill>
          <a:ln>
            <a:noFill/>
          </a:ln>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288925" indent="-288925">
              <a:spcBef>
                <a:spcPct val="50000"/>
              </a:spcBef>
            </a:pPr>
            <a:r>
              <a:rPr lang="en-US" altLang="en-US" sz="2800" dirty="0">
                <a:latin typeface="Comic Sans MS" pitchFamily="66" charset="0"/>
              </a:rPr>
              <a:t>The driest biome on Earth – found on every continent.</a:t>
            </a:r>
          </a:p>
          <a:p>
            <a:pPr marL="288925" indent="-288925">
              <a:buFont typeface="Arial" panose="020B0604020202020204" pitchFamily="34" charset="0"/>
              <a:buChar char="•"/>
            </a:pPr>
            <a:r>
              <a:rPr lang="en-US" altLang="en-US" sz="2800" dirty="0">
                <a:latin typeface="Comic Sans MS" pitchFamily="66" charset="0"/>
              </a:rPr>
              <a:t>Extreme temperatures- Very hot during the day and cool at night.</a:t>
            </a:r>
          </a:p>
          <a:p>
            <a:pPr marL="288925" indent="-288925">
              <a:buFont typeface="Arial" panose="020B0604020202020204" pitchFamily="34" charset="0"/>
              <a:buChar char="•"/>
            </a:pPr>
            <a:r>
              <a:rPr lang="en-US" sz="2800" dirty="0">
                <a:latin typeface="Comic Sans MS" panose="030F0702030302020204" pitchFamily="66" charset="0"/>
              </a:rPr>
              <a:t>Even in hot deserts near the equator, there is little insulating moisture in the air that temps change rapidly in a 24-hour period. The temperature may go from 40</a:t>
            </a:r>
            <a:r>
              <a:rPr lang="en-US" sz="2800" baseline="30000" dirty="0">
                <a:latin typeface="Comic Sans MS" panose="030F0702030302020204" pitchFamily="66" charset="0"/>
              </a:rPr>
              <a:t>o</a:t>
            </a:r>
            <a:r>
              <a:rPr lang="en-US" sz="2800" dirty="0">
                <a:latin typeface="Comic Sans MS" panose="030F0702030302020204" pitchFamily="66" charset="0"/>
              </a:rPr>
              <a:t>C in the day to near freezing at night. </a:t>
            </a:r>
          </a:p>
          <a:p>
            <a:pPr marL="288925" indent="-288925"/>
            <a:r>
              <a:rPr lang="en-US" altLang="en-US" sz="2800" dirty="0">
                <a:latin typeface="Comic Sans MS" pitchFamily="66" charset="0"/>
              </a:rPr>
              <a:t>Very little rainfall - less than 25 cm precipitation yearly</a:t>
            </a:r>
          </a:p>
          <a:p>
            <a:pPr marL="288925" indent="-288925"/>
            <a:r>
              <a:rPr lang="en-US" sz="2800" dirty="0">
                <a:latin typeface="Comic Sans MS" panose="030F0702030302020204" pitchFamily="66" charset="0"/>
              </a:rPr>
              <a:t>Deserts are often located near mountain ranges, which block the passage of rain clouds. </a:t>
            </a:r>
          </a:p>
        </p:txBody>
      </p:sp>
    </p:spTree>
    <p:extLst>
      <p:ext uri="{BB962C8B-B14F-4D97-AF65-F5344CB8AC3E}">
        <p14:creationId xmlns:p14="http://schemas.microsoft.com/office/powerpoint/2010/main" val="24135567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body" idx="1"/>
          </p:nvPr>
        </p:nvSpPr>
        <p:spPr>
          <a:xfrm>
            <a:off x="304800" y="1295400"/>
            <a:ext cx="9716278" cy="4800600"/>
          </a:xfrm>
          <a:solidFill>
            <a:schemeClr val="accent1">
              <a:lumMod val="40000"/>
              <a:lumOff val="60000"/>
            </a:schemeClr>
          </a:solidFill>
        </p:spPr>
        <p:txBody>
          <a:bodyPr>
            <a:normAutofit lnSpcReduction="10000"/>
          </a:bodyPr>
          <a:lstStyle/>
          <a:p>
            <a:pPr eaLnBrk="1" hangingPunct="1"/>
            <a:r>
              <a:rPr lang="en-US" altLang="en-US" sz="3000" dirty="0"/>
              <a:t>The soil ranges from gravel to sand.</a:t>
            </a:r>
          </a:p>
          <a:p>
            <a:pPr eaLnBrk="1" hangingPunct="1"/>
            <a:r>
              <a:rPr lang="en-US" altLang="en-US" sz="3000" dirty="0"/>
              <a:t>Soil is nutrient poor.</a:t>
            </a:r>
          </a:p>
          <a:p>
            <a:pPr eaLnBrk="1" hangingPunct="1"/>
            <a:r>
              <a:rPr lang="en-US" sz="3000" dirty="0"/>
              <a:t>Areas that have widely scattered vegetation.</a:t>
            </a:r>
          </a:p>
          <a:p>
            <a:pPr eaLnBrk="1" hangingPunct="1"/>
            <a:endParaRPr lang="en-US" sz="3000" dirty="0"/>
          </a:p>
          <a:p>
            <a:pPr marL="0" indent="0" eaLnBrk="1" hangingPunct="1">
              <a:buNone/>
            </a:pPr>
            <a:r>
              <a:rPr lang="en-US" sz="3000" dirty="0"/>
              <a:t>Adaptations</a:t>
            </a:r>
          </a:p>
          <a:p>
            <a:pPr marL="457200" indent="-457200">
              <a:spcBef>
                <a:spcPct val="50000"/>
              </a:spcBef>
            </a:pPr>
            <a:r>
              <a:rPr lang="en-US" sz="3000" dirty="0"/>
              <a:t>Succulents are plants that have thick, fleshy stems and leaves that store water. </a:t>
            </a:r>
          </a:p>
          <a:p>
            <a:pPr marL="457200" indent="-457200">
              <a:spcBef>
                <a:spcPct val="50000"/>
              </a:spcBef>
            </a:pPr>
            <a:r>
              <a:rPr lang="en-US" sz="3000" dirty="0"/>
              <a:t>Their leaves have a waxy coating that prevents water loss. </a:t>
            </a:r>
          </a:p>
          <a:p>
            <a:pPr marL="457200" indent="-457200">
              <a:spcBef>
                <a:spcPct val="50000"/>
              </a:spcBef>
            </a:pPr>
            <a:r>
              <a:rPr lang="en-US" sz="3000" dirty="0"/>
              <a:t>Sharp spines protect the plants from animals. </a:t>
            </a:r>
            <a:endParaRPr lang="en-US" altLang="en-US" sz="3000" dirty="0"/>
          </a:p>
          <a:p>
            <a:pPr marL="0" indent="0" eaLnBrk="1" hangingPunct="1">
              <a:buNone/>
            </a:pPr>
            <a:endParaRPr lang="en-US" altLang="en-US" b="1" dirty="0">
              <a:solidFill>
                <a:schemeClr val="accent1"/>
              </a:solidFill>
              <a:latin typeface="Comic Sans MS" pitchFamily="66" charset="0"/>
            </a:endParaRPr>
          </a:p>
          <a:p>
            <a:pPr eaLnBrk="1" hangingPunct="1"/>
            <a:endParaRPr lang="en-US" altLang="en-US" b="1" dirty="0">
              <a:solidFill>
                <a:schemeClr val="accent1"/>
              </a:solidFill>
              <a:latin typeface="Comic Sans MS" pitchFamily="66" charset="0"/>
            </a:endParaRPr>
          </a:p>
        </p:txBody>
      </p:sp>
      <p:sp>
        <p:nvSpPr>
          <p:cNvPr id="4" name="TextBox 3"/>
          <p:cNvSpPr txBox="1"/>
          <p:nvPr/>
        </p:nvSpPr>
        <p:spPr>
          <a:xfrm>
            <a:off x="1727200" y="0"/>
            <a:ext cx="7721600" cy="923330"/>
          </a:xfrm>
          <a:prstGeom prst="rect">
            <a:avLst/>
          </a:prstGeom>
          <a:noFill/>
        </p:spPr>
        <p:txBody>
          <a:bodyPr wrap="square" rtlCol="0">
            <a:spAutoFit/>
          </a:bodyPr>
          <a:lstStyle/>
          <a:p>
            <a:r>
              <a:rPr lang="en-US" altLang="en-US" sz="5400" b="1" dirty="0">
                <a:latin typeface="Comic Sans MS" pitchFamily="66" charset="0"/>
              </a:rPr>
              <a:t>Desert</a:t>
            </a:r>
          </a:p>
        </p:txBody>
      </p:sp>
    </p:spTree>
    <p:extLst>
      <p:ext uri="{BB962C8B-B14F-4D97-AF65-F5344CB8AC3E}">
        <p14:creationId xmlns:p14="http://schemas.microsoft.com/office/powerpoint/2010/main" val="12495854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Grp="1" noChangeArrowheads="1"/>
          </p:cNvSpPr>
          <p:nvPr>
            <p:ph type="body" idx="1"/>
          </p:nvPr>
        </p:nvSpPr>
        <p:spPr>
          <a:xfrm>
            <a:off x="304800" y="228600"/>
            <a:ext cx="10972800" cy="685800"/>
          </a:xfrm>
        </p:spPr>
        <p:txBody>
          <a:bodyPr>
            <a:noAutofit/>
          </a:bodyPr>
          <a:lstStyle/>
          <a:p>
            <a:pPr eaLnBrk="1" hangingPunct="1">
              <a:buFontTx/>
              <a:buNone/>
            </a:pPr>
            <a:r>
              <a:rPr lang="en-US" altLang="en-US" sz="6000" b="1" dirty="0">
                <a:latin typeface="+mj-lt"/>
              </a:rPr>
              <a:t>Desert</a:t>
            </a:r>
          </a:p>
        </p:txBody>
      </p:sp>
      <p:sp>
        <p:nvSpPr>
          <p:cNvPr id="261123" name="Text Box 3"/>
          <p:cNvSpPr txBox="1">
            <a:spLocks noChangeArrowheads="1"/>
          </p:cNvSpPr>
          <p:nvPr/>
        </p:nvSpPr>
        <p:spPr bwMode="auto">
          <a:xfrm>
            <a:off x="304800" y="1760376"/>
            <a:ext cx="11074400" cy="3539430"/>
          </a:xfrm>
          <a:prstGeom prst="rect">
            <a:avLst/>
          </a:prstGeom>
          <a:solidFill>
            <a:schemeClr val="accent1">
              <a:lumMod val="40000"/>
              <a:lumOff val="60000"/>
            </a:schemeClr>
          </a:solidFill>
          <a:ln>
            <a:noFill/>
          </a:ln>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457200" indent="-457200" eaLnBrk="1" hangingPunct="1">
              <a:spcBef>
                <a:spcPct val="50000"/>
              </a:spcBef>
            </a:pPr>
            <a:r>
              <a:rPr lang="en-US" sz="2800" dirty="0">
                <a:latin typeface="Comic Sans MS" panose="030F0702030302020204" pitchFamily="66" charset="0"/>
              </a:rPr>
              <a:t>Rainfall rarely penetrates deep into the soil, so many plant roots spread out just under the surface to absorb as much rain as possible. </a:t>
            </a:r>
          </a:p>
          <a:p>
            <a:pPr marL="457200" indent="-457200" eaLnBrk="1" hangingPunct="1">
              <a:spcBef>
                <a:spcPct val="50000"/>
              </a:spcBef>
            </a:pPr>
            <a:r>
              <a:rPr lang="en-US" sz="2800" dirty="0">
                <a:latin typeface="Comic Sans MS" panose="030F0702030302020204" pitchFamily="66" charset="0"/>
              </a:rPr>
              <a:t>Many shrubs drop their leaves during dry periods and grow new leaves when it rains again. </a:t>
            </a:r>
          </a:p>
          <a:p>
            <a:pPr marL="457200" indent="-457200" eaLnBrk="1" hangingPunct="1">
              <a:spcBef>
                <a:spcPct val="50000"/>
              </a:spcBef>
            </a:pPr>
            <a:r>
              <a:rPr lang="en-US" sz="2800" dirty="0">
                <a:latin typeface="Comic Sans MS" panose="030F0702030302020204" pitchFamily="66" charset="0"/>
              </a:rPr>
              <a:t>When conditions are too dry, some plants die and drop seeds that stay dormant until the next rainfall. </a:t>
            </a:r>
            <a:endParaRPr lang="en-US" altLang="en-US" sz="2800" dirty="0">
              <a:latin typeface="Comic Sans MS" pitchFamily="66" charset="0"/>
            </a:endParaRPr>
          </a:p>
        </p:txBody>
      </p:sp>
    </p:spTree>
    <p:extLst>
      <p:ext uri="{BB962C8B-B14F-4D97-AF65-F5344CB8AC3E}">
        <p14:creationId xmlns:p14="http://schemas.microsoft.com/office/powerpoint/2010/main" val="24226729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ChangeArrowheads="1"/>
          </p:cNvSpPr>
          <p:nvPr>
            <p:ph type="body" idx="1"/>
          </p:nvPr>
        </p:nvSpPr>
        <p:spPr>
          <a:xfrm>
            <a:off x="304800" y="228600"/>
            <a:ext cx="10972800" cy="685800"/>
          </a:xfrm>
        </p:spPr>
        <p:txBody>
          <a:bodyPr>
            <a:noAutofit/>
          </a:bodyPr>
          <a:lstStyle/>
          <a:p>
            <a:pPr eaLnBrk="1" hangingPunct="1">
              <a:buFontTx/>
              <a:buNone/>
            </a:pPr>
            <a:r>
              <a:rPr lang="en-US" altLang="en-US" sz="4800" b="1" dirty="0">
                <a:latin typeface="+mj-lt"/>
              </a:rPr>
              <a:t>Desert</a:t>
            </a:r>
          </a:p>
        </p:txBody>
      </p:sp>
      <p:sp>
        <p:nvSpPr>
          <p:cNvPr id="273411" name="Text Box 3"/>
          <p:cNvSpPr txBox="1">
            <a:spLocks noChangeArrowheads="1"/>
          </p:cNvSpPr>
          <p:nvPr/>
        </p:nvSpPr>
        <p:spPr bwMode="auto">
          <a:xfrm>
            <a:off x="609600" y="1752600"/>
            <a:ext cx="10058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273412" name="Text Box 4"/>
          <p:cNvSpPr txBox="1">
            <a:spLocks noChangeArrowheads="1"/>
          </p:cNvSpPr>
          <p:nvPr/>
        </p:nvSpPr>
        <p:spPr bwMode="auto">
          <a:xfrm>
            <a:off x="998375" y="1542661"/>
            <a:ext cx="9956800" cy="4271939"/>
          </a:xfrm>
          <a:prstGeom prst="rect">
            <a:avLst/>
          </a:prstGeom>
          <a:solidFill>
            <a:schemeClr val="accent1">
              <a:lumMod val="40000"/>
              <a:lumOff val="60000"/>
            </a:schemeClr>
          </a:solidFill>
          <a:ln>
            <a:noFill/>
          </a:ln>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None/>
            </a:pPr>
            <a:r>
              <a:rPr lang="en-US" sz="2800" dirty="0">
                <a:latin typeface="+mn-lt"/>
              </a:rPr>
              <a:t>Adaptations</a:t>
            </a:r>
          </a:p>
          <a:p>
            <a:pPr marL="457200" indent="-457200" eaLnBrk="1" hangingPunct="1">
              <a:spcBef>
                <a:spcPct val="50000"/>
              </a:spcBef>
            </a:pPr>
            <a:r>
              <a:rPr lang="en-US" sz="2800" dirty="0">
                <a:latin typeface="+mn-lt"/>
              </a:rPr>
              <a:t>Reptiles have thick, scaly skin that prevents water loss. </a:t>
            </a:r>
          </a:p>
          <a:p>
            <a:pPr marL="457200" indent="-457200" eaLnBrk="1" hangingPunct="1">
              <a:spcBef>
                <a:spcPct val="50000"/>
              </a:spcBef>
            </a:pPr>
            <a:r>
              <a:rPr lang="en-US" sz="2800" dirty="0">
                <a:latin typeface="+mn-lt"/>
              </a:rPr>
              <a:t>Amphibians survive summers by estivating – burying themselves in the ground and sleeping during the dry season. </a:t>
            </a:r>
          </a:p>
          <a:p>
            <a:pPr marL="457200" indent="-457200" eaLnBrk="1" hangingPunct="1">
              <a:spcBef>
                <a:spcPct val="50000"/>
              </a:spcBef>
            </a:pPr>
            <a:r>
              <a:rPr lang="en-US" sz="2800" dirty="0">
                <a:latin typeface="+mn-lt"/>
              </a:rPr>
              <a:t>Desert insects and spiders are covered with body armor that helps retain water.</a:t>
            </a:r>
          </a:p>
          <a:p>
            <a:pPr marL="457200" lvl="0" indent="-457200"/>
            <a:r>
              <a:rPr lang="en-US" sz="2800" dirty="0">
                <a:latin typeface="+mn-lt"/>
              </a:rPr>
              <a:t>Most desert animals are nocturnal which means they are active mainly at night when the air is cooler. </a:t>
            </a:r>
          </a:p>
        </p:txBody>
      </p:sp>
    </p:spTree>
    <p:extLst>
      <p:ext uri="{BB962C8B-B14F-4D97-AF65-F5344CB8AC3E}">
        <p14:creationId xmlns:p14="http://schemas.microsoft.com/office/powerpoint/2010/main" val="26103281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914400" y="152400"/>
            <a:ext cx="10363200" cy="990600"/>
          </a:xfrm>
        </p:spPr>
        <p:txBody>
          <a:bodyPr>
            <a:normAutofit/>
          </a:bodyPr>
          <a:lstStyle/>
          <a:p>
            <a:pPr eaLnBrk="1" hangingPunct="1"/>
            <a:r>
              <a:rPr lang="en-US" altLang="en-US" sz="6000" b="1" dirty="0"/>
              <a:t>Tundra</a:t>
            </a:r>
          </a:p>
        </p:txBody>
      </p:sp>
      <p:sp>
        <p:nvSpPr>
          <p:cNvPr id="11267" name="Text Box 3"/>
          <p:cNvSpPr txBox="1">
            <a:spLocks noChangeArrowheads="1"/>
          </p:cNvSpPr>
          <p:nvPr/>
        </p:nvSpPr>
        <p:spPr bwMode="auto">
          <a:xfrm>
            <a:off x="774439" y="1654629"/>
            <a:ext cx="10776859" cy="5706177"/>
          </a:xfrm>
          <a:prstGeom prst="rect">
            <a:avLst/>
          </a:prstGeom>
          <a:solidFill>
            <a:schemeClr val="accent1">
              <a:lumMod val="40000"/>
              <a:lumOff val="60000"/>
            </a:schemeClr>
          </a:solidFill>
          <a:ln>
            <a:noFill/>
          </a:ln>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457200" indent="-457200">
              <a:spcBef>
                <a:spcPct val="50000"/>
              </a:spcBef>
            </a:pPr>
            <a:r>
              <a:rPr lang="en-US" altLang="en-US" dirty="0">
                <a:latin typeface="Comic Sans MS" pitchFamily="66" charset="0"/>
              </a:rPr>
              <a:t>Found in parts of Canada, Alaska, and Siberia.</a:t>
            </a:r>
          </a:p>
          <a:p>
            <a:pPr marL="457200" indent="-457200"/>
            <a:r>
              <a:rPr lang="en-US" altLang="en-US" dirty="0">
                <a:latin typeface="Comic Sans MS" pitchFamily="66" charset="0"/>
              </a:rPr>
              <a:t>Found at latitudes around the North Pole; northern arctic regions.</a:t>
            </a:r>
          </a:p>
          <a:p>
            <a:pPr marL="457200" indent="-457200"/>
            <a:r>
              <a:rPr lang="en-US" altLang="en-US" dirty="0">
                <a:latin typeface="Comic Sans MS" pitchFamily="66" charset="0"/>
              </a:rPr>
              <a:t>Less than 25 cm precipitation yearly</a:t>
            </a:r>
          </a:p>
          <a:p>
            <a:pPr marL="457200" indent="-457200"/>
            <a:r>
              <a:rPr lang="en-US" altLang="en-US" dirty="0">
                <a:latin typeface="Comic Sans MS" pitchFamily="66" charset="0"/>
              </a:rPr>
              <a:t>Very cold year round   (-40ºC in winter)</a:t>
            </a:r>
          </a:p>
          <a:p>
            <a:pPr marL="457200" indent="-457200"/>
            <a:r>
              <a:rPr lang="en-US" altLang="en-US" dirty="0">
                <a:latin typeface="Comic Sans MS" pitchFamily="66" charset="0"/>
              </a:rPr>
              <a:t>Very cold year round   (-40ºC in winter)</a:t>
            </a:r>
          </a:p>
          <a:p>
            <a:pPr marL="457200" indent="-457200"/>
            <a:r>
              <a:rPr lang="en-US" altLang="en-US" dirty="0">
                <a:latin typeface="Comic Sans MS" pitchFamily="66" charset="0"/>
              </a:rPr>
              <a:t>Winter lasts 6 to 9 months with no daylight</a:t>
            </a:r>
          </a:p>
          <a:p>
            <a:pPr marL="457200" indent="-457200"/>
            <a:r>
              <a:rPr lang="en-US" altLang="en-US" dirty="0">
                <a:latin typeface="Comic Sans MS" pitchFamily="66" charset="0"/>
              </a:rPr>
              <a:t>Summer is short and cold with 24 hours of sunlight a day</a:t>
            </a:r>
          </a:p>
          <a:p>
            <a:pPr marL="457200" indent="-457200"/>
            <a:endParaRPr lang="en-US" altLang="en-US" dirty="0">
              <a:latin typeface="Comic Sans MS" pitchFamily="66" charset="0"/>
            </a:endParaRPr>
          </a:p>
        </p:txBody>
      </p:sp>
    </p:spTree>
    <p:extLst>
      <p:ext uri="{BB962C8B-B14F-4D97-AF65-F5344CB8AC3E}">
        <p14:creationId xmlns:p14="http://schemas.microsoft.com/office/powerpoint/2010/main" val="18556812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altLang="en-US" sz="6000" b="1" dirty="0"/>
              <a:t>Tundra</a:t>
            </a:r>
            <a:endParaRPr lang="en-US" sz="6000" dirty="0"/>
          </a:p>
        </p:txBody>
      </p:sp>
      <p:sp>
        <p:nvSpPr>
          <p:cNvPr id="17410" name="Rectangle 3"/>
          <p:cNvSpPr>
            <a:spLocks noGrp="1" noChangeArrowheads="1"/>
          </p:cNvSpPr>
          <p:nvPr>
            <p:ph idx="1"/>
          </p:nvPr>
        </p:nvSpPr>
        <p:spPr>
          <a:xfrm>
            <a:off x="838200" y="1825625"/>
            <a:ext cx="10515600" cy="4836432"/>
          </a:xfrm>
          <a:solidFill>
            <a:schemeClr val="accent1">
              <a:lumMod val="40000"/>
              <a:lumOff val="60000"/>
            </a:schemeClr>
          </a:solidFill>
        </p:spPr>
        <p:txBody>
          <a:bodyPr>
            <a:normAutofit fontScale="92500" lnSpcReduction="10000"/>
          </a:bodyPr>
          <a:lstStyle/>
          <a:p>
            <a:r>
              <a:rPr lang="en-US" altLang="en-US" sz="3000" dirty="0"/>
              <a:t>Permafrost - deepest layers of soil is permanently frozen </a:t>
            </a:r>
          </a:p>
          <a:p>
            <a:r>
              <a:rPr lang="en-US" altLang="en-US" sz="3000" dirty="0"/>
              <a:t>Soil is poor.</a:t>
            </a:r>
          </a:p>
          <a:p>
            <a:r>
              <a:rPr lang="en-US" altLang="en-US" sz="3000" dirty="0"/>
              <a:t>Too dry to permit the growth of trees.</a:t>
            </a:r>
          </a:p>
          <a:p>
            <a:r>
              <a:rPr lang="en-US" sz="3000" dirty="0"/>
              <a:t>In the summer the thin topsoil layer thaws and becomes a moist, spongy wet area ideal for insects and birds. </a:t>
            </a:r>
          </a:p>
          <a:p>
            <a:pPr marL="0" indent="0">
              <a:buNone/>
            </a:pPr>
            <a:r>
              <a:rPr lang="en-US" sz="3000" dirty="0"/>
              <a:t>Adaptations:</a:t>
            </a:r>
          </a:p>
          <a:p>
            <a:r>
              <a:rPr lang="en-US" sz="3000" dirty="0"/>
              <a:t>Moss and lichen which can grow without soil cover vast areas of rock. </a:t>
            </a:r>
          </a:p>
          <a:p>
            <a:r>
              <a:rPr lang="en-US" sz="3000" dirty="0"/>
              <a:t>The soil is thin, so plants have wide, shallow roots to anchor them against the icy winds. </a:t>
            </a:r>
          </a:p>
          <a:p>
            <a:r>
              <a:rPr lang="en-US" sz="3000" dirty="0"/>
              <a:t>Most plants are short and grow close to the ground to avoid wind and help absorb heat from the sunlit soil during the summer. </a:t>
            </a:r>
            <a:endParaRPr lang="en-US" altLang="en-US" sz="3000" dirty="0"/>
          </a:p>
          <a:p>
            <a:endParaRPr lang="en-US" dirty="0">
              <a:latin typeface="Comic Sans MS" panose="030F0702030302020204" pitchFamily="66" charset="0"/>
            </a:endParaRPr>
          </a:p>
          <a:p>
            <a:endParaRPr lang="en-US" dirty="0">
              <a:latin typeface="Comic Sans MS" panose="030F0702030302020204" pitchFamily="66" charset="0"/>
            </a:endParaRPr>
          </a:p>
          <a:p>
            <a:pPr marL="0" indent="0">
              <a:buNone/>
            </a:pPr>
            <a:endParaRPr lang="en-US" altLang="en-US" sz="3600" dirty="0">
              <a:latin typeface="Comic Sans MS" pitchFamily="66" charset="0"/>
            </a:endParaRPr>
          </a:p>
          <a:p>
            <a:pPr eaLnBrk="1" hangingPunct="1"/>
            <a:endParaRPr lang="en-US" altLang="en-US" sz="3600" dirty="0">
              <a:solidFill>
                <a:schemeClr val="accent1"/>
              </a:solidFill>
              <a:latin typeface="Comic Sans MS" pitchFamily="66" charset="0"/>
            </a:endParaRPr>
          </a:p>
          <a:p>
            <a:pPr eaLnBrk="1" hangingPunct="1"/>
            <a:endParaRPr lang="en-US" altLang="en-US" sz="3600" dirty="0">
              <a:solidFill>
                <a:schemeClr val="accent1"/>
              </a:solidFill>
              <a:latin typeface="Comic Sans MS" pitchFamily="66" charset="0"/>
            </a:endParaRPr>
          </a:p>
        </p:txBody>
      </p:sp>
    </p:spTree>
    <p:extLst>
      <p:ext uri="{BB962C8B-B14F-4D97-AF65-F5344CB8AC3E}">
        <p14:creationId xmlns:p14="http://schemas.microsoft.com/office/powerpoint/2010/main" val="25893867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914400" y="228600"/>
            <a:ext cx="10363200" cy="914400"/>
          </a:xfrm>
        </p:spPr>
        <p:txBody>
          <a:bodyPr>
            <a:normAutofit/>
          </a:bodyPr>
          <a:lstStyle/>
          <a:p>
            <a:pPr eaLnBrk="1" hangingPunct="1"/>
            <a:r>
              <a:rPr lang="en-US" altLang="en-US" sz="6000" b="1" dirty="0"/>
              <a:t>Tundra</a:t>
            </a:r>
          </a:p>
        </p:txBody>
      </p:sp>
      <p:sp>
        <p:nvSpPr>
          <p:cNvPr id="37891" name="Rectangle 3"/>
          <p:cNvSpPr>
            <a:spLocks noGrp="1" noChangeArrowheads="1"/>
          </p:cNvSpPr>
          <p:nvPr>
            <p:ph type="body" idx="1"/>
          </p:nvPr>
        </p:nvSpPr>
        <p:spPr>
          <a:xfrm>
            <a:off x="812800" y="1295399"/>
            <a:ext cx="10668000" cy="5357327"/>
          </a:xfrm>
          <a:solidFill>
            <a:schemeClr val="accent1">
              <a:lumMod val="40000"/>
              <a:lumOff val="60000"/>
            </a:schemeClr>
          </a:solidFill>
        </p:spPr>
        <p:txBody>
          <a:bodyPr>
            <a:normAutofit lnSpcReduction="10000"/>
          </a:bodyPr>
          <a:lstStyle/>
          <a:p>
            <a:pPr lvl="0" eaLnBrk="1" hangingPunct="1">
              <a:buFont typeface="Arial" panose="020B0604020202020204" pitchFamily="34" charset="0"/>
              <a:buChar char="•"/>
            </a:pPr>
            <a:r>
              <a:rPr lang="en-US" dirty="0">
                <a:latin typeface="Comic Sans MS" panose="030F0702030302020204" pitchFamily="66" charset="0"/>
              </a:rPr>
              <a:t>Migratory birds and other animals are present during the summer. </a:t>
            </a:r>
          </a:p>
          <a:p>
            <a:pPr marL="0" lvl="0" indent="0" eaLnBrk="1" hangingPunct="1">
              <a:buNone/>
            </a:pPr>
            <a:endParaRPr lang="en-US" dirty="0">
              <a:latin typeface="Comic Sans MS" panose="030F0702030302020204" pitchFamily="66" charset="0"/>
            </a:endParaRPr>
          </a:p>
          <a:p>
            <a:pPr marL="0" lvl="0" indent="0" eaLnBrk="1" hangingPunct="1">
              <a:buNone/>
            </a:pPr>
            <a:r>
              <a:rPr lang="en-US" dirty="0">
                <a:latin typeface="Comic Sans MS" panose="030F0702030302020204" pitchFamily="66" charset="0"/>
              </a:rPr>
              <a:t>Adaptations:</a:t>
            </a:r>
          </a:p>
          <a:p>
            <a:pPr lvl="0" eaLnBrk="1" hangingPunct="1">
              <a:buFont typeface="Arial" panose="020B0604020202020204" pitchFamily="34" charset="0"/>
              <a:buChar char="•"/>
            </a:pPr>
            <a:r>
              <a:rPr lang="en-US" dirty="0">
                <a:latin typeface="Comic Sans MS" panose="030F0702030302020204" pitchFamily="66" charset="0"/>
              </a:rPr>
              <a:t>Some animals burrow underground during the winter, but are still active. </a:t>
            </a:r>
          </a:p>
          <a:p>
            <a:pPr lvl="0" eaLnBrk="1" hangingPunct="1">
              <a:buFont typeface="Arial" panose="020B0604020202020204" pitchFamily="34" charset="0"/>
              <a:buChar char="•"/>
            </a:pPr>
            <a:r>
              <a:rPr lang="en-US" dirty="0">
                <a:latin typeface="Comic Sans MS" panose="030F0702030302020204" pitchFamily="66" charset="0"/>
              </a:rPr>
              <a:t>Many animals that live in the tundra year-round lose their brown fur and grow white fur to camouflage them in the winter snow. </a:t>
            </a:r>
          </a:p>
          <a:p>
            <a:pPr lvl="0" eaLnBrk="1" hangingPunct="1">
              <a:buFont typeface="Arial" panose="020B0604020202020204" pitchFamily="34" charset="0"/>
              <a:buChar char="•"/>
            </a:pPr>
            <a:r>
              <a:rPr lang="en-US" dirty="0">
                <a:latin typeface="Comic Sans MS" panose="030F0702030302020204" pitchFamily="66" charset="0"/>
              </a:rPr>
              <a:t>These animals are also extremely well insulated. </a:t>
            </a:r>
          </a:p>
          <a:p>
            <a:r>
              <a:rPr lang="en-US" altLang="en-US" dirty="0">
                <a:latin typeface="Comic Sans MS" pitchFamily="66" charset="0"/>
              </a:rPr>
              <a:t>Many animals of the tundra migrate there during the short summer.</a:t>
            </a:r>
          </a:p>
          <a:p>
            <a:pPr lvl="0" eaLnBrk="1" hangingPunct="1">
              <a:buFont typeface="Arial" panose="020B0604020202020204" pitchFamily="34" charset="0"/>
              <a:buChar char="•"/>
            </a:pPr>
            <a:endParaRPr lang="en-US" dirty="0">
              <a:latin typeface="Comic Sans MS" panose="030F0702030302020204" pitchFamily="66" charset="0"/>
            </a:endParaRPr>
          </a:p>
          <a:p>
            <a:pPr eaLnBrk="1" hangingPunct="1">
              <a:buFontTx/>
              <a:buNone/>
            </a:pPr>
            <a:endParaRPr lang="en-US" altLang="en-US" dirty="0">
              <a:solidFill>
                <a:schemeClr val="accent1"/>
              </a:solidFill>
              <a:latin typeface="Comic Sans MS" pitchFamily="66" charset="0"/>
            </a:endParaRPr>
          </a:p>
          <a:p>
            <a:pPr eaLnBrk="1" hangingPunct="1">
              <a:buFontTx/>
              <a:buNone/>
            </a:pPr>
            <a:endParaRPr lang="en-US" altLang="en-US" dirty="0">
              <a:solidFill>
                <a:schemeClr val="accent1"/>
              </a:solidFill>
              <a:latin typeface="Comic Sans MS" pitchFamily="66" charset="0"/>
            </a:endParaRPr>
          </a:p>
        </p:txBody>
      </p:sp>
    </p:spTree>
    <p:extLst>
      <p:ext uri="{BB962C8B-B14F-4D97-AF65-F5344CB8AC3E}">
        <p14:creationId xmlns:p14="http://schemas.microsoft.com/office/powerpoint/2010/main" val="19072747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143000"/>
          </a:xfrm>
        </p:spPr>
        <p:txBody>
          <a:bodyPr>
            <a:normAutofit/>
          </a:bodyPr>
          <a:lstStyle/>
          <a:p>
            <a:r>
              <a:rPr lang="en-US" sz="6600" b="1" dirty="0"/>
              <a:t>Threats</a:t>
            </a:r>
          </a:p>
        </p:txBody>
      </p:sp>
      <p:sp>
        <p:nvSpPr>
          <p:cNvPr id="3" name="Content Placeholder 2"/>
          <p:cNvSpPr>
            <a:spLocks noGrp="1"/>
          </p:cNvSpPr>
          <p:nvPr>
            <p:ph idx="1"/>
          </p:nvPr>
        </p:nvSpPr>
        <p:spPr>
          <a:xfrm>
            <a:off x="302726" y="1460240"/>
            <a:ext cx="11176000" cy="5239139"/>
          </a:xfrm>
          <a:solidFill>
            <a:schemeClr val="accent1">
              <a:lumMod val="40000"/>
              <a:lumOff val="60000"/>
            </a:schemeClr>
          </a:solidFill>
        </p:spPr>
        <p:txBody>
          <a:bodyPr>
            <a:normAutofit/>
          </a:bodyPr>
          <a:lstStyle/>
          <a:p>
            <a:pPr marL="0" indent="0">
              <a:buNone/>
            </a:pPr>
            <a:r>
              <a:rPr lang="en-US" b="1" dirty="0"/>
              <a:t>TUNDRA</a:t>
            </a:r>
          </a:p>
          <a:p>
            <a:r>
              <a:rPr lang="en-US" dirty="0"/>
              <a:t>It’s the most fragile biome and is easily disrupted. </a:t>
            </a:r>
          </a:p>
          <a:p>
            <a:r>
              <a:rPr lang="en-US" dirty="0"/>
              <a:t>Because conditions are so extreme, the lands is easily damaged and slow to recover. </a:t>
            </a:r>
          </a:p>
          <a:p>
            <a:r>
              <a:rPr lang="en-US" dirty="0"/>
              <a:t>Until recently, the tundra was undisturbed by humans, but oil exploration, extraction and transport has disrupted the habitats of plants and animals.</a:t>
            </a:r>
          </a:p>
          <a:p>
            <a:pPr marL="0" indent="0">
              <a:buNone/>
            </a:pPr>
            <a:endParaRPr lang="en-US" dirty="0"/>
          </a:p>
          <a:p>
            <a:pPr marL="0" indent="0">
              <a:buNone/>
            </a:pPr>
            <a:r>
              <a:rPr lang="en-US" b="1" dirty="0"/>
              <a:t>GRASSLANDS</a:t>
            </a:r>
          </a:p>
          <a:p>
            <a:r>
              <a:rPr lang="en-US" dirty="0"/>
              <a:t> Farming and overgrazing has caused soil erosion and depletion of nutrients from the soil making the soil less fertile. </a:t>
            </a:r>
          </a:p>
          <a:p>
            <a:endParaRPr lang="en-US" dirty="0"/>
          </a:p>
        </p:txBody>
      </p:sp>
    </p:spTree>
    <p:extLst>
      <p:ext uri="{BB962C8B-B14F-4D97-AF65-F5344CB8AC3E}">
        <p14:creationId xmlns:p14="http://schemas.microsoft.com/office/powerpoint/2010/main" val="41919010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6449" y="365125"/>
            <a:ext cx="10607351" cy="1325563"/>
          </a:xfrm>
        </p:spPr>
        <p:txBody>
          <a:bodyPr>
            <a:normAutofit/>
          </a:bodyPr>
          <a:lstStyle/>
          <a:p>
            <a:r>
              <a:rPr lang="en-US" sz="6000" dirty="0"/>
              <a:t>THREATS</a:t>
            </a:r>
          </a:p>
        </p:txBody>
      </p:sp>
      <p:sp>
        <p:nvSpPr>
          <p:cNvPr id="3" name="Content Placeholder 2"/>
          <p:cNvSpPr>
            <a:spLocks noGrp="1"/>
          </p:cNvSpPr>
          <p:nvPr>
            <p:ph idx="1"/>
          </p:nvPr>
        </p:nvSpPr>
        <p:spPr>
          <a:xfrm>
            <a:off x="746449" y="1690687"/>
            <a:ext cx="10972800" cy="4971369"/>
          </a:xfrm>
          <a:solidFill>
            <a:schemeClr val="accent1">
              <a:lumMod val="40000"/>
              <a:lumOff val="60000"/>
            </a:schemeClr>
          </a:solidFill>
        </p:spPr>
        <p:txBody>
          <a:bodyPr>
            <a:normAutofit/>
          </a:bodyPr>
          <a:lstStyle/>
          <a:p>
            <a:pPr marL="0" lvl="0" indent="0">
              <a:buNone/>
            </a:pPr>
            <a:r>
              <a:rPr lang="en-US" sz="2800" b="1" dirty="0"/>
              <a:t>FORESTS</a:t>
            </a:r>
            <a:r>
              <a:rPr lang="en-US" sz="2800" dirty="0"/>
              <a:t>:</a:t>
            </a:r>
          </a:p>
          <a:p>
            <a:pPr lvl="0"/>
            <a:r>
              <a:rPr lang="en-US" sz="2800" dirty="0"/>
              <a:t>Deforestation reduces the amount of water that is absorbed by plants after it rains. As deforestation increases, an increase in flooding is likely to occur. </a:t>
            </a:r>
          </a:p>
          <a:p>
            <a:pPr lvl="0"/>
            <a:r>
              <a:rPr lang="en-US" sz="2800" dirty="0"/>
              <a:t>Tropical rain forest once covered about 20% of Earth, but today it only covers about 7%. Forests are cleared for logging operations, agriculture or oil exploration. Habitat destruction usually results in species endangerment or extinction. </a:t>
            </a:r>
          </a:p>
          <a:p>
            <a:pPr marL="0" lvl="0" indent="0">
              <a:buNone/>
            </a:pPr>
            <a:r>
              <a:rPr lang="en-US" b="1" dirty="0"/>
              <a:t>TUNDRA</a:t>
            </a:r>
            <a:r>
              <a:rPr lang="en-US" dirty="0"/>
              <a:t>:</a:t>
            </a:r>
          </a:p>
          <a:p>
            <a:r>
              <a:rPr lang="en-US" dirty="0"/>
              <a:t>Pollution caused by spills of oil or other toxic materials may poison the food and water sources of organisms. </a:t>
            </a:r>
          </a:p>
          <a:p>
            <a:pPr marL="0" lvl="0" indent="0">
              <a:buNone/>
            </a:pPr>
            <a:endParaRPr lang="en-US" sz="2800" dirty="0">
              <a:solidFill>
                <a:schemeClr val="accent1"/>
              </a:solidFill>
            </a:endParaRPr>
          </a:p>
          <a:p>
            <a:pPr lvl="0"/>
            <a:endParaRPr lang="en-US" sz="2800" dirty="0">
              <a:solidFill>
                <a:schemeClr val="accent1"/>
              </a:solidFill>
            </a:endParaRPr>
          </a:p>
          <a:p>
            <a:endParaRPr lang="en-US" dirty="0"/>
          </a:p>
        </p:txBody>
      </p:sp>
    </p:spTree>
    <p:extLst>
      <p:ext uri="{BB962C8B-B14F-4D97-AF65-F5344CB8AC3E}">
        <p14:creationId xmlns:p14="http://schemas.microsoft.com/office/powerpoint/2010/main" val="30173621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REVIEW</a:t>
            </a:r>
          </a:p>
        </p:txBody>
      </p:sp>
      <p:sp>
        <p:nvSpPr>
          <p:cNvPr id="3" name="Content Placeholder 2"/>
          <p:cNvSpPr>
            <a:spLocks noGrp="1"/>
          </p:cNvSpPr>
          <p:nvPr>
            <p:ph idx="1"/>
          </p:nvPr>
        </p:nvSpPr>
        <p:spPr>
          <a:solidFill>
            <a:schemeClr val="accent1">
              <a:lumMod val="40000"/>
              <a:lumOff val="60000"/>
            </a:schemeClr>
          </a:solidFill>
        </p:spPr>
        <p:txBody>
          <a:bodyPr>
            <a:normAutofit fontScale="85000" lnSpcReduction="20000"/>
          </a:bodyPr>
          <a:lstStyle/>
          <a:p>
            <a:pPr marL="0" indent="0">
              <a:buNone/>
            </a:pPr>
            <a:r>
              <a:rPr lang="en-US" b="1" dirty="0"/>
              <a:t>BIOME</a:t>
            </a:r>
            <a:endParaRPr lang="en-US" sz="2400" dirty="0"/>
          </a:p>
          <a:p>
            <a:pPr lvl="0"/>
            <a:r>
              <a:rPr lang="en-US" dirty="0"/>
              <a:t>Aquatic Biomes - know climate, location, plants and adaptations, animals and adaptations</a:t>
            </a:r>
          </a:p>
          <a:p>
            <a:pPr lvl="1"/>
            <a:r>
              <a:rPr lang="en-US" dirty="0"/>
              <a:t>Freshwater lakes and ponds</a:t>
            </a:r>
          </a:p>
          <a:p>
            <a:pPr lvl="1"/>
            <a:r>
              <a:rPr lang="en-US" dirty="0"/>
              <a:t>Freshwater rivers</a:t>
            </a:r>
          </a:p>
          <a:p>
            <a:pPr lvl="1"/>
            <a:r>
              <a:rPr lang="en-US" dirty="0"/>
              <a:t>Freshwater wetlands</a:t>
            </a:r>
          </a:p>
          <a:p>
            <a:pPr lvl="1"/>
            <a:r>
              <a:rPr lang="en-US" dirty="0"/>
              <a:t>Marine (Saltwater) Coastal Wetlands</a:t>
            </a:r>
          </a:p>
          <a:p>
            <a:pPr lvl="1"/>
            <a:r>
              <a:rPr lang="en-US" dirty="0"/>
              <a:t>Salt Marshes</a:t>
            </a:r>
          </a:p>
          <a:p>
            <a:pPr lvl="1"/>
            <a:r>
              <a:rPr lang="en-US" dirty="0"/>
              <a:t>Mangrove Swamps</a:t>
            </a:r>
          </a:p>
          <a:p>
            <a:pPr lvl="1"/>
            <a:r>
              <a:rPr lang="en-US" dirty="0"/>
              <a:t>Rocky and Sandy Shores</a:t>
            </a:r>
          </a:p>
          <a:p>
            <a:pPr lvl="1"/>
            <a:r>
              <a:rPr lang="en-US" dirty="0"/>
              <a:t>Coral Reefs</a:t>
            </a:r>
          </a:p>
          <a:p>
            <a:pPr lvl="1"/>
            <a:r>
              <a:rPr lang="en-US" dirty="0"/>
              <a:t>Oceans</a:t>
            </a:r>
          </a:p>
          <a:p>
            <a:pPr lvl="2"/>
            <a:r>
              <a:rPr lang="en-US" dirty="0"/>
              <a:t>Photic</a:t>
            </a:r>
          </a:p>
          <a:p>
            <a:pPr lvl="2"/>
            <a:r>
              <a:rPr lang="en-US" dirty="0"/>
              <a:t>Aphotic</a:t>
            </a:r>
          </a:p>
          <a:p>
            <a:pPr lvl="1"/>
            <a:r>
              <a:rPr lang="en-US" dirty="0"/>
              <a:t>Threats to each</a:t>
            </a:r>
          </a:p>
          <a:p>
            <a:endParaRPr lang="en-US" dirty="0"/>
          </a:p>
        </p:txBody>
      </p:sp>
    </p:spTree>
    <p:extLst>
      <p:ext uri="{BB962C8B-B14F-4D97-AF65-F5344CB8AC3E}">
        <p14:creationId xmlns:p14="http://schemas.microsoft.com/office/powerpoint/2010/main" val="34988957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a:bodyPr>
          <a:lstStyle/>
          <a:p>
            <a:pPr eaLnBrk="1" hangingPunct="1"/>
            <a:r>
              <a:rPr lang="en-US" altLang="en-US" sz="5400" b="1" dirty="0">
                <a:latin typeface="Comic Sans MS" panose="030F0702030302020204" pitchFamily="66" charset="0"/>
              </a:rPr>
              <a:t>Water Biomes</a:t>
            </a:r>
          </a:p>
        </p:txBody>
      </p:sp>
      <p:sp>
        <p:nvSpPr>
          <p:cNvPr id="5123" name="Rectangle 3"/>
          <p:cNvSpPr>
            <a:spLocks noGrp="1" noChangeArrowheads="1"/>
          </p:cNvSpPr>
          <p:nvPr>
            <p:ph type="body" idx="1"/>
          </p:nvPr>
        </p:nvSpPr>
        <p:spPr>
          <a:xfrm>
            <a:off x="838200" y="1825624"/>
            <a:ext cx="10515600" cy="4761787"/>
          </a:xfrm>
          <a:solidFill>
            <a:schemeClr val="accent1">
              <a:lumMod val="40000"/>
              <a:lumOff val="60000"/>
            </a:schemeClr>
          </a:solidFill>
        </p:spPr>
        <p:txBody>
          <a:bodyPr>
            <a:normAutofit fontScale="85000" lnSpcReduction="20000"/>
          </a:bodyPr>
          <a:lstStyle/>
          <a:p>
            <a:pPr eaLnBrk="1" hangingPunct="1">
              <a:buFontTx/>
              <a:buNone/>
            </a:pPr>
            <a:r>
              <a:rPr lang="en-US" altLang="en-US" sz="2500" dirty="0"/>
              <a:t>The limiting factors in water biomes are:</a:t>
            </a:r>
          </a:p>
          <a:p>
            <a:pPr lvl="1" eaLnBrk="1" hangingPunct="1"/>
            <a:r>
              <a:rPr lang="en-US" altLang="en-US" sz="2500" dirty="0"/>
              <a:t>Amount of salt (salinity)</a:t>
            </a:r>
          </a:p>
          <a:p>
            <a:pPr lvl="1" eaLnBrk="1" hangingPunct="1"/>
            <a:r>
              <a:rPr lang="en-US" altLang="en-US" sz="2500" dirty="0"/>
              <a:t>Amount of dissolved oxygen</a:t>
            </a:r>
          </a:p>
          <a:p>
            <a:pPr lvl="1" eaLnBrk="1" hangingPunct="1"/>
            <a:r>
              <a:rPr lang="en-US" altLang="en-US" sz="2500" dirty="0"/>
              <a:t>Sunlight </a:t>
            </a:r>
          </a:p>
          <a:p>
            <a:r>
              <a:rPr lang="en-US" altLang="en-US" sz="2500" dirty="0"/>
              <a:t>Two Kinds</a:t>
            </a:r>
          </a:p>
          <a:p>
            <a:pPr lvl="1"/>
            <a:r>
              <a:rPr lang="en-US" altLang="en-US" sz="2500" dirty="0"/>
              <a:t>Freshwater</a:t>
            </a:r>
          </a:p>
          <a:p>
            <a:pPr lvl="2"/>
            <a:r>
              <a:rPr lang="en-US" altLang="en-US" sz="2100" dirty="0"/>
              <a:t>Lakes and Ponds</a:t>
            </a:r>
          </a:p>
          <a:p>
            <a:pPr lvl="2"/>
            <a:r>
              <a:rPr lang="en-US" altLang="en-US" sz="2100" dirty="0"/>
              <a:t>Wetlands (combination of land and water)</a:t>
            </a:r>
          </a:p>
          <a:p>
            <a:pPr lvl="2"/>
            <a:r>
              <a:rPr lang="en-US" altLang="en-US" sz="2100" dirty="0"/>
              <a:t>Rivers and Streams</a:t>
            </a:r>
          </a:p>
          <a:p>
            <a:pPr lvl="1"/>
            <a:r>
              <a:rPr lang="en-US" altLang="en-US" sz="2300" dirty="0"/>
              <a:t>Saltwater</a:t>
            </a:r>
          </a:p>
          <a:p>
            <a:pPr lvl="2"/>
            <a:r>
              <a:rPr lang="en-US" altLang="en-US" sz="2100" dirty="0"/>
              <a:t>Coastal Wetlands</a:t>
            </a:r>
          </a:p>
          <a:p>
            <a:pPr lvl="2"/>
            <a:r>
              <a:rPr lang="en-US" altLang="en-US" sz="2100" dirty="0"/>
              <a:t>Salt marshes</a:t>
            </a:r>
          </a:p>
          <a:p>
            <a:pPr lvl="2"/>
            <a:r>
              <a:rPr lang="en-US" altLang="en-US" sz="2100" dirty="0"/>
              <a:t>Mangrove Swamps</a:t>
            </a:r>
          </a:p>
          <a:p>
            <a:pPr lvl="2"/>
            <a:r>
              <a:rPr lang="en-US" altLang="en-US" sz="2100" dirty="0"/>
              <a:t>Rocky and Sandy Shores</a:t>
            </a:r>
          </a:p>
          <a:p>
            <a:pPr lvl="2"/>
            <a:r>
              <a:rPr lang="en-US" altLang="en-US" sz="2100" dirty="0"/>
              <a:t>Coral Reefs</a:t>
            </a:r>
          </a:p>
          <a:p>
            <a:pPr lvl="2"/>
            <a:r>
              <a:rPr lang="en-US" altLang="en-US" sz="2100" dirty="0"/>
              <a:t>Ocean</a:t>
            </a:r>
          </a:p>
          <a:p>
            <a:pPr lvl="1"/>
            <a:endParaRPr lang="en-US" altLang="en-US" sz="2800" dirty="0"/>
          </a:p>
          <a:p>
            <a:pPr lvl="1" eaLnBrk="1" hangingPunct="1"/>
            <a:endParaRPr lang="en-US" altLang="en-US" sz="2800" dirty="0">
              <a:latin typeface="Comic Sans MS" panose="030F0702030302020204" pitchFamily="66" charset="0"/>
            </a:endParaRPr>
          </a:p>
        </p:txBody>
      </p:sp>
    </p:spTree>
    <p:extLst>
      <p:ext uri="{BB962C8B-B14F-4D97-AF65-F5344CB8AC3E}">
        <p14:creationId xmlns:p14="http://schemas.microsoft.com/office/powerpoint/2010/main" val="10348175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914400" y="228600"/>
            <a:ext cx="10363200" cy="1143000"/>
          </a:xfrm>
        </p:spPr>
        <p:txBody>
          <a:bodyPr>
            <a:normAutofit/>
          </a:bodyPr>
          <a:lstStyle/>
          <a:p>
            <a:pPr eaLnBrk="1" hangingPunct="1"/>
            <a:r>
              <a:rPr lang="en-US" altLang="en-US" sz="6000" b="1" dirty="0" smtClean="0"/>
              <a:t>Freshwater</a:t>
            </a:r>
            <a:endParaRPr lang="en-US" altLang="en-US" sz="6000" b="1" dirty="0"/>
          </a:p>
        </p:txBody>
      </p:sp>
      <p:sp>
        <p:nvSpPr>
          <p:cNvPr id="15363" name="Rectangle 3"/>
          <p:cNvSpPr>
            <a:spLocks noGrp="1" noChangeArrowheads="1"/>
          </p:cNvSpPr>
          <p:nvPr>
            <p:ph type="body" idx="1"/>
          </p:nvPr>
        </p:nvSpPr>
        <p:spPr>
          <a:xfrm>
            <a:off x="914400" y="1371600"/>
            <a:ext cx="10871200" cy="4724400"/>
          </a:xfrm>
          <a:solidFill>
            <a:schemeClr val="accent1">
              <a:lumMod val="40000"/>
              <a:lumOff val="60000"/>
            </a:schemeClr>
          </a:solidFill>
        </p:spPr>
        <p:txBody>
          <a:bodyPr>
            <a:normAutofit/>
          </a:bodyPr>
          <a:lstStyle/>
          <a:p>
            <a:pPr marL="0" indent="0" eaLnBrk="1" hangingPunct="1">
              <a:buNone/>
            </a:pPr>
            <a:r>
              <a:rPr lang="en-US" altLang="en-US" dirty="0">
                <a:latin typeface="Comic Sans MS" panose="030F0702030302020204" pitchFamily="66" charset="0"/>
              </a:rPr>
              <a:t>RIVERS</a:t>
            </a:r>
          </a:p>
          <a:p>
            <a:pPr marL="233363" lvl="1"/>
            <a:r>
              <a:rPr lang="en-US" altLang="en-US" sz="2800" dirty="0">
                <a:latin typeface="Comic Sans MS" panose="030F0702030302020204" pitchFamily="66" charset="0"/>
              </a:rPr>
              <a:t>The faster the water flows, the greater the amount of dissolved oxygen in it.</a:t>
            </a:r>
          </a:p>
          <a:p>
            <a:pPr lvl="1">
              <a:buNone/>
            </a:pPr>
            <a:r>
              <a:rPr lang="en-US" altLang="en-US" sz="2800" dirty="0">
                <a:latin typeface="Comic Sans MS" panose="030F0702030302020204" pitchFamily="66" charset="0"/>
              </a:rPr>
              <a:t>		 Faster water flows = increased oxygen</a:t>
            </a:r>
          </a:p>
          <a:p>
            <a:pPr eaLnBrk="1" hangingPunct="1"/>
            <a:r>
              <a:rPr lang="en-US" dirty="0">
                <a:latin typeface="Comic Sans MS" panose="030F0702030302020204" pitchFamily="66" charset="0"/>
              </a:rPr>
              <a:t>Many rivers originate from the snow melt in mountains. </a:t>
            </a:r>
          </a:p>
          <a:p>
            <a:pPr eaLnBrk="1" hangingPunct="1"/>
            <a:r>
              <a:rPr lang="en-US" dirty="0">
                <a:latin typeface="Comic Sans MS" panose="030F0702030302020204" pitchFamily="66" charset="0"/>
              </a:rPr>
              <a:t>At its headwaters, a river is usually cold, full of oxygen and runs swiftly through a shallow riverbed. </a:t>
            </a:r>
          </a:p>
          <a:p>
            <a:pPr eaLnBrk="1" hangingPunct="1"/>
            <a:r>
              <a:rPr lang="en-US" dirty="0">
                <a:latin typeface="Comic Sans MS" panose="030F0702030302020204" pitchFamily="66" charset="0"/>
              </a:rPr>
              <a:t>As the river flows down a mountain, it becomes warmer, wider, slower, contains more vegetation and less oxygen. </a:t>
            </a:r>
            <a:endParaRPr lang="en-US" altLang="en-US" dirty="0">
              <a:latin typeface="Comic Sans MS" panose="030F0702030302020204" pitchFamily="66" charset="0"/>
            </a:endParaRPr>
          </a:p>
        </p:txBody>
      </p:sp>
    </p:spTree>
    <p:extLst>
      <p:ext uri="{BB962C8B-B14F-4D97-AF65-F5344CB8AC3E}">
        <p14:creationId xmlns:p14="http://schemas.microsoft.com/office/powerpoint/2010/main" val="338606825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914400" y="228600"/>
            <a:ext cx="10363200" cy="1143000"/>
          </a:xfrm>
        </p:spPr>
        <p:txBody>
          <a:bodyPr>
            <a:normAutofit/>
          </a:bodyPr>
          <a:lstStyle/>
          <a:p>
            <a:pPr eaLnBrk="1" hangingPunct="1"/>
            <a:r>
              <a:rPr lang="en-US" altLang="en-US" sz="5400" b="1" dirty="0"/>
              <a:t>Freshwater</a:t>
            </a:r>
          </a:p>
        </p:txBody>
      </p:sp>
      <p:sp>
        <p:nvSpPr>
          <p:cNvPr id="19459" name="Rectangle 3"/>
          <p:cNvSpPr>
            <a:spLocks noGrp="1" noChangeArrowheads="1"/>
          </p:cNvSpPr>
          <p:nvPr>
            <p:ph type="body" idx="1"/>
          </p:nvPr>
        </p:nvSpPr>
        <p:spPr>
          <a:xfrm>
            <a:off x="914400" y="1600200"/>
            <a:ext cx="10363200" cy="4724400"/>
          </a:xfrm>
          <a:solidFill>
            <a:schemeClr val="accent1">
              <a:lumMod val="40000"/>
              <a:lumOff val="60000"/>
            </a:schemeClr>
          </a:solidFill>
        </p:spPr>
        <p:txBody>
          <a:bodyPr>
            <a:normAutofit/>
          </a:bodyPr>
          <a:lstStyle/>
          <a:p>
            <a:pPr marL="0" indent="0" eaLnBrk="1" hangingPunct="1">
              <a:buNone/>
            </a:pPr>
            <a:r>
              <a:rPr lang="en-US" altLang="en-US" dirty="0">
                <a:latin typeface="Comic Sans MS" panose="030F0702030302020204" pitchFamily="66" charset="0"/>
              </a:rPr>
              <a:t>Ponds</a:t>
            </a:r>
          </a:p>
          <a:p>
            <a:pPr lvl="1" eaLnBrk="1" hangingPunct="1"/>
            <a:r>
              <a:rPr lang="en-US" altLang="en-US" sz="2800" dirty="0">
                <a:latin typeface="Comic Sans MS" panose="030F0702030302020204" pitchFamily="66" charset="0"/>
              </a:rPr>
              <a:t>Small, shallow bodies of water</a:t>
            </a:r>
          </a:p>
          <a:p>
            <a:pPr lvl="1" eaLnBrk="1" hangingPunct="1"/>
            <a:r>
              <a:rPr lang="en-US" altLang="en-US" sz="2800" dirty="0">
                <a:latin typeface="Comic Sans MS" panose="030F0702030302020204" pitchFamily="66" charset="0"/>
              </a:rPr>
              <a:t>Sunlight penetrates all the way to the bottom</a:t>
            </a:r>
          </a:p>
          <a:p>
            <a:pPr lvl="1" eaLnBrk="1" hangingPunct="1"/>
            <a:r>
              <a:rPr lang="en-US" altLang="en-US" sz="2800" dirty="0">
                <a:latin typeface="Comic Sans MS" panose="030F0702030302020204" pitchFamily="66" charset="0"/>
              </a:rPr>
              <a:t>Most completely filled with plant material</a:t>
            </a:r>
          </a:p>
          <a:p>
            <a:pPr lvl="1" eaLnBrk="1" hangingPunct="1"/>
            <a:r>
              <a:rPr lang="en-US" altLang="en-US" sz="2800" dirty="0">
                <a:latin typeface="Comic Sans MS" panose="030F0702030302020204" pitchFamily="66" charset="0"/>
              </a:rPr>
              <a:t>Very high amount of nutrients</a:t>
            </a:r>
          </a:p>
          <a:p>
            <a:pPr marL="0" indent="0">
              <a:buNone/>
            </a:pPr>
            <a:r>
              <a:rPr lang="en-US" altLang="en-US" dirty="0">
                <a:latin typeface="Comic Sans MS" panose="030F0702030302020204" pitchFamily="66" charset="0"/>
              </a:rPr>
              <a:t>Lakes</a:t>
            </a:r>
          </a:p>
          <a:p>
            <a:pPr lvl="1"/>
            <a:r>
              <a:rPr lang="en-US" altLang="en-US" sz="2800" dirty="0">
                <a:latin typeface="Comic Sans MS" panose="030F0702030302020204" pitchFamily="66" charset="0"/>
              </a:rPr>
              <a:t>Larger and deeper than ponds</a:t>
            </a:r>
          </a:p>
          <a:p>
            <a:pPr lvl="1"/>
            <a:r>
              <a:rPr lang="en-US" altLang="en-US" sz="2800" dirty="0">
                <a:latin typeface="Comic Sans MS" panose="030F0702030302020204" pitchFamily="66" charset="0"/>
              </a:rPr>
              <a:t>Plant growth is limited to the shoreline</a:t>
            </a:r>
          </a:p>
          <a:p>
            <a:pPr lvl="1"/>
            <a:r>
              <a:rPr lang="en-US" altLang="en-US" sz="2800" dirty="0">
                <a:latin typeface="Comic Sans MS" panose="030F0702030302020204" pitchFamily="66" charset="0"/>
              </a:rPr>
              <a:t>Sunlight does NOT penetrate to the bottom= no plants after a certain depth!</a:t>
            </a:r>
          </a:p>
          <a:p>
            <a:pPr marL="457200" lvl="1" indent="0" eaLnBrk="1" hangingPunct="1">
              <a:buNone/>
            </a:pPr>
            <a:endParaRPr lang="en-US" altLang="en-US" sz="2800" dirty="0">
              <a:latin typeface="Comic Sans MS" panose="030F0702030302020204" pitchFamily="66" charset="0"/>
            </a:endParaRPr>
          </a:p>
          <a:p>
            <a:pPr lvl="1" eaLnBrk="1" hangingPunct="1">
              <a:buFontTx/>
              <a:buNone/>
            </a:pPr>
            <a:endParaRPr lang="en-US" altLang="en-US" sz="3200"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189955128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5820" y="228600"/>
            <a:ext cx="10653169" cy="1143000"/>
          </a:xfrm>
        </p:spPr>
        <p:txBody>
          <a:bodyPr/>
          <a:lstStyle/>
          <a:p>
            <a:r>
              <a:rPr lang="en-US" sz="6000" b="1" dirty="0"/>
              <a:t>Freshwater</a:t>
            </a:r>
          </a:p>
        </p:txBody>
      </p:sp>
      <p:sp>
        <p:nvSpPr>
          <p:cNvPr id="3" name="Content Placeholder 2"/>
          <p:cNvSpPr>
            <a:spLocks noGrp="1"/>
          </p:cNvSpPr>
          <p:nvPr>
            <p:ph idx="1"/>
          </p:nvPr>
        </p:nvSpPr>
        <p:spPr>
          <a:xfrm>
            <a:off x="508000" y="1600200"/>
            <a:ext cx="11074400" cy="4114800"/>
          </a:xfrm>
          <a:solidFill>
            <a:schemeClr val="accent1">
              <a:lumMod val="40000"/>
              <a:lumOff val="60000"/>
            </a:schemeClr>
          </a:solidFill>
        </p:spPr>
        <p:txBody>
          <a:bodyPr>
            <a:normAutofit fontScale="85000" lnSpcReduction="20000"/>
          </a:bodyPr>
          <a:lstStyle/>
          <a:p>
            <a:pPr marL="0" indent="0">
              <a:buNone/>
            </a:pPr>
            <a:r>
              <a:rPr lang="en-US" dirty="0"/>
              <a:t>Freshwater Wetlands</a:t>
            </a:r>
          </a:p>
          <a:p>
            <a:r>
              <a:rPr lang="en-US" dirty="0"/>
              <a:t>Land is covered with freshwater for at least part of the year such as marshes and swamps. </a:t>
            </a:r>
          </a:p>
          <a:p>
            <a:r>
              <a:rPr lang="en-US" dirty="0"/>
              <a:t>Most freshwater wetlands in the U.S. are located in the Southeast.</a:t>
            </a:r>
          </a:p>
          <a:p>
            <a:pPr lvl="0"/>
            <a:r>
              <a:rPr lang="en-US" dirty="0"/>
              <a:t>Wetlands act as filters because they absorb and remove pollutants from the water that flows through them. </a:t>
            </a:r>
          </a:p>
          <a:p>
            <a:pPr lvl="0"/>
            <a:r>
              <a:rPr lang="en-US" dirty="0"/>
              <a:t>Wetlands improve the water quality of lakes, rivers and reservoirs downstream. </a:t>
            </a:r>
          </a:p>
          <a:p>
            <a:pPr lvl="0"/>
            <a:r>
              <a:rPr lang="en-US" dirty="0"/>
              <a:t>They control flooding by absorbing extra water when rivers overflow. </a:t>
            </a:r>
          </a:p>
          <a:p>
            <a:pPr lvl="0"/>
            <a:r>
              <a:rPr lang="en-US" dirty="0"/>
              <a:t>Many game fish use wetlands for feeding and spawning. These areas provide habitats for wildlife.</a:t>
            </a:r>
          </a:p>
          <a:p>
            <a:r>
              <a:rPr lang="en-US" dirty="0">
                <a:latin typeface="Comic Sans MS" panose="030F0702030302020204" pitchFamily="66" charset="0"/>
              </a:rPr>
              <a:t>  </a:t>
            </a:r>
          </a:p>
          <a:p>
            <a:endParaRPr lang="en-US"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380268533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5789" y="228600"/>
            <a:ext cx="10363200" cy="1143000"/>
          </a:xfrm>
        </p:spPr>
        <p:txBody>
          <a:bodyPr>
            <a:normAutofit/>
          </a:bodyPr>
          <a:lstStyle/>
          <a:p>
            <a:r>
              <a:rPr lang="en-US" sz="5400" b="1" dirty="0"/>
              <a:t>Freshwater</a:t>
            </a:r>
          </a:p>
        </p:txBody>
      </p:sp>
      <p:sp>
        <p:nvSpPr>
          <p:cNvPr id="3" name="Content Placeholder 2"/>
          <p:cNvSpPr>
            <a:spLocks noGrp="1"/>
          </p:cNvSpPr>
          <p:nvPr>
            <p:ph idx="1"/>
          </p:nvPr>
        </p:nvSpPr>
        <p:spPr>
          <a:xfrm>
            <a:off x="508000" y="1600200"/>
            <a:ext cx="11074400" cy="4114800"/>
          </a:xfrm>
          <a:solidFill>
            <a:schemeClr val="accent1">
              <a:lumMod val="40000"/>
              <a:lumOff val="60000"/>
            </a:schemeClr>
          </a:solidFill>
        </p:spPr>
        <p:txBody>
          <a:bodyPr/>
          <a:lstStyle/>
          <a:p>
            <a:r>
              <a:rPr lang="en-US" dirty="0"/>
              <a:t>Near the shore, aquatic life can be diverse and abundant. </a:t>
            </a:r>
          </a:p>
          <a:p>
            <a:r>
              <a:rPr lang="en-US" dirty="0"/>
              <a:t>Plants are rooted in mud underwater and their upper leaves and stems emerge above the water.</a:t>
            </a:r>
          </a:p>
          <a:p>
            <a:r>
              <a:rPr lang="en-US" dirty="0"/>
              <a:t> In the open water, sunlight near the surface support drifting phytoplankton. </a:t>
            </a:r>
          </a:p>
          <a:p>
            <a:r>
              <a:rPr lang="en-US" dirty="0"/>
              <a:t>At the bottom which is inhabited by decomposers, insect larvae and clams. </a:t>
            </a:r>
          </a:p>
          <a:p>
            <a:endParaRPr lang="en-US" dirty="0"/>
          </a:p>
        </p:txBody>
      </p:sp>
    </p:spTree>
    <p:extLst>
      <p:ext uri="{BB962C8B-B14F-4D97-AF65-F5344CB8AC3E}">
        <p14:creationId xmlns:p14="http://schemas.microsoft.com/office/powerpoint/2010/main" val="24834752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914400" y="304800"/>
            <a:ext cx="10363200" cy="1143000"/>
          </a:xfrm>
        </p:spPr>
        <p:txBody>
          <a:bodyPr/>
          <a:lstStyle/>
          <a:p>
            <a:pPr eaLnBrk="1" hangingPunct="1"/>
            <a:r>
              <a:rPr lang="en-US" altLang="en-US" sz="5400" b="1" dirty="0"/>
              <a:t>Saltwater Biomes</a:t>
            </a:r>
          </a:p>
        </p:txBody>
      </p:sp>
      <p:sp>
        <p:nvSpPr>
          <p:cNvPr id="31747" name="Rectangle 3"/>
          <p:cNvSpPr>
            <a:spLocks noGrp="1" noChangeArrowheads="1"/>
          </p:cNvSpPr>
          <p:nvPr>
            <p:ph type="body" idx="1"/>
          </p:nvPr>
        </p:nvSpPr>
        <p:spPr>
          <a:xfrm>
            <a:off x="812800" y="1981200"/>
            <a:ext cx="10363200" cy="3581400"/>
          </a:xfrm>
          <a:solidFill>
            <a:schemeClr val="accent1">
              <a:lumMod val="40000"/>
              <a:lumOff val="60000"/>
            </a:schemeClr>
          </a:solidFill>
        </p:spPr>
        <p:txBody>
          <a:bodyPr/>
          <a:lstStyle/>
          <a:p>
            <a:r>
              <a:rPr lang="en-US" altLang="en-US" dirty="0">
                <a:latin typeface="Comic Sans MS" panose="030F0702030302020204" pitchFamily="66" charset="0"/>
              </a:rPr>
              <a:t>About 95% of the water on Earth has a high concentration of salt. (High salinity).</a:t>
            </a:r>
          </a:p>
          <a:p>
            <a:pPr eaLnBrk="1" hangingPunct="1">
              <a:buFontTx/>
              <a:buNone/>
            </a:pPr>
            <a:endParaRPr lang="en-US" altLang="en-US" sz="3600" dirty="0">
              <a:solidFill>
                <a:schemeClr val="accent1"/>
              </a:solidFill>
              <a:latin typeface="Comic Sans MS" panose="030F0702030302020204" pitchFamily="66" charset="0"/>
            </a:endParaRPr>
          </a:p>
        </p:txBody>
      </p:sp>
    </p:spTree>
    <p:extLst>
      <p:ext uri="{BB962C8B-B14F-4D97-AF65-F5344CB8AC3E}">
        <p14:creationId xmlns:p14="http://schemas.microsoft.com/office/powerpoint/2010/main" val="23107236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914400" y="228600"/>
            <a:ext cx="10363200" cy="1143000"/>
          </a:xfrm>
        </p:spPr>
        <p:txBody>
          <a:bodyPr/>
          <a:lstStyle/>
          <a:p>
            <a:pPr eaLnBrk="1" hangingPunct="1"/>
            <a:r>
              <a:rPr lang="en-US" altLang="en-US" sz="5400" b="1" dirty="0">
                <a:latin typeface="Comic Sans MS" panose="030F0702030302020204" pitchFamily="66" charset="0"/>
              </a:rPr>
              <a:t>Saltwater</a:t>
            </a:r>
          </a:p>
        </p:txBody>
      </p:sp>
      <p:sp>
        <p:nvSpPr>
          <p:cNvPr id="33795" name="Rectangle 3"/>
          <p:cNvSpPr>
            <a:spLocks noGrp="1" noChangeArrowheads="1"/>
          </p:cNvSpPr>
          <p:nvPr>
            <p:ph type="body" idx="1"/>
          </p:nvPr>
        </p:nvSpPr>
        <p:spPr>
          <a:xfrm>
            <a:off x="914400" y="1371600"/>
            <a:ext cx="10363200" cy="4724400"/>
          </a:xfrm>
          <a:solidFill>
            <a:schemeClr val="accent1">
              <a:lumMod val="40000"/>
              <a:lumOff val="60000"/>
            </a:schemeClr>
          </a:solidFill>
        </p:spPr>
        <p:txBody>
          <a:bodyPr>
            <a:normAutofit fontScale="92500" lnSpcReduction="10000"/>
          </a:bodyPr>
          <a:lstStyle/>
          <a:p>
            <a:pPr marL="0" indent="0" eaLnBrk="1" hangingPunct="1">
              <a:buNone/>
            </a:pPr>
            <a:r>
              <a:rPr lang="en-US" altLang="en-US" sz="3000" b="1" dirty="0"/>
              <a:t>Coastal Wetlands</a:t>
            </a:r>
          </a:p>
          <a:p>
            <a:pPr marL="228600" lvl="1" eaLnBrk="1" hangingPunct="1"/>
            <a:r>
              <a:rPr lang="en-US" altLang="en-US" sz="3000" dirty="0"/>
              <a:t>Area where a river meets an ocean</a:t>
            </a:r>
          </a:p>
          <a:p>
            <a:pPr marL="228600" lvl="1" eaLnBrk="1" hangingPunct="1"/>
            <a:r>
              <a:rPr lang="en-US" altLang="en-US" sz="3000" dirty="0"/>
              <a:t>Mix of salt and freshwater</a:t>
            </a:r>
          </a:p>
          <a:p>
            <a:pPr marL="228600" lvl="1" eaLnBrk="1" hangingPunct="1"/>
            <a:r>
              <a:rPr lang="en-US" altLang="en-US" sz="3000" dirty="0"/>
              <a:t>Located near coastlines, border land</a:t>
            </a:r>
          </a:p>
          <a:p>
            <a:pPr marL="228600" lvl="1" eaLnBrk="1" hangingPunct="1"/>
            <a:r>
              <a:rPr lang="en-US" altLang="en-US" sz="3000" dirty="0"/>
              <a:t>Extremely fertile</a:t>
            </a:r>
          </a:p>
          <a:p>
            <a:pPr marL="228600" lvl="1" eaLnBrk="1" hangingPunct="1"/>
            <a:r>
              <a:rPr lang="en-US" altLang="en-US" sz="3000" dirty="0"/>
              <a:t>Nutrient levels are higher than both salt and freshwater. </a:t>
            </a:r>
          </a:p>
          <a:p>
            <a:r>
              <a:rPr lang="en-US" sz="3000" dirty="0"/>
              <a:t>Coastal wetlands provide habitat and nesting areas for fish and other wildlife. </a:t>
            </a:r>
          </a:p>
          <a:p>
            <a:r>
              <a:rPr lang="en-US" sz="3000" dirty="0"/>
              <a:t>Coastal wetlands absorb excess rain, protect areas from flooding, filter out pollutants and sediments and provide a recreational area for humans. </a:t>
            </a:r>
          </a:p>
          <a:p>
            <a:pPr lvl="1" eaLnBrk="1" hangingPunct="1"/>
            <a:endParaRPr lang="en-US" altLang="en-US" sz="3200"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17600330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914400" y="228600"/>
            <a:ext cx="10363200" cy="1143000"/>
          </a:xfrm>
        </p:spPr>
        <p:txBody>
          <a:bodyPr/>
          <a:lstStyle/>
          <a:p>
            <a:pPr eaLnBrk="1" hangingPunct="1"/>
            <a:r>
              <a:rPr lang="en-US" altLang="en-US" sz="5400" b="1" dirty="0">
                <a:latin typeface="Comic Sans MS" panose="030F0702030302020204" pitchFamily="66" charset="0"/>
              </a:rPr>
              <a:t>Saltwater</a:t>
            </a:r>
          </a:p>
        </p:txBody>
      </p:sp>
      <p:sp>
        <p:nvSpPr>
          <p:cNvPr id="33795" name="Rectangle 3"/>
          <p:cNvSpPr>
            <a:spLocks noGrp="1" noChangeArrowheads="1"/>
          </p:cNvSpPr>
          <p:nvPr>
            <p:ph type="body" idx="1"/>
          </p:nvPr>
        </p:nvSpPr>
        <p:spPr>
          <a:xfrm>
            <a:off x="914400" y="1371600"/>
            <a:ext cx="10363200" cy="4724400"/>
          </a:xfrm>
          <a:solidFill>
            <a:schemeClr val="accent1">
              <a:lumMod val="40000"/>
              <a:lumOff val="60000"/>
            </a:schemeClr>
          </a:solidFill>
        </p:spPr>
        <p:txBody>
          <a:bodyPr/>
          <a:lstStyle/>
          <a:p>
            <a:pPr marL="0" indent="0" eaLnBrk="1" hangingPunct="1">
              <a:buNone/>
            </a:pPr>
            <a:r>
              <a:rPr lang="en-US" altLang="en-US" b="1" dirty="0">
                <a:latin typeface="Comic Sans MS" panose="030F0702030302020204" pitchFamily="66" charset="0"/>
              </a:rPr>
              <a:t>Salt Marshes</a:t>
            </a:r>
          </a:p>
          <a:p>
            <a:pPr lvl="0" eaLnBrk="1" hangingPunct="1"/>
            <a:r>
              <a:rPr lang="en-US" dirty="0">
                <a:latin typeface="Comic Sans MS" panose="030F0702030302020204" pitchFamily="66" charset="0"/>
              </a:rPr>
              <a:t>In estuaries, where river deposit their load of mineral-rich mud, salt marshes form. </a:t>
            </a:r>
          </a:p>
          <a:p>
            <a:pPr lvl="0" eaLnBrk="1" hangingPunct="1"/>
            <a:r>
              <a:rPr lang="en-US" dirty="0">
                <a:latin typeface="Comic Sans MS" panose="030F0702030302020204" pitchFamily="66" charset="0"/>
              </a:rPr>
              <a:t>The marsh supports a community of clams, fish and aquatic birds. </a:t>
            </a:r>
          </a:p>
          <a:p>
            <a:pPr lvl="0" eaLnBrk="1" hangingPunct="1"/>
            <a:r>
              <a:rPr lang="en-US" dirty="0">
                <a:latin typeface="Comic Sans MS" panose="030F0702030302020204" pitchFamily="66" charset="0"/>
              </a:rPr>
              <a:t>It serves as a nursery for many species. </a:t>
            </a:r>
          </a:p>
          <a:p>
            <a:pPr lvl="0" eaLnBrk="1" hangingPunct="1"/>
            <a:r>
              <a:rPr lang="en-US" dirty="0">
                <a:latin typeface="Comic Sans MS" panose="030F0702030302020204" pitchFamily="66" charset="0"/>
              </a:rPr>
              <a:t>It absorbs pollutants and protects inland areas. </a:t>
            </a:r>
          </a:p>
          <a:p>
            <a:pPr eaLnBrk="1" hangingPunct="1"/>
            <a:endParaRPr lang="en-US" altLang="en-US" sz="3600"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26993470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914400" y="228600"/>
            <a:ext cx="10363200" cy="1143000"/>
          </a:xfrm>
        </p:spPr>
        <p:txBody>
          <a:bodyPr/>
          <a:lstStyle/>
          <a:p>
            <a:pPr eaLnBrk="1" hangingPunct="1"/>
            <a:r>
              <a:rPr lang="en-US" altLang="en-US" sz="5400" b="1" dirty="0">
                <a:latin typeface="Comic Sans MS" panose="030F0702030302020204" pitchFamily="66" charset="0"/>
              </a:rPr>
              <a:t>Saltwater</a:t>
            </a:r>
          </a:p>
        </p:txBody>
      </p:sp>
      <p:sp>
        <p:nvSpPr>
          <p:cNvPr id="33795" name="Rectangle 3"/>
          <p:cNvSpPr>
            <a:spLocks noGrp="1" noChangeArrowheads="1"/>
          </p:cNvSpPr>
          <p:nvPr>
            <p:ph type="body" idx="1"/>
          </p:nvPr>
        </p:nvSpPr>
        <p:spPr>
          <a:xfrm>
            <a:off x="802432" y="1679510"/>
            <a:ext cx="11084767" cy="4416490"/>
          </a:xfrm>
          <a:solidFill>
            <a:schemeClr val="accent1">
              <a:lumMod val="40000"/>
              <a:lumOff val="60000"/>
            </a:schemeClr>
          </a:solidFill>
        </p:spPr>
        <p:txBody>
          <a:bodyPr/>
          <a:lstStyle/>
          <a:p>
            <a:pPr marL="0" indent="0" eaLnBrk="1" hangingPunct="1">
              <a:buNone/>
            </a:pPr>
            <a:r>
              <a:rPr lang="en-US" altLang="en-US" sz="3600" b="1" dirty="0">
                <a:latin typeface="Comic Sans MS" panose="030F0702030302020204" pitchFamily="66" charset="0"/>
              </a:rPr>
              <a:t>Mangrove Swamps</a:t>
            </a:r>
          </a:p>
          <a:p>
            <a:pPr lvl="0" eaLnBrk="1" hangingPunct="1"/>
            <a:r>
              <a:rPr lang="en-US" dirty="0">
                <a:latin typeface="Comic Sans MS" panose="030F0702030302020204" pitchFamily="66" charset="0"/>
              </a:rPr>
              <a:t>Mangroves are small trees adapted for growing in shallow salt water (i.e. above-ground root systems for support). </a:t>
            </a:r>
          </a:p>
          <a:p>
            <a:pPr lvl="0" eaLnBrk="1" hangingPunct="1"/>
            <a:r>
              <a:rPr lang="en-US" dirty="0">
                <a:latin typeface="Comic Sans MS" panose="030F0702030302020204" pitchFamily="66" charset="0"/>
              </a:rPr>
              <a:t>Dense growths of mangrove trees in swampy areas form mangrove swamps that grow in tropical and subtropical zones. </a:t>
            </a:r>
          </a:p>
          <a:p>
            <a:pPr lvl="0" eaLnBrk="1" hangingPunct="1"/>
            <a:r>
              <a:rPr lang="en-US" dirty="0">
                <a:latin typeface="Comic Sans MS" panose="030F0702030302020204" pitchFamily="66" charset="0"/>
              </a:rPr>
              <a:t>These areas protect the coastline from erosion and reduce the damage from storms. </a:t>
            </a:r>
            <a:endParaRPr lang="en-US" altLang="en-US" sz="3600" dirty="0">
              <a:latin typeface="Comic Sans MS" panose="030F0702030302020204" pitchFamily="66" charset="0"/>
            </a:endParaRPr>
          </a:p>
        </p:txBody>
      </p:sp>
    </p:spTree>
    <p:extLst>
      <p:ext uri="{BB962C8B-B14F-4D97-AF65-F5344CB8AC3E}">
        <p14:creationId xmlns:p14="http://schemas.microsoft.com/office/powerpoint/2010/main" val="42559657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914400" y="228600"/>
            <a:ext cx="10363200" cy="1143000"/>
          </a:xfrm>
        </p:spPr>
        <p:txBody>
          <a:bodyPr/>
          <a:lstStyle/>
          <a:p>
            <a:pPr eaLnBrk="1" hangingPunct="1"/>
            <a:r>
              <a:rPr lang="en-US" altLang="en-US" sz="5400" b="1" dirty="0">
                <a:latin typeface="Comic Sans MS" panose="030F0702030302020204" pitchFamily="66" charset="0"/>
              </a:rPr>
              <a:t>Saltwater</a:t>
            </a:r>
          </a:p>
        </p:txBody>
      </p:sp>
      <p:sp>
        <p:nvSpPr>
          <p:cNvPr id="37891" name="Rectangle 3"/>
          <p:cNvSpPr>
            <a:spLocks noGrp="1" noChangeArrowheads="1"/>
          </p:cNvSpPr>
          <p:nvPr>
            <p:ph type="body" idx="1"/>
          </p:nvPr>
        </p:nvSpPr>
        <p:spPr>
          <a:xfrm>
            <a:off x="609600" y="1371600"/>
            <a:ext cx="10668000" cy="4724400"/>
          </a:xfrm>
          <a:solidFill>
            <a:schemeClr val="accent1">
              <a:lumMod val="40000"/>
              <a:lumOff val="60000"/>
            </a:schemeClr>
          </a:solidFill>
        </p:spPr>
        <p:txBody>
          <a:bodyPr>
            <a:normAutofit/>
          </a:bodyPr>
          <a:lstStyle/>
          <a:p>
            <a:pPr marL="0" indent="0" eaLnBrk="1" hangingPunct="1">
              <a:buNone/>
            </a:pPr>
            <a:r>
              <a:rPr lang="en-US" altLang="en-US" b="1" dirty="0">
                <a:latin typeface="Comic Sans MS" panose="030F0702030302020204" pitchFamily="66" charset="0"/>
              </a:rPr>
              <a:t>Rocky and Sandy Shores</a:t>
            </a:r>
          </a:p>
          <a:p>
            <a:pPr marL="511175" lvl="1" eaLnBrk="1" hangingPunct="1">
              <a:buFont typeface="Arial" panose="020B0604020202020204" pitchFamily="34" charset="0"/>
              <a:buChar char="•"/>
            </a:pPr>
            <a:r>
              <a:rPr lang="en-US" sz="2800" dirty="0">
                <a:latin typeface="Comic Sans MS" panose="030F0702030302020204" pitchFamily="66" charset="0"/>
              </a:rPr>
              <a:t>Rocky shores have more plant and animal species than sandy shores do. </a:t>
            </a:r>
          </a:p>
          <a:p>
            <a:pPr marL="511175" lvl="1" eaLnBrk="1" hangingPunct="1">
              <a:buFont typeface="Arial" panose="020B0604020202020204" pitchFamily="34" charset="0"/>
              <a:buChar char="•"/>
            </a:pPr>
            <a:r>
              <a:rPr lang="en-US" sz="2800" dirty="0">
                <a:latin typeface="Comic Sans MS" panose="030F0702030302020204" pitchFamily="66" charset="0"/>
              </a:rPr>
              <a:t>The rocks anchor seaweed and many animals live on it. </a:t>
            </a:r>
          </a:p>
          <a:p>
            <a:pPr marL="511175" lvl="1" eaLnBrk="1" hangingPunct="1">
              <a:buFont typeface="Arial" panose="020B0604020202020204" pitchFamily="34" charset="0"/>
              <a:buChar char="•"/>
            </a:pPr>
            <a:r>
              <a:rPr lang="en-US" sz="2800" dirty="0">
                <a:latin typeface="Comic Sans MS" panose="030F0702030302020204" pitchFamily="66" charset="0"/>
              </a:rPr>
              <a:t>Life on sandy shores is abundant in the water, the sand and in sediments. </a:t>
            </a:r>
          </a:p>
          <a:p>
            <a:pPr marL="511175" lvl="1" eaLnBrk="1" hangingPunct="1">
              <a:buFont typeface="Arial" panose="020B0604020202020204" pitchFamily="34" charset="0"/>
              <a:buChar char="•"/>
            </a:pPr>
            <a:r>
              <a:rPr lang="en-US" sz="2800" dirty="0">
                <a:latin typeface="Comic Sans MS" panose="030F0702030302020204" pitchFamily="66" charset="0"/>
              </a:rPr>
              <a:t>Animals in these areas are adapted to the effects of drying and exposure at low tide. </a:t>
            </a:r>
            <a:endParaRPr lang="en-US" altLang="en-US" sz="2800" dirty="0">
              <a:latin typeface="Comic Sans MS" panose="030F0702030302020204" pitchFamily="66" charset="0"/>
            </a:endParaRPr>
          </a:p>
        </p:txBody>
      </p:sp>
    </p:spTree>
    <p:extLst>
      <p:ext uri="{BB962C8B-B14F-4D97-AF65-F5344CB8AC3E}">
        <p14:creationId xmlns:p14="http://schemas.microsoft.com/office/powerpoint/2010/main" val="6741900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897180" y="304800"/>
            <a:ext cx="10363200" cy="1143000"/>
          </a:xfrm>
        </p:spPr>
        <p:txBody>
          <a:bodyPr/>
          <a:lstStyle/>
          <a:p>
            <a:pPr eaLnBrk="1" hangingPunct="1"/>
            <a:r>
              <a:rPr lang="en-US" altLang="en-US" sz="5400" b="1" dirty="0">
                <a:latin typeface="Comic Sans MS" panose="030F0702030302020204" pitchFamily="66" charset="0"/>
              </a:rPr>
              <a:t>Saltwater</a:t>
            </a:r>
          </a:p>
        </p:txBody>
      </p:sp>
      <p:sp>
        <p:nvSpPr>
          <p:cNvPr id="39939" name="Rectangle 3"/>
          <p:cNvSpPr>
            <a:spLocks noGrp="1" noChangeArrowheads="1"/>
          </p:cNvSpPr>
          <p:nvPr>
            <p:ph type="body" idx="1"/>
          </p:nvPr>
        </p:nvSpPr>
        <p:spPr>
          <a:xfrm>
            <a:off x="897180" y="1676400"/>
            <a:ext cx="9974020" cy="3427445"/>
          </a:xfrm>
          <a:solidFill>
            <a:schemeClr val="accent1">
              <a:lumMod val="40000"/>
              <a:lumOff val="60000"/>
            </a:schemeClr>
          </a:solidFill>
        </p:spPr>
        <p:txBody>
          <a:bodyPr/>
          <a:lstStyle/>
          <a:p>
            <a:pPr marL="0" indent="0" eaLnBrk="1" hangingPunct="1">
              <a:buNone/>
            </a:pPr>
            <a:r>
              <a:rPr lang="en-US" altLang="en-US" b="1" dirty="0">
                <a:latin typeface="Comic Sans MS" panose="030F0702030302020204" pitchFamily="66" charset="0"/>
              </a:rPr>
              <a:t>Coral Reefs</a:t>
            </a:r>
          </a:p>
          <a:p>
            <a:pPr eaLnBrk="1" hangingPunct="1"/>
            <a:r>
              <a:rPr lang="en-US" dirty="0">
                <a:latin typeface="Comic Sans MS" panose="030F0702030302020204" pitchFamily="66" charset="0"/>
              </a:rPr>
              <a:t>Reefs are limestone ridges built by tiny coral animals called polyps and the algae that live inside them. </a:t>
            </a:r>
          </a:p>
          <a:p>
            <a:pPr eaLnBrk="1" hangingPunct="1"/>
            <a:r>
              <a:rPr lang="en-US" dirty="0">
                <a:latin typeface="Comic Sans MS" panose="030F0702030302020204" pitchFamily="66" charset="0"/>
              </a:rPr>
              <a:t>Thousands of species live in the reefs making it one of the most diverse ecosystems. </a:t>
            </a:r>
          </a:p>
          <a:p>
            <a:pPr eaLnBrk="1" hangingPunct="1"/>
            <a:r>
              <a:rPr lang="en-US" dirty="0">
                <a:latin typeface="Comic Sans MS" panose="030F0702030302020204" pitchFamily="66" charset="0"/>
              </a:rPr>
              <a:t>Reefs are found in shallow, clear tropical seas. </a:t>
            </a:r>
          </a:p>
          <a:p>
            <a:pPr marL="0" indent="0" eaLnBrk="1" hangingPunct="1">
              <a:buNone/>
            </a:pPr>
            <a:endParaRPr lang="en-US" altLang="en-US" sz="3600" dirty="0">
              <a:latin typeface="Comic Sans MS" panose="030F0702030302020204" pitchFamily="66" charset="0"/>
            </a:endParaRPr>
          </a:p>
        </p:txBody>
      </p:sp>
    </p:spTree>
    <p:extLst>
      <p:ext uri="{BB962C8B-B14F-4D97-AF65-F5344CB8AC3E}">
        <p14:creationId xmlns:p14="http://schemas.microsoft.com/office/powerpoint/2010/main" val="1705553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914400" y="228600"/>
            <a:ext cx="10363200" cy="1143000"/>
          </a:xfrm>
        </p:spPr>
        <p:txBody>
          <a:bodyPr/>
          <a:lstStyle/>
          <a:p>
            <a:pPr eaLnBrk="1" hangingPunct="1"/>
            <a:r>
              <a:rPr lang="en-US" altLang="en-US" sz="5400" b="1" dirty="0">
                <a:latin typeface="Comic Sans MS" panose="030F0702030302020204" pitchFamily="66" charset="0"/>
              </a:rPr>
              <a:t>Saltwater</a:t>
            </a:r>
          </a:p>
        </p:txBody>
      </p:sp>
      <p:sp>
        <p:nvSpPr>
          <p:cNvPr id="44035" name="Rectangle 3"/>
          <p:cNvSpPr>
            <a:spLocks noGrp="1" noChangeArrowheads="1"/>
          </p:cNvSpPr>
          <p:nvPr>
            <p:ph type="body" idx="1"/>
          </p:nvPr>
        </p:nvSpPr>
        <p:spPr>
          <a:xfrm>
            <a:off x="914400" y="1371600"/>
            <a:ext cx="10363200" cy="4724400"/>
          </a:xfrm>
        </p:spPr>
        <p:txBody>
          <a:bodyPr>
            <a:normAutofit/>
          </a:bodyPr>
          <a:lstStyle/>
          <a:p>
            <a:pPr eaLnBrk="1" hangingPunct="1"/>
            <a:r>
              <a:rPr lang="en-US" altLang="en-US" dirty="0">
                <a:latin typeface="Comic Sans MS" panose="030F0702030302020204" pitchFamily="66" charset="0"/>
              </a:rPr>
              <a:t>Oceans</a:t>
            </a:r>
          </a:p>
          <a:p>
            <a:pPr lvl="1" eaLnBrk="1" hangingPunct="1"/>
            <a:r>
              <a:rPr lang="en-US" altLang="en-US" sz="2800" dirty="0">
                <a:latin typeface="Comic Sans MS" panose="030F0702030302020204" pitchFamily="66" charset="0"/>
              </a:rPr>
              <a:t>Can be divided into 2 main life zones</a:t>
            </a:r>
          </a:p>
          <a:p>
            <a:pPr lvl="2" eaLnBrk="1" hangingPunct="1">
              <a:buFontTx/>
              <a:buNone/>
            </a:pPr>
            <a:r>
              <a:rPr lang="en-US" altLang="en-US" sz="2800" dirty="0">
                <a:latin typeface="Comic Sans MS" panose="030F0702030302020204" pitchFamily="66" charset="0"/>
              </a:rPr>
              <a:t>1. Photic zone- sunlight penetrates</a:t>
            </a:r>
          </a:p>
          <a:p>
            <a:pPr lvl="2" eaLnBrk="1" hangingPunct="1">
              <a:buFontTx/>
              <a:buNone/>
            </a:pPr>
            <a:r>
              <a:rPr lang="en-US" altLang="en-US" sz="2800" dirty="0">
                <a:latin typeface="Comic Sans MS" panose="030F0702030302020204" pitchFamily="66" charset="0"/>
              </a:rPr>
              <a:t>2. Aphotic zone- NO sunlight </a:t>
            </a:r>
          </a:p>
          <a:p>
            <a:pPr marL="690563" lvl="2"/>
            <a:r>
              <a:rPr lang="en-US" sz="2800" dirty="0">
                <a:latin typeface="Comic Sans MS" panose="030F0702030302020204" pitchFamily="66" charset="0"/>
              </a:rPr>
              <a:t>Much of ocean’s life is concentrated in the shallow, coastal waters (photo zone) where sunlight penetrates to the bottom and rivers wash nutrients from the land. </a:t>
            </a:r>
            <a:r>
              <a:rPr lang="en-US" altLang="en-US" sz="2800" dirty="0">
                <a:latin typeface="Comic Sans MS" panose="030F0702030302020204" pitchFamily="66" charset="0"/>
              </a:rPr>
              <a:t> </a:t>
            </a:r>
          </a:p>
          <a:p>
            <a:pPr lvl="2" eaLnBrk="1" hangingPunct="1">
              <a:buFontTx/>
              <a:buNone/>
            </a:pPr>
            <a:endParaRPr lang="en-US" altLang="en-US" sz="2800" dirty="0">
              <a:latin typeface="Comic Sans MS" panose="030F0702030302020204" pitchFamily="66" charset="0"/>
            </a:endParaRPr>
          </a:p>
        </p:txBody>
      </p:sp>
    </p:spTree>
    <p:extLst>
      <p:ext uri="{BB962C8B-B14F-4D97-AF65-F5344CB8AC3E}">
        <p14:creationId xmlns:p14="http://schemas.microsoft.com/office/powerpoint/2010/main" val="34805930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508000" y="304800"/>
            <a:ext cx="10752380" cy="1143000"/>
          </a:xfrm>
        </p:spPr>
        <p:txBody>
          <a:bodyPr/>
          <a:lstStyle/>
          <a:p>
            <a:pPr eaLnBrk="1" hangingPunct="1"/>
            <a:r>
              <a:rPr lang="en-US" altLang="en-US" sz="5400" b="1" dirty="0"/>
              <a:t>WATER BIOME THREATS</a:t>
            </a:r>
          </a:p>
        </p:txBody>
      </p:sp>
      <p:sp>
        <p:nvSpPr>
          <p:cNvPr id="39939" name="Rectangle 3"/>
          <p:cNvSpPr>
            <a:spLocks noGrp="1" noChangeArrowheads="1"/>
          </p:cNvSpPr>
          <p:nvPr>
            <p:ph type="body" idx="1"/>
          </p:nvPr>
        </p:nvSpPr>
        <p:spPr>
          <a:xfrm>
            <a:off x="508000" y="1676400"/>
            <a:ext cx="10363200" cy="4114800"/>
          </a:xfrm>
          <a:solidFill>
            <a:schemeClr val="accent1">
              <a:lumMod val="40000"/>
              <a:lumOff val="60000"/>
            </a:schemeClr>
          </a:solidFill>
        </p:spPr>
        <p:txBody>
          <a:bodyPr>
            <a:normAutofit/>
          </a:bodyPr>
          <a:lstStyle/>
          <a:p>
            <a:pPr marL="0" indent="0" eaLnBrk="1" hangingPunct="1">
              <a:buNone/>
            </a:pPr>
            <a:r>
              <a:rPr lang="en-US" altLang="en-US" b="1" dirty="0">
                <a:latin typeface="Comic Sans MS" panose="030F0702030302020204" pitchFamily="66" charset="0"/>
              </a:rPr>
              <a:t>Coral Reefs</a:t>
            </a:r>
          </a:p>
          <a:p>
            <a:pPr lvl="0" eaLnBrk="1" hangingPunct="1"/>
            <a:r>
              <a:rPr lang="en-US" dirty="0">
                <a:latin typeface="Comic Sans MS" panose="030F0702030302020204" pitchFamily="66" charset="0"/>
              </a:rPr>
              <a:t>If the water is too hot or cold for too long or if it is too polluted, muddy or high in nutrients, the algae that live in the coral will leave or die. </a:t>
            </a:r>
          </a:p>
          <a:p>
            <a:pPr lvl="0" eaLnBrk="1" hangingPunct="1"/>
            <a:r>
              <a:rPr lang="en-US" dirty="0">
                <a:latin typeface="Comic Sans MS" panose="030F0702030302020204" pitchFamily="66" charset="0"/>
              </a:rPr>
              <a:t>As a result, the coral turn white causing coral bleaching. </a:t>
            </a:r>
          </a:p>
          <a:p>
            <a:pPr lvl="0" eaLnBrk="1" hangingPunct="1"/>
            <a:r>
              <a:rPr lang="en-US" dirty="0">
                <a:latin typeface="Comic Sans MS" panose="030F0702030302020204" pitchFamily="66" charset="0"/>
              </a:rPr>
              <a:t>If bleaching occurs often or long enough, the animals and reef will die. </a:t>
            </a:r>
          </a:p>
          <a:p>
            <a:r>
              <a:rPr lang="en-US" dirty="0">
                <a:latin typeface="Comic Sans MS" panose="030F0702030302020204" pitchFamily="66" charset="0"/>
              </a:rPr>
              <a:t>Because coral reefs grow slowly, a reef may not be able to repair itself when stressed or destroyed. </a:t>
            </a:r>
          </a:p>
          <a:p>
            <a:pPr lvl="0" eaLnBrk="1" hangingPunct="1"/>
            <a:endParaRPr lang="en-US" altLang="en-US" sz="3200" dirty="0">
              <a:latin typeface="Comic Sans MS" panose="030F0702030302020204" pitchFamily="66" charset="0"/>
            </a:endParaRPr>
          </a:p>
        </p:txBody>
      </p:sp>
    </p:spTree>
    <p:extLst>
      <p:ext uri="{BB962C8B-B14F-4D97-AF65-F5344CB8AC3E}">
        <p14:creationId xmlns:p14="http://schemas.microsoft.com/office/powerpoint/2010/main" val="26801283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914400" y="228600"/>
            <a:ext cx="10363200" cy="1143000"/>
          </a:xfrm>
        </p:spPr>
        <p:txBody>
          <a:bodyPr/>
          <a:lstStyle/>
          <a:p>
            <a:r>
              <a:rPr lang="en-US" altLang="en-US" sz="5400" b="1" dirty="0"/>
              <a:t>WATER BIOME THREATS</a:t>
            </a:r>
            <a:endParaRPr lang="en-US" altLang="en-US" sz="5400" b="1" dirty="0">
              <a:solidFill>
                <a:schemeClr val="bg1"/>
              </a:solidFill>
              <a:latin typeface="Comic Sans MS" panose="030F0702030302020204" pitchFamily="66" charset="0"/>
            </a:endParaRPr>
          </a:p>
        </p:txBody>
      </p:sp>
      <p:sp>
        <p:nvSpPr>
          <p:cNvPr id="33795" name="Rectangle 3"/>
          <p:cNvSpPr>
            <a:spLocks noGrp="1" noChangeArrowheads="1"/>
          </p:cNvSpPr>
          <p:nvPr>
            <p:ph type="body" idx="1"/>
          </p:nvPr>
        </p:nvSpPr>
        <p:spPr>
          <a:xfrm>
            <a:off x="914400" y="1371600"/>
            <a:ext cx="10363200" cy="4724400"/>
          </a:xfrm>
        </p:spPr>
        <p:txBody>
          <a:bodyPr/>
          <a:lstStyle/>
          <a:p>
            <a:pPr marL="0" indent="0" eaLnBrk="1" hangingPunct="1">
              <a:buNone/>
            </a:pPr>
            <a:r>
              <a:rPr lang="en-US" altLang="en-US" b="1" dirty="0">
                <a:latin typeface="Comic Sans MS" panose="030F0702030302020204" pitchFamily="66" charset="0"/>
              </a:rPr>
              <a:t>Estuaries/Coastal Wetlands</a:t>
            </a:r>
          </a:p>
          <a:p>
            <a:pPr lvl="0" eaLnBrk="1" hangingPunct="1"/>
            <a:r>
              <a:rPr lang="en-US" dirty="0">
                <a:latin typeface="Comic Sans MS" panose="030F0702030302020204" pitchFamily="66" charset="0"/>
              </a:rPr>
              <a:t>used as building sites. </a:t>
            </a:r>
          </a:p>
          <a:p>
            <a:pPr lvl="0" eaLnBrk="1" hangingPunct="1"/>
            <a:r>
              <a:rPr lang="en-US" dirty="0">
                <a:latin typeface="Comic Sans MS" panose="030F0702030302020204" pitchFamily="66" charset="0"/>
              </a:rPr>
              <a:t>Pollutants such as sewage, industrial waste and agricultural runoff damage the ecosystem. </a:t>
            </a:r>
          </a:p>
          <a:p>
            <a:pPr lvl="0" eaLnBrk="1" hangingPunct="1"/>
            <a:r>
              <a:rPr lang="en-US" dirty="0">
                <a:latin typeface="Comic Sans MS" panose="030F0702030302020204" pitchFamily="66" charset="0"/>
              </a:rPr>
              <a:t>Most pollutants are broken down over time, but estuaries cannot cope with the excessive amounts produced by humans. </a:t>
            </a:r>
          </a:p>
          <a:p>
            <a:pPr eaLnBrk="1" hangingPunct="1"/>
            <a:endParaRPr lang="en-US" altLang="en-US" sz="3600"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23221696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508000" y="354563"/>
            <a:ext cx="10363200" cy="1143000"/>
          </a:xfrm>
        </p:spPr>
        <p:txBody>
          <a:bodyPr/>
          <a:lstStyle/>
          <a:p>
            <a:r>
              <a:rPr lang="en-US" altLang="en-US" sz="5400" b="1" dirty="0"/>
              <a:t>WATER BIOME THREATS</a:t>
            </a:r>
            <a:endParaRPr lang="en-US" altLang="en-US" sz="5400" b="1" dirty="0">
              <a:solidFill>
                <a:schemeClr val="bg1"/>
              </a:solidFill>
              <a:latin typeface="Comic Sans MS" panose="030F0702030302020204" pitchFamily="66" charset="0"/>
            </a:endParaRPr>
          </a:p>
        </p:txBody>
      </p:sp>
      <p:sp>
        <p:nvSpPr>
          <p:cNvPr id="50179" name="Rectangle 3"/>
          <p:cNvSpPr>
            <a:spLocks noGrp="1" noChangeArrowheads="1"/>
          </p:cNvSpPr>
          <p:nvPr>
            <p:ph type="body" idx="1"/>
          </p:nvPr>
        </p:nvSpPr>
        <p:spPr>
          <a:xfrm>
            <a:off x="508000" y="1866122"/>
            <a:ext cx="7721600" cy="4382278"/>
          </a:xfrm>
        </p:spPr>
        <p:txBody>
          <a:bodyPr/>
          <a:lstStyle/>
          <a:p>
            <a:pPr marL="0" indent="0" eaLnBrk="1" hangingPunct="1">
              <a:buNone/>
            </a:pPr>
            <a:r>
              <a:rPr lang="en-US" altLang="en-US" b="1" dirty="0">
                <a:latin typeface="Comic Sans MS" panose="030F0702030302020204" pitchFamily="66" charset="0"/>
              </a:rPr>
              <a:t>Oceans</a:t>
            </a:r>
          </a:p>
          <a:p>
            <a:pPr eaLnBrk="1" hangingPunct="1">
              <a:buFont typeface="Arial" panose="020B0604020202020204" pitchFamily="34" charset="0"/>
              <a:buChar char="•"/>
            </a:pPr>
            <a:r>
              <a:rPr lang="en-US" dirty="0">
                <a:latin typeface="Comic Sans MS" panose="030F0702030302020204" pitchFamily="66" charset="0"/>
              </a:rPr>
              <a:t>Pollution from agricultural runoff and industrial waste may cause algal blooms to occur depleting the nutrients from the water. </a:t>
            </a:r>
          </a:p>
          <a:p>
            <a:pPr eaLnBrk="1" hangingPunct="1">
              <a:buFont typeface="Arial" panose="020B0604020202020204" pitchFamily="34" charset="0"/>
              <a:buChar char="•"/>
            </a:pPr>
            <a:r>
              <a:rPr lang="en-US" dirty="0">
                <a:latin typeface="Comic Sans MS" panose="030F0702030302020204" pitchFamily="66" charset="0"/>
              </a:rPr>
              <a:t>Overfishing and certain fishing methods have reduced the number of ocean animals. </a:t>
            </a:r>
          </a:p>
        </p:txBody>
      </p:sp>
      <p:pic>
        <p:nvPicPr>
          <p:cNvPr id="2" name="Picture 1"/>
          <p:cNvPicPr>
            <a:picLocks noChangeAspect="1"/>
          </p:cNvPicPr>
          <p:nvPr/>
        </p:nvPicPr>
        <p:blipFill>
          <a:blip r:embed="rId3"/>
          <a:stretch>
            <a:fillRect/>
          </a:stretch>
        </p:blipFill>
        <p:spPr>
          <a:xfrm>
            <a:off x="8636000" y="1600200"/>
            <a:ext cx="3403419" cy="4229100"/>
          </a:xfrm>
          <a:prstGeom prst="rect">
            <a:avLst/>
          </a:prstGeom>
        </p:spPr>
      </p:pic>
    </p:spTree>
    <p:extLst>
      <p:ext uri="{BB962C8B-B14F-4D97-AF65-F5344CB8AC3E}">
        <p14:creationId xmlns:p14="http://schemas.microsoft.com/office/powerpoint/2010/main" val="35685790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5789" y="228600"/>
            <a:ext cx="10363200" cy="1143000"/>
          </a:xfrm>
        </p:spPr>
        <p:txBody>
          <a:bodyPr/>
          <a:lstStyle/>
          <a:p>
            <a:r>
              <a:rPr lang="en-US" altLang="en-US" sz="6000" b="1" dirty="0"/>
              <a:t>WATER BIOME THREATS</a:t>
            </a:r>
            <a:endParaRPr lang="en-US" sz="6000" b="1" dirty="0">
              <a:solidFill>
                <a:schemeClr val="bg1"/>
              </a:solidFill>
              <a:latin typeface="Comic Sans MS" panose="030F0702030302020204" pitchFamily="66" charset="0"/>
            </a:endParaRPr>
          </a:p>
        </p:txBody>
      </p:sp>
      <p:sp>
        <p:nvSpPr>
          <p:cNvPr id="3" name="Content Placeholder 2"/>
          <p:cNvSpPr>
            <a:spLocks noGrp="1"/>
          </p:cNvSpPr>
          <p:nvPr>
            <p:ph idx="1"/>
          </p:nvPr>
        </p:nvSpPr>
        <p:spPr>
          <a:xfrm>
            <a:off x="304800" y="1600200"/>
            <a:ext cx="11684000" cy="5257800"/>
          </a:xfrm>
          <a:solidFill>
            <a:schemeClr val="accent1">
              <a:lumMod val="40000"/>
              <a:lumOff val="60000"/>
            </a:schemeClr>
          </a:solidFill>
        </p:spPr>
        <p:txBody>
          <a:bodyPr/>
          <a:lstStyle/>
          <a:p>
            <a:pPr marL="0" indent="0">
              <a:buNone/>
            </a:pPr>
            <a:r>
              <a:rPr lang="en-US" b="1" dirty="0">
                <a:latin typeface="Comic Sans MS" panose="030F0702030302020204" pitchFamily="66" charset="0"/>
              </a:rPr>
              <a:t>Wetlands </a:t>
            </a:r>
          </a:p>
          <a:p>
            <a:r>
              <a:rPr lang="en-US" dirty="0">
                <a:latin typeface="Comic Sans MS" panose="030F0702030302020204" pitchFamily="66" charset="0"/>
              </a:rPr>
              <a:t>Wetlands have been drained, filled and cleared for development. </a:t>
            </a:r>
          </a:p>
          <a:p>
            <a:pPr lvl="0"/>
            <a:r>
              <a:rPr lang="en-US" dirty="0">
                <a:latin typeface="Comic Sans MS" panose="030F0702030302020204" pitchFamily="66" charset="0"/>
              </a:rPr>
              <a:t>For example, the Florida Everglades once covered 8 million acres, but now covers less than 2 million acres. </a:t>
            </a:r>
          </a:p>
          <a:p>
            <a:pPr lvl="0"/>
            <a:r>
              <a:rPr lang="en-US" dirty="0">
                <a:latin typeface="Comic Sans MS" panose="030F0702030302020204" pitchFamily="66" charset="0"/>
              </a:rPr>
              <a:t>The government now protects many wetlands and prohibits their destruction. </a:t>
            </a:r>
          </a:p>
          <a:p>
            <a:endParaRPr lang="en-US" sz="3600" b="1" dirty="0">
              <a:solidFill>
                <a:schemeClr val="accent1"/>
              </a:solidFill>
              <a:latin typeface="Comic Sans MS" panose="030F0702030302020204" pitchFamily="66" charset="0"/>
            </a:endParaRPr>
          </a:p>
        </p:txBody>
      </p:sp>
    </p:spTree>
    <p:extLst>
      <p:ext uri="{BB962C8B-B14F-4D97-AF65-F5344CB8AC3E}">
        <p14:creationId xmlns:p14="http://schemas.microsoft.com/office/powerpoint/2010/main" val="34859247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914400" y="228600"/>
            <a:ext cx="10363200" cy="1143000"/>
          </a:xfrm>
        </p:spPr>
        <p:txBody>
          <a:bodyPr/>
          <a:lstStyle/>
          <a:p>
            <a:r>
              <a:rPr lang="en-US" altLang="en-US" sz="5400" b="1" dirty="0"/>
              <a:t>WATER BIOME THREATS</a:t>
            </a:r>
            <a:endParaRPr lang="en-US" altLang="en-US" sz="5400" b="1" dirty="0">
              <a:solidFill>
                <a:schemeClr val="bg1"/>
              </a:solidFill>
              <a:latin typeface="Comic Sans MS" panose="030F0702030302020204" pitchFamily="66" charset="0"/>
            </a:endParaRPr>
          </a:p>
        </p:txBody>
      </p:sp>
      <p:sp>
        <p:nvSpPr>
          <p:cNvPr id="15363" name="Rectangle 3"/>
          <p:cNvSpPr>
            <a:spLocks noGrp="1" noChangeArrowheads="1"/>
          </p:cNvSpPr>
          <p:nvPr>
            <p:ph type="body" idx="1"/>
          </p:nvPr>
        </p:nvSpPr>
        <p:spPr>
          <a:xfrm>
            <a:off x="914400" y="1371600"/>
            <a:ext cx="10871200" cy="4724400"/>
          </a:xfrm>
          <a:solidFill>
            <a:schemeClr val="accent1">
              <a:lumMod val="40000"/>
              <a:lumOff val="60000"/>
            </a:schemeClr>
          </a:solidFill>
        </p:spPr>
        <p:txBody>
          <a:bodyPr/>
          <a:lstStyle/>
          <a:p>
            <a:pPr marL="0" indent="0" eaLnBrk="1" hangingPunct="1">
              <a:buNone/>
            </a:pPr>
            <a:r>
              <a:rPr lang="en-US" altLang="en-US" sz="3600" b="1" dirty="0">
                <a:latin typeface="Comic Sans MS" panose="030F0702030302020204" pitchFamily="66" charset="0"/>
              </a:rPr>
              <a:t>Rivers</a:t>
            </a:r>
          </a:p>
          <a:p>
            <a:pPr eaLnBrk="1" hangingPunct="1"/>
            <a:r>
              <a:rPr lang="en-US" dirty="0">
                <a:latin typeface="Comic Sans MS" panose="030F0702030302020204" pitchFamily="66" charset="0"/>
              </a:rPr>
              <a:t>People draw water to use in homes and manufacturing. </a:t>
            </a:r>
          </a:p>
          <a:p>
            <a:pPr eaLnBrk="1" hangingPunct="1"/>
            <a:r>
              <a:rPr lang="en-US" dirty="0">
                <a:latin typeface="Comic Sans MS" panose="030F0702030302020204" pitchFamily="66" charset="0"/>
              </a:rPr>
              <a:t>Sewage and garbage have been disposed of in rivers resulting in toxins that kill organisms and make the organisms unsuitable for eating. </a:t>
            </a:r>
          </a:p>
          <a:p>
            <a:pPr eaLnBrk="1" hangingPunct="1"/>
            <a:r>
              <a:rPr lang="en-US" dirty="0">
                <a:latin typeface="Comic Sans MS" panose="030F0702030302020204" pitchFamily="66" charset="0"/>
              </a:rPr>
              <a:t>Runoff of pesticides and other poisons accumulate in sediments. </a:t>
            </a:r>
          </a:p>
          <a:p>
            <a:pPr eaLnBrk="1" hangingPunct="1"/>
            <a:r>
              <a:rPr lang="en-US" dirty="0">
                <a:latin typeface="Comic Sans MS" panose="030F0702030302020204" pitchFamily="66" charset="0"/>
              </a:rPr>
              <a:t>Dams also alter ecosystems in rivers. </a:t>
            </a:r>
            <a:endParaRPr lang="en-US" altLang="en-US" sz="3600" dirty="0">
              <a:latin typeface="Comic Sans MS" panose="030F0702030302020204" pitchFamily="66" charset="0"/>
            </a:endParaRPr>
          </a:p>
        </p:txBody>
      </p:sp>
    </p:spTree>
    <p:extLst>
      <p:ext uri="{BB962C8B-B14F-4D97-AF65-F5344CB8AC3E}">
        <p14:creationId xmlns:p14="http://schemas.microsoft.com/office/powerpoint/2010/main" val="3142250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REVIEW</a:t>
            </a:r>
          </a:p>
        </p:txBody>
      </p:sp>
      <p:sp>
        <p:nvSpPr>
          <p:cNvPr id="3" name="Content Placeholder 2"/>
          <p:cNvSpPr>
            <a:spLocks noGrp="1"/>
          </p:cNvSpPr>
          <p:nvPr>
            <p:ph idx="1"/>
          </p:nvPr>
        </p:nvSpPr>
        <p:spPr>
          <a:xfrm>
            <a:off x="838200" y="1825624"/>
            <a:ext cx="10515600" cy="4883085"/>
          </a:xfrm>
          <a:solidFill>
            <a:schemeClr val="accent1">
              <a:lumMod val="40000"/>
              <a:lumOff val="60000"/>
            </a:schemeClr>
          </a:solidFill>
        </p:spPr>
        <p:txBody>
          <a:bodyPr>
            <a:normAutofit/>
          </a:bodyPr>
          <a:lstStyle/>
          <a:p>
            <a:pPr marL="0" indent="0">
              <a:buNone/>
            </a:pPr>
            <a:r>
              <a:rPr lang="en-US" b="1" dirty="0"/>
              <a:t>BIOSPHERE - t</a:t>
            </a:r>
            <a:r>
              <a:rPr lang="en-US" altLang="en-US" sz="2400" b="1" dirty="0"/>
              <a:t>he thin layer of Earth and the atmosphere that supports life.</a:t>
            </a:r>
            <a:endParaRPr lang="en-US" sz="2400" dirty="0"/>
          </a:p>
          <a:p>
            <a:pPr lvl="0"/>
            <a:r>
              <a:rPr lang="en-US" dirty="0"/>
              <a:t>Resources</a:t>
            </a:r>
          </a:p>
          <a:p>
            <a:pPr lvl="1"/>
            <a:r>
              <a:rPr lang="en-US" sz="2800" b="1" dirty="0"/>
              <a:t>Renewable</a:t>
            </a:r>
            <a:r>
              <a:rPr lang="en-US" sz="2800" dirty="0"/>
              <a:t> – can regenerate and are replaceable. (solar, wind, water)</a:t>
            </a:r>
          </a:p>
          <a:p>
            <a:pPr lvl="1"/>
            <a:r>
              <a:rPr lang="en-US" sz="2800" b="1" dirty="0"/>
              <a:t>Nonrenewable</a:t>
            </a:r>
            <a:r>
              <a:rPr lang="en-US" sz="2800" dirty="0"/>
              <a:t> – cannot be replenished by natural processes  (fossil fuels: coal, oil and natural gas; nuclear radioisotopes).</a:t>
            </a:r>
            <a:r>
              <a:rPr lang="en-US" sz="2800" b="1" dirty="0">
                <a:solidFill>
                  <a:srgbClr val="FF0000"/>
                </a:solidFill>
              </a:rPr>
              <a:t> </a:t>
            </a:r>
            <a:endParaRPr lang="en-US" sz="2800" dirty="0"/>
          </a:p>
          <a:p>
            <a:pPr lvl="1"/>
            <a:r>
              <a:rPr lang="en-US" sz="2800" b="1" dirty="0"/>
              <a:t>Sustainable Use</a:t>
            </a:r>
            <a:r>
              <a:rPr lang="en-US" sz="2800" dirty="0"/>
              <a:t> - a way of using natural resources at a rate that does not deplete them. </a:t>
            </a:r>
          </a:p>
          <a:p>
            <a:pPr lvl="2"/>
            <a:r>
              <a:rPr lang="en-US" sz="2800" dirty="0"/>
              <a:t>Sustainable resource use occurs when our rate of consumption can continue forever without damaging the environment. </a:t>
            </a:r>
          </a:p>
          <a:p>
            <a:pPr marL="914400" lvl="2" indent="0">
              <a:buNone/>
            </a:pPr>
            <a:endParaRPr lang="en-US" dirty="0"/>
          </a:p>
          <a:p>
            <a:endParaRPr lang="en-US" dirty="0"/>
          </a:p>
        </p:txBody>
      </p:sp>
    </p:spTree>
    <p:extLst>
      <p:ext uri="{BB962C8B-B14F-4D97-AF65-F5344CB8AC3E}">
        <p14:creationId xmlns:p14="http://schemas.microsoft.com/office/powerpoint/2010/main" val="35236966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REVIEW</a:t>
            </a:r>
          </a:p>
        </p:txBody>
      </p:sp>
      <p:sp>
        <p:nvSpPr>
          <p:cNvPr id="3" name="Content Placeholder 2"/>
          <p:cNvSpPr>
            <a:spLocks noGrp="1"/>
          </p:cNvSpPr>
          <p:nvPr>
            <p:ph idx="1"/>
          </p:nvPr>
        </p:nvSpPr>
        <p:spPr>
          <a:solidFill>
            <a:schemeClr val="accent1">
              <a:lumMod val="40000"/>
              <a:lumOff val="60000"/>
            </a:schemeClr>
          </a:solidFill>
        </p:spPr>
        <p:txBody>
          <a:bodyPr>
            <a:normAutofit lnSpcReduction="10000"/>
          </a:bodyPr>
          <a:lstStyle/>
          <a:p>
            <a:pPr marL="0" indent="0">
              <a:buNone/>
            </a:pPr>
            <a:r>
              <a:rPr lang="en-US" b="1" dirty="0"/>
              <a:t>BIOSPHERE</a:t>
            </a:r>
            <a:endParaRPr lang="en-US" sz="2400" dirty="0"/>
          </a:p>
          <a:p>
            <a:pPr lvl="0"/>
            <a:r>
              <a:rPr lang="en-US" dirty="0"/>
              <a:t>Resources</a:t>
            </a:r>
          </a:p>
          <a:p>
            <a:pPr lvl="1"/>
            <a:r>
              <a:rPr lang="en-US" dirty="0"/>
              <a:t>Land </a:t>
            </a:r>
          </a:p>
          <a:p>
            <a:pPr lvl="2"/>
            <a:r>
              <a:rPr lang="en-US" dirty="0"/>
              <a:t>Soil Erosion – human activities and negative effects</a:t>
            </a:r>
          </a:p>
          <a:p>
            <a:pPr lvl="2"/>
            <a:r>
              <a:rPr lang="en-US" dirty="0"/>
              <a:t>Desertification – human activities and negative effects</a:t>
            </a:r>
          </a:p>
          <a:p>
            <a:pPr lvl="2"/>
            <a:r>
              <a:rPr lang="en-US" dirty="0"/>
              <a:t>Deforestation – human activities and negative effects</a:t>
            </a:r>
          </a:p>
          <a:p>
            <a:pPr lvl="1"/>
            <a:r>
              <a:rPr lang="en-US" dirty="0"/>
              <a:t>Water</a:t>
            </a:r>
          </a:p>
          <a:p>
            <a:pPr lvl="2"/>
            <a:r>
              <a:rPr lang="en-US" dirty="0"/>
              <a:t>Overfishing – human activities and negative effects</a:t>
            </a:r>
          </a:p>
          <a:p>
            <a:pPr lvl="2"/>
            <a:r>
              <a:rPr lang="en-US" dirty="0"/>
              <a:t>Pollutants – human activities and negative effects</a:t>
            </a:r>
          </a:p>
          <a:p>
            <a:pPr lvl="1"/>
            <a:r>
              <a:rPr lang="en-US" dirty="0"/>
              <a:t>Air</a:t>
            </a:r>
          </a:p>
          <a:p>
            <a:pPr lvl="2"/>
            <a:r>
              <a:rPr lang="en-US" dirty="0"/>
              <a:t>Smog – human activities and negative effects</a:t>
            </a:r>
          </a:p>
          <a:p>
            <a:pPr lvl="2"/>
            <a:r>
              <a:rPr lang="en-US" dirty="0"/>
              <a:t>Acid Rain – human activities and negative effects</a:t>
            </a:r>
          </a:p>
          <a:p>
            <a:endParaRPr lang="en-US" dirty="0"/>
          </a:p>
        </p:txBody>
      </p:sp>
    </p:spTree>
    <p:extLst>
      <p:ext uri="{BB962C8B-B14F-4D97-AF65-F5344CB8AC3E}">
        <p14:creationId xmlns:p14="http://schemas.microsoft.com/office/powerpoint/2010/main" val="7601812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ENVIRONMENTAL ISSUES</a:t>
            </a:r>
            <a:endParaRPr lang="en-US" sz="6000" dirty="0"/>
          </a:p>
        </p:txBody>
      </p:sp>
      <p:sp>
        <p:nvSpPr>
          <p:cNvPr id="3" name="Content Placeholder 2"/>
          <p:cNvSpPr>
            <a:spLocks noGrp="1"/>
          </p:cNvSpPr>
          <p:nvPr>
            <p:ph idx="1"/>
          </p:nvPr>
        </p:nvSpPr>
        <p:spPr>
          <a:xfrm>
            <a:off x="838200" y="1825625"/>
            <a:ext cx="10992556" cy="4127306"/>
          </a:xfrm>
          <a:solidFill>
            <a:schemeClr val="accent1">
              <a:lumMod val="40000"/>
              <a:lumOff val="60000"/>
            </a:schemeClr>
          </a:solidFill>
        </p:spPr>
        <p:txBody>
          <a:bodyPr>
            <a:normAutofit lnSpcReduction="10000"/>
          </a:bodyPr>
          <a:lstStyle/>
          <a:p>
            <a:pPr marL="0" indent="0">
              <a:buNone/>
            </a:pPr>
            <a:r>
              <a:rPr lang="en-US" sz="3200" b="1" dirty="0"/>
              <a:t>Land Resources – </a:t>
            </a:r>
            <a:r>
              <a:rPr lang="en-US" sz="3200" dirty="0"/>
              <a:t>Soil can be permanently damaged if it is mismanaged. </a:t>
            </a:r>
          </a:p>
          <a:p>
            <a:pPr marL="514350" lvl="0" indent="-514350">
              <a:buAutoNum type="arabicPeriod"/>
            </a:pPr>
            <a:r>
              <a:rPr lang="en-US" sz="3200" b="1" dirty="0"/>
              <a:t>Soil erosion</a:t>
            </a:r>
            <a:r>
              <a:rPr lang="en-US" sz="3200" dirty="0"/>
              <a:t> - occurs when the surface soil wears away by water or wind. </a:t>
            </a:r>
          </a:p>
          <a:p>
            <a:pPr marL="514350" indent="-514350">
              <a:buFont typeface="Arial" panose="020B0604020202020204" pitchFamily="34" charset="0"/>
              <a:buAutoNum type="arabicPeriod"/>
            </a:pPr>
            <a:r>
              <a:rPr lang="en-US" sz="3200" b="1" dirty="0"/>
              <a:t>Desertification - </a:t>
            </a:r>
            <a:r>
              <a:rPr lang="en-US" sz="3200" dirty="0"/>
              <a:t>occurs in dry climates, when a combination of farming, overgrazing and drought has turned once productive areas into deserts. </a:t>
            </a:r>
            <a:endParaRPr lang="en-US" sz="3200" b="1" dirty="0"/>
          </a:p>
          <a:p>
            <a:pPr marL="514350" indent="-514350">
              <a:buFont typeface="Arial" panose="020B0604020202020204" pitchFamily="34" charset="0"/>
              <a:buAutoNum type="arabicPeriod"/>
            </a:pPr>
            <a:r>
              <a:rPr lang="en-US" sz="3200" b="1" dirty="0"/>
              <a:t>Deforestation - </a:t>
            </a:r>
            <a:r>
              <a:rPr lang="en-US" sz="3200" dirty="0"/>
              <a:t>occurs when forests are cut down and lead to severe erosion as soil is exposed to heavy rains. </a:t>
            </a:r>
          </a:p>
          <a:p>
            <a:pPr marL="0" lvl="0" indent="0">
              <a:buNone/>
            </a:pPr>
            <a:endParaRPr lang="en-US" sz="3200" dirty="0"/>
          </a:p>
        </p:txBody>
      </p:sp>
    </p:spTree>
    <p:extLst>
      <p:ext uri="{BB962C8B-B14F-4D97-AF65-F5344CB8AC3E}">
        <p14:creationId xmlns:p14="http://schemas.microsoft.com/office/powerpoint/2010/main" val="2556324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3812" y="365125"/>
            <a:ext cx="10709988" cy="1325563"/>
          </a:xfrm>
        </p:spPr>
        <p:txBody>
          <a:bodyPr>
            <a:normAutofit/>
          </a:bodyPr>
          <a:lstStyle/>
          <a:p>
            <a:r>
              <a:rPr lang="en-US" sz="6000" b="1" dirty="0"/>
              <a:t>ENVIRONMENTAL ISSUES</a:t>
            </a:r>
            <a:endParaRPr lang="en-US" sz="6000" dirty="0"/>
          </a:p>
        </p:txBody>
      </p:sp>
      <p:sp>
        <p:nvSpPr>
          <p:cNvPr id="3" name="Content Placeholder 2"/>
          <p:cNvSpPr>
            <a:spLocks noGrp="1"/>
          </p:cNvSpPr>
          <p:nvPr>
            <p:ph idx="1"/>
          </p:nvPr>
        </p:nvSpPr>
        <p:spPr>
          <a:xfrm>
            <a:off x="643812" y="1763486"/>
            <a:ext cx="10580915" cy="4842587"/>
          </a:xfrm>
          <a:solidFill>
            <a:schemeClr val="accent1">
              <a:lumMod val="40000"/>
              <a:lumOff val="60000"/>
            </a:schemeClr>
          </a:solidFill>
        </p:spPr>
        <p:txBody>
          <a:bodyPr>
            <a:normAutofit/>
          </a:bodyPr>
          <a:lstStyle/>
          <a:p>
            <a:pPr marL="0" indent="0">
              <a:buNone/>
            </a:pPr>
            <a:r>
              <a:rPr lang="en-US" b="1" dirty="0"/>
              <a:t>Water Resources </a:t>
            </a:r>
            <a:endParaRPr lang="en-US" dirty="0"/>
          </a:p>
          <a:p>
            <a:pPr lvl="0"/>
            <a:r>
              <a:rPr lang="en-US" b="1" dirty="0"/>
              <a:t>Overfishing</a:t>
            </a:r>
            <a:r>
              <a:rPr lang="en-US" dirty="0"/>
              <a:t> occurs when fish stocks are being harvested faster than they can reproduce. </a:t>
            </a:r>
          </a:p>
          <a:p>
            <a:pPr lvl="0"/>
            <a:r>
              <a:rPr lang="en-US" b="1" dirty="0"/>
              <a:t>Pollutants</a:t>
            </a:r>
            <a:r>
              <a:rPr lang="en-US" dirty="0"/>
              <a:t> such as chemicals, waste and sewage enter the water cycle and contaminate water. </a:t>
            </a:r>
          </a:p>
          <a:p>
            <a:pPr lvl="0"/>
            <a:endParaRPr lang="en-US" dirty="0"/>
          </a:p>
          <a:p>
            <a:pPr marL="0" lvl="0" indent="0">
              <a:buNone/>
            </a:pPr>
            <a:r>
              <a:rPr lang="en-US" b="1" dirty="0"/>
              <a:t>Air Resources</a:t>
            </a:r>
          </a:p>
          <a:p>
            <a:pPr lvl="0"/>
            <a:r>
              <a:rPr lang="en-US" b="1" dirty="0"/>
              <a:t>Smog</a:t>
            </a:r>
            <a:r>
              <a:rPr lang="en-US" dirty="0"/>
              <a:t> – mixture of chemicals that create a haze in the atmosphere.</a:t>
            </a:r>
          </a:p>
          <a:p>
            <a:r>
              <a:rPr lang="en-US" b="1" dirty="0"/>
              <a:t>Acid Rain</a:t>
            </a:r>
            <a:r>
              <a:rPr lang="en-US" dirty="0"/>
              <a:t> - Burning of fossil fuels release acidic gases containing nitrogen and sulfur compounds into the atmosphere.</a:t>
            </a:r>
          </a:p>
        </p:txBody>
      </p:sp>
    </p:spTree>
    <p:extLst>
      <p:ext uri="{BB962C8B-B14F-4D97-AF65-F5344CB8AC3E}">
        <p14:creationId xmlns:p14="http://schemas.microsoft.com/office/powerpoint/2010/main" val="14234201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REVIEW</a:t>
            </a:r>
          </a:p>
        </p:txBody>
      </p:sp>
      <p:sp>
        <p:nvSpPr>
          <p:cNvPr id="3" name="Content Placeholder 2"/>
          <p:cNvSpPr>
            <a:spLocks noGrp="1"/>
          </p:cNvSpPr>
          <p:nvPr>
            <p:ph idx="1"/>
          </p:nvPr>
        </p:nvSpPr>
        <p:spPr>
          <a:solidFill>
            <a:schemeClr val="accent1">
              <a:lumMod val="40000"/>
              <a:lumOff val="60000"/>
            </a:schemeClr>
          </a:solidFill>
        </p:spPr>
        <p:txBody>
          <a:bodyPr>
            <a:normAutofit lnSpcReduction="10000"/>
          </a:bodyPr>
          <a:lstStyle/>
          <a:p>
            <a:pPr lvl="0"/>
            <a:r>
              <a:rPr lang="en-US" dirty="0"/>
              <a:t>Biodiversity</a:t>
            </a:r>
          </a:p>
          <a:p>
            <a:pPr lvl="1"/>
            <a:r>
              <a:rPr lang="en-US" dirty="0"/>
              <a:t>Define</a:t>
            </a:r>
          </a:p>
          <a:p>
            <a:pPr lvl="1"/>
            <a:r>
              <a:rPr lang="en-US" dirty="0"/>
              <a:t>Keystone Species</a:t>
            </a:r>
          </a:p>
          <a:p>
            <a:pPr lvl="1"/>
            <a:r>
              <a:rPr lang="en-US" dirty="0"/>
              <a:t>Threats</a:t>
            </a:r>
          </a:p>
          <a:p>
            <a:pPr lvl="2"/>
            <a:r>
              <a:rPr lang="en-US" dirty="0"/>
              <a:t>Habitat Destruction</a:t>
            </a:r>
          </a:p>
          <a:p>
            <a:pPr lvl="2"/>
            <a:r>
              <a:rPr lang="en-US" dirty="0"/>
              <a:t>Habitat Fragmentation</a:t>
            </a:r>
          </a:p>
          <a:p>
            <a:pPr lvl="2"/>
            <a:r>
              <a:rPr lang="en-US" dirty="0"/>
              <a:t>Invasive Species</a:t>
            </a:r>
          </a:p>
          <a:p>
            <a:pPr lvl="2"/>
            <a:r>
              <a:rPr lang="en-US" dirty="0"/>
              <a:t>Excessive Hunting and Harvesting, Poaching</a:t>
            </a:r>
          </a:p>
          <a:p>
            <a:pPr lvl="2"/>
            <a:r>
              <a:rPr lang="en-US" dirty="0"/>
              <a:t>Pollution</a:t>
            </a:r>
          </a:p>
          <a:p>
            <a:pPr lvl="1"/>
            <a:r>
              <a:rPr lang="en-US" dirty="0"/>
              <a:t>Biological Magnification</a:t>
            </a:r>
          </a:p>
          <a:p>
            <a:pPr lvl="2"/>
            <a:r>
              <a:rPr lang="en-US" dirty="0"/>
              <a:t>Define</a:t>
            </a:r>
          </a:p>
          <a:p>
            <a:pPr lvl="2"/>
            <a:r>
              <a:rPr lang="en-US" dirty="0"/>
              <a:t>Examples</a:t>
            </a:r>
          </a:p>
          <a:p>
            <a:endParaRPr lang="en-US" dirty="0"/>
          </a:p>
        </p:txBody>
      </p:sp>
    </p:spTree>
    <p:extLst>
      <p:ext uri="{BB962C8B-B14F-4D97-AF65-F5344CB8AC3E}">
        <p14:creationId xmlns:p14="http://schemas.microsoft.com/office/powerpoint/2010/main" val="148190682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ENVIRONMENTAL ISSUES</a:t>
            </a:r>
            <a:endParaRPr lang="en-US" sz="6000" dirty="0"/>
          </a:p>
        </p:txBody>
      </p:sp>
      <p:sp>
        <p:nvSpPr>
          <p:cNvPr id="3" name="Content Placeholder 2"/>
          <p:cNvSpPr>
            <a:spLocks noGrp="1"/>
          </p:cNvSpPr>
          <p:nvPr>
            <p:ph idx="1"/>
          </p:nvPr>
        </p:nvSpPr>
        <p:spPr>
          <a:solidFill>
            <a:schemeClr val="accent1">
              <a:lumMod val="40000"/>
              <a:lumOff val="60000"/>
            </a:schemeClr>
          </a:solidFill>
        </p:spPr>
        <p:txBody>
          <a:bodyPr/>
          <a:lstStyle/>
          <a:p>
            <a:pPr marL="0" indent="0">
              <a:buNone/>
            </a:pPr>
            <a:r>
              <a:rPr lang="en-US" b="1" dirty="0">
                <a:solidFill>
                  <a:srgbClr val="0070C0"/>
                </a:solidFill>
              </a:rPr>
              <a:t>BIODIVERSITY</a:t>
            </a:r>
          </a:p>
          <a:p>
            <a:r>
              <a:rPr lang="en-US" dirty="0"/>
              <a:t>refers to the number of different species in a given area.</a:t>
            </a:r>
          </a:p>
          <a:p>
            <a:r>
              <a:rPr lang="en-US" dirty="0"/>
              <a:t>variation of life in the biosphere including species, ecosystem and genetic diversity. </a:t>
            </a:r>
          </a:p>
          <a:p>
            <a:pPr marL="0" lvl="0" indent="0">
              <a:buNone/>
            </a:pPr>
            <a:r>
              <a:rPr lang="en-US" b="1" dirty="0">
                <a:solidFill>
                  <a:srgbClr val="0070C0"/>
                </a:solidFill>
              </a:rPr>
              <a:t>KEYSTONE SPECIES</a:t>
            </a:r>
            <a:r>
              <a:rPr lang="en-US" dirty="0">
                <a:solidFill>
                  <a:srgbClr val="0070C0"/>
                </a:solidFill>
              </a:rPr>
              <a:t> </a:t>
            </a:r>
          </a:p>
          <a:p>
            <a:r>
              <a:rPr lang="en-US" dirty="0"/>
              <a:t>are critical to the functioning of an ecosystem. These species control the population size of organisms in lower tropic levels.</a:t>
            </a:r>
          </a:p>
          <a:p>
            <a:pPr lvl="0"/>
            <a:r>
              <a:rPr lang="en-US" dirty="0"/>
              <a:t>has a disproportionately large effect on its environment relative to its abundance.</a:t>
            </a:r>
          </a:p>
          <a:p>
            <a:endParaRPr lang="en-US" dirty="0"/>
          </a:p>
          <a:p>
            <a:endParaRPr lang="en-US" dirty="0"/>
          </a:p>
          <a:p>
            <a:endParaRPr lang="en-US" dirty="0"/>
          </a:p>
        </p:txBody>
      </p:sp>
    </p:spTree>
    <p:extLst>
      <p:ext uri="{BB962C8B-B14F-4D97-AF65-F5344CB8AC3E}">
        <p14:creationId xmlns:p14="http://schemas.microsoft.com/office/powerpoint/2010/main" val="391262332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ENVIRONMENTAL ISSUES</a:t>
            </a:r>
            <a:endParaRPr lang="en-US" sz="6000" dirty="0"/>
          </a:p>
        </p:txBody>
      </p:sp>
      <p:sp>
        <p:nvSpPr>
          <p:cNvPr id="3" name="Content Placeholder 2"/>
          <p:cNvSpPr>
            <a:spLocks noGrp="1"/>
          </p:cNvSpPr>
          <p:nvPr>
            <p:ph idx="1"/>
          </p:nvPr>
        </p:nvSpPr>
        <p:spPr>
          <a:solidFill>
            <a:schemeClr val="accent1">
              <a:lumMod val="40000"/>
              <a:lumOff val="60000"/>
            </a:schemeClr>
          </a:solidFill>
        </p:spPr>
        <p:txBody>
          <a:bodyPr>
            <a:normAutofit/>
          </a:bodyPr>
          <a:lstStyle/>
          <a:p>
            <a:pPr marL="0" indent="0">
              <a:buNone/>
            </a:pPr>
            <a:r>
              <a:rPr lang="en-US" b="1" u="sng" dirty="0"/>
              <a:t>THREATS TO BIODIVERSITY</a:t>
            </a:r>
            <a:r>
              <a:rPr lang="en-US" dirty="0"/>
              <a:t> </a:t>
            </a:r>
          </a:p>
          <a:p>
            <a:r>
              <a:rPr lang="en-US" dirty="0"/>
              <a:t>altering habitats, </a:t>
            </a:r>
          </a:p>
          <a:p>
            <a:r>
              <a:rPr lang="en-US" dirty="0"/>
              <a:t>hunting species to extinction, </a:t>
            </a:r>
          </a:p>
          <a:p>
            <a:r>
              <a:rPr lang="en-US" dirty="0"/>
              <a:t>introducing toxic compounds into food webs</a:t>
            </a:r>
          </a:p>
          <a:p>
            <a:r>
              <a:rPr lang="en-US" dirty="0"/>
              <a:t>introducing invasive species to new environments. </a:t>
            </a:r>
          </a:p>
        </p:txBody>
      </p:sp>
    </p:spTree>
    <p:extLst>
      <p:ext uri="{BB962C8B-B14F-4D97-AF65-F5344CB8AC3E}">
        <p14:creationId xmlns:p14="http://schemas.microsoft.com/office/powerpoint/2010/main" val="296305142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ENVIRONMENTAL ISSUES</a:t>
            </a:r>
            <a:endParaRPr lang="en-US" sz="6000" dirty="0"/>
          </a:p>
        </p:txBody>
      </p:sp>
      <p:sp>
        <p:nvSpPr>
          <p:cNvPr id="3" name="Content Placeholder 2"/>
          <p:cNvSpPr>
            <a:spLocks noGrp="1"/>
          </p:cNvSpPr>
          <p:nvPr>
            <p:ph idx="1"/>
          </p:nvPr>
        </p:nvSpPr>
        <p:spPr>
          <a:solidFill>
            <a:schemeClr val="accent1">
              <a:lumMod val="40000"/>
              <a:lumOff val="60000"/>
            </a:schemeClr>
          </a:solidFill>
        </p:spPr>
        <p:txBody>
          <a:bodyPr>
            <a:normAutofit/>
          </a:bodyPr>
          <a:lstStyle/>
          <a:p>
            <a:pPr marL="0" indent="0">
              <a:buNone/>
            </a:pPr>
            <a:r>
              <a:rPr lang="en-US" b="1" u="sng" dirty="0"/>
              <a:t>THREATS TO BIODIVERSITY</a:t>
            </a:r>
            <a:r>
              <a:rPr lang="en-US" u="sng" dirty="0"/>
              <a:t> </a:t>
            </a:r>
          </a:p>
          <a:p>
            <a:r>
              <a:rPr lang="en-US" b="1" dirty="0"/>
              <a:t>Endangered species</a:t>
            </a:r>
            <a:r>
              <a:rPr lang="en-US" dirty="0"/>
              <a:t> – A species that is likely to become extinct if protective measures are not taken immediately.</a:t>
            </a:r>
          </a:p>
          <a:p>
            <a:r>
              <a:rPr lang="en-US" b="1" dirty="0"/>
              <a:t>Threatened species</a:t>
            </a:r>
            <a:r>
              <a:rPr lang="en-US" dirty="0"/>
              <a:t> – A species that has a declining population and that is likely to become endangered if it is not protected.</a:t>
            </a:r>
          </a:p>
          <a:p>
            <a:r>
              <a:rPr lang="en-US" b="1" dirty="0"/>
              <a:t>Extinct species </a:t>
            </a:r>
            <a:r>
              <a:rPr lang="en-US" dirty="0"/>
              <a:t>-  A species of plant or animal that is no longer living.</a:t>
            </a:r>
          </a:p>
          <a:p>
            <a:endParaRPr lang="en-US" dirty="0"/>
          </a:p>
          <a:p>
            <a:endParaRPr lang="en-US" dirty="0"/>
          </a:p>
        </p:txBody>
      </p:sp>
    </p:spTree>
    <p:extLst>
      <p:ext uri="{BB962C8B-B14F-4D97-AF65-F5344CB8AC3E}">
        <p14:creationId xmlns:p14="http://schemas.microsoft.com/office/powerpoint/2010/main" val="185443498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ENVIRONMENTAL ISSUES</a:t>
            </a:r>
            <a:endParaRPr lang="en-US" sz="6000" dirty="0"/>
          </a:p>
        </p:txBody>
      </p:sp>
      <p:sp>
        <p:nvSpPr>
          <p:cNvPr id="3" name="Content Placeholder 2"/>
          <p:cNvSpPr>
            <a:spLocks noGrp="1"/>
          </p:cNvSpPr>
          <p:nvPr>
            <p:ph idx="1"/>
          </p:nvPr>
        </p:nvSpPr>
        <p:spPr>
          <a:xfrm>
            <a:off x="838200" y="1825625"/>
            <a:ext cx="10515600" cy="4379232"/>
          </a:xfrm>
          <a:solidFill>
            <a:schemeClr val="accent1">
              <a:lumMod val="40000"/>
              <a:lumOff val="60000"/>
            </a:schemeClr>
          </a:solidFill>
        </p:spPr>
        <p:txBody>
          <a:bodyPr>
            <a:normAutofit lnSpcReduction="10000"/>
          </a:bodyPr>
          <a:lstStyle/>
          <a:p>
            <a:pPr lvl="0"/>
            <a:r>
              <a:rPr lang="en-US" b="1" dirty="0"/>
              <a:t>Habitat Destruction and Fragmentation</a:t>
            </a:r>
            <a:r>
              <a:rPr lang="en-US" dirty="0"/>
              <a:t> –Humans destroy and fragment the habitats of other species. Natural habitats are destroyed and the remaining pieces of habitat contain fewer species and less diversity.</a:t>
            </a:r>
          </a:p>
          <a:p>
            <a:r>
              <a:rPr lang="en-US" b="1" dirty="0"/>
              <a:t>Invasive Species</a:t>
            </a:r>
            <a:r>
              <a:rPr lang="en-US" dirty="0"/>
              <a:t> – A non-indigenous species is introduced into a particular region and can threaten native species that have no natural defenses against them. </a:t>
            </a:r>
          </a:p>
          <a:p>
            <a:pPr lvl="0"/>
            <a:r>
              <a:rPr lang="en-US" b="1" dirty="0"/>
              <a:t>Excessive Hunting, Harvesting and Poaching</a:t>
            </a:r>
            <a:r>
              <a:rPr lang="en-US" dirty="0"/>
              <a:t> – Many countries now have laws to regulate hunting, fishing, harvesting and trade of wildlife. </a:t>
            </a:r>
          </a:p>
          <a:p>
            <a:pPr marL="0" lvl="0" indent="0">
              <a:buNone/>
            </a:pPr>
            <a:r>
              <a:rPr lang="en-US" dirty="0"/>
              <a:t> </a:t>
            </a:r>
          </a:p>
        </p:txBody>
      </p:sp>
    </p:spTree>
    <p:extLst>
      <p:ext uri="{BB962C8B-B14F-4D97-AF65-F5344CB8AC3E}">
        <p14:creationId xmlns:p14="http://schemas.microsoft.com/office/powerpoint/2010/main" val="130669441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ENVIRONMENTAL ISSUES</a:t>
            </a:r>
            <a:endParaRPr lang="en-US" sz="6000" dirty="0"/>
          </a:p>
        </p:txBody>
      </p:sp>
      <p:sp>
        <p:nvSpPr>
          <p:cNvPr id="3" name="Content Placeholder 2"/>
          <p:cNvSpPr>
            <a:spLocks noGrp="1"/>
          </p:cNvSpPr>
          <p:nvPr>
            <p:ph idx="1"/>
          </p:nvPr>
        </p:nvSpPr>
        <p:spPr>
          <a:xfrm>
            <a:off x="838200" y="1849503"/>
            <a:ext cx="10358535" cy="2647852"/>
          </a:xfrm>
          <a:solidFill>
            <a:schemeClr val="accent1">
              <a:lumMod val="40000"/>
              <a:lumOff val="60000"/>
            </a:schemeClr>
          </a:solidFill>
        </p:spPr>
        <p:txBody>
          <a:bodyPr>
            <a:normAutofit lnSpcReduction="10000"/>
          </a:bodyPr>
          <a:lstStyle/>
          <a:p>
            <a:pPr lvl="0"/>
            <a:r>
              <a:rPr lang="en-US" b="1" dirty="0"/>
              <a:t>Pollution</a:t>
            </a:r>
            <a:r>
              <a:rPr lang="en-US" dirty="0"/>
              <a:t> – Chemicals used by humans are making their way into food webs around the world. The long-term effects may not be clear until after many years of use (i.e. DDT and the bald eagle). </a:t>
            </a:r>
          </a:p>
          <a:p>
            <a:pPr lvl="0"/>
            <a:r>
              <a:rPr lang="en-US" b="1" dirty="0"/>
              <a:t>Biological magnification</a:t>
            </a:r>
            <a:r>
              <a:rPr lang="en-US" dirty="0"/>
              <a:t> occurs when toxic substances enter the food chain. Concentrations of harmful substances increase in organisms at higher trophic levels in the chain or web. (DDT &amp;and the bald eagle). </a:t>
            </a:r>
          </a:p>
          <a:p>
            <a:pPr lvl="0"/>
            <a:endParaRPr lang="en-US" dirty="0"/>
          </a:p>
          <a:p>
            <a:endParaRPr lang="en-US" dirty="0"/>
          </a:p>
        </p:txBody>
      </p:sp>
    </p:spTree>
    <p:extLst>
      <p:ext uri="{BB962C8B-B14F-4D97-AF65-F5344CB8AC3E}">
        <p14:creationId xmlns:p14="http://schemas.microsoft.com/office/powerpoint/2010/main" val="195366753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REVIEW</a:t>
            </a:r>
          </a:p>
        </p:txBody>
      </p:sp>
      <p:sp>
        <p:nvSpPr>
          <p:cNvPr id="3" name="Content Placeholder 2"/>
          <p:cNvSpPr>
            <a:spLocks noGrp="1"/>
          </p:cNvSpPr>
          <p:nvPr>
            <p:ph idx="1"/>
          </p:nvPr>
        </p:nvSpPr>
        <p:spPr>
          <a:solidFill>
            <a:schemeClr val="accent1">
              <a:lumMod val="40000"/>
              <a:lumOff val="60000"/>
            </a:schemeClr>
          </a:solidFill>
        </p:spPr>
        <p:txBody>
          <a:bodyPr>
            <a:normAutofit/>
          </a:bodyPr>
          <a:lstStyle/>
          <a:p>
            <a:pPr lvl="0"/>
            <a:r>
              <a:rPr lang="en-US" dirty="0"/>
              <a:t>Biodiversity</a:t>
            </a:r>
          </a:p>
          <a:p>
            <a:pPr lvl="1"/>
            <a:r>
              <a:rPr lang="en-US" dirty="0"/>
              <a:t>Critical Areas</a:t>
            </a:r>
          </a:p>
          <a:p>
            <a:pPr lvl="2"/>
            <a:r>
              <a:rPr lang="en-US" dirty="0"/>
              <a:t>Know areas of great diversity</a:t>
            </a:r>
          </a:p>
          <a:p>
            <a:pPr lvl="2"/>
            <a:r>
              <a:rPr lang="en-US" dirty="0"/>
              <a:t>Endemic species</a:t>
            </a:r>
          </a:p>
          <a:p>
            <a:pPr lvl="2"/>
            <a:r>
              <a:rPr lang="en-US" dirty="0"/>
              <a:t>Tropical Rain Forests</a:t>
            </a:r>
          </a:p>
          <a:p>
            <a:pPr lvl="2"/>
            <a:r>
              <a:rPr lang="en-US" dirty="0"/>
              <a:t>Coral Reefs</a:t>
            </a:r>
          </a:p>
          <a:p>
            <a:pPr lvl="2"/>
            <a:r>
              <a:rPr lang="en-US" dirty="0"/>
              <a:t>Other Hotspots</a:t>
            </a:r>
          </a:p>
          <a:p>
            <a:endParaRPr lang="en-US" dirty="0"/>
          </a:p>
        </p:txBody>
      </p:sp>
    </p:spTree>
    <p:extLst>
      <p:ext uri="{BB962C8B-B14F-4D97-AF65-F5344CB8AC3E}">
        <p14:creationId xmlns:p14="http://schemas.microsoft.com/office/powerpoint/2010/main" val="47714219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CRITICAL AREAS</a:t>
            </a:r>
            <a:endParaRPr lang="en-US" sz="6000" dirty="0"/>
          </a:p>
        </p:txBody>
      </p:sp>
      <p:sp>
        <p:nvSpPr>
          <p:cNvPr id="3" name="Content Placeholder 2"/>
          <p:cNvSpPr>
            <a:spLocks noGrp="1"/>
          </p:cNvSpPr>
          <p:nvPr>
            <p:ph idx="1"/>
          </p:nvPr>
        </p:nvSpPr>
        <p:spPr>
          <a:solidFill>
            <a:schemeClr val="accent1">
              <a:lumMod val="40000"/>
              <a:lumOff val="60000"/>
            </a:schemeClr>
          </a:solidFill>
        </p:spPr>
        <p:txBody>
          <a:bodyPr/>
          <a:lstStyle/>
          <a:p>
            <a:pPr marL="0" indent="0">
              <a:buNone/>
            </a:pPr>
            <a:r>
              <a:rPr lang="en-US" b="1" dirty="0"/>
              <a:t>CRITICAL areas of Biodiversity –</a:t>
            </a:r>
            <a:endParaRPr lang="en-US" dirty="0"/>
          </a:p>
          <a:p>
            <a:r>
              <a:rPr lang="en-US" dirty="0"/>
              <a:t>Some parts of the world contain a greater diversity of species than others – Tropical Rain Forest, Ocean</a:t>
            </a:r>
          </a:p>
          <a:p>
            <a:r>
              <a:rPr lang="en-US" b="1" dirty="0"/>
              <a:t>Endemic species</a:t>
            </a:r>
            <a:r>
              <a:rPr lang="en-US" dirty="0"/>
              <a:t> - species that are native to and found only within a limited area. </a:t>
            </a:r>
          </a:p>
          <a:p>
            <a:r>
              <a:rPr lang="en-US" b="1" dirty="0"/>
              <a:t>Tropical Rain Forest </a:t>
            </a:r>
            <a:r>
              <a:rPr lang="en-US" dirty="0"/>
              <a:t>- The remaining tropical rain forests cover less than 7% of the Earth’s land. Biologist estimate that over ½ of the world’s species live in these forests. </a:t>
            </a:r>
          </a:p>
          <a:p>
            <a:endParaRPr lang="en-US" dirty="0"/>
          </a:p>
          <a:p>
            <a:endParaRPr lang="en-US" dirty="0"/>
          </a:p>
        </p:txBody>
      </p:sp>
    </p:spTree>
    <p:extLst>
      <p:ext uri="{BB962C8B-B14F-4D97-AF65-F5344CB8AC3E}">
        <p14:creationId xmlns:p14="http://schemas.microsoft.com/office/powerpoint/2010/main" val="289262639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CRITICAL AREAS</a:t>
            </a:r>
            <a:endParaRPr lang="en-US" sz="6000" dirty="0"/>
          </a:p>
        </p:txBody>
      </p:sp>
      <p:sp>
        <p:nvSpPr>
          <p:cNvPr id="3" name="Content Placeholder 2"/>
          <p:cNvSpPr>
            <a:spLocks noGrp="1"/>
          </p:cNvSpPr>
          <p:nvPr>
            <p:ph idx="1"/>
          </p:nvPr>
        </p:nvSpPr>
        <p:spPr>
          <a:xfrm>
            <a:off x="838200" y="1825625"/>
            <a:ext cx="10685106" cy="4341910"/>
          </a:xfrm>
          <a:solidFill>
            <a:schemeClr val="accent1">
              <a:lumMod val="40000"/>
              <a:lumOff val="60000"/>
            </a:schemeClr>
          </a:solidFill>
        </p:spPr>
        <p:txBody>
          <a:bodyPr/>
          <a:lstStyle/>
          <a:p>
            <a:pPr lvl="0"/>
            <a:r>
              <a:rPr lang="en-US" b="1" dirty="0"/>
              <a:t>Coral reefs </a:t>
            </a:r>
            <a:r>
              <a:rPr lang="en-US" dirty="0"/>
              <a:t>- occupy a small fraction of the marine environment yet contain the majority of the biodiversity. Nearly 60% of Earth’s reefs are threatened by human activities such as overfishing and pollution. </a:t>
            </a:r>
          </a:p>
          <a:p>
            <a:pPr lvl="0"/>
            <a:r>
              <a:rPr lang="en-US" b="1" dirty="0"/>
              <a:t>Hotspots</a:t>
            </a:r>
            <a:r>
              <a:rPr lang="en-US" dirty="0"/>
              <a:t> - Biodiversity hotspots have high numbers of endemic species and are the most threatened areas on Earth. Most hotspots have lost 70% of their original natural vegetation. The </a:t>
            </a:r>
          </a:p>
        </p:txBody>
      </p:sp>
    </p:spTree>
    <p:extLst>
      <p:ext uri="{BB962C8B-B14F-4D97-AF65-F5344CB8AC3E}">
        <p14:creationId xmlns:p14="http://schemas.microsoft.com/office/powerpoint/2010/main" val="270661415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REVIEW</a:t>
            </a:r>
          </a:p>
        </p:txBody>
      </p:sp>
      <p:sp>
        <p:nvSpPr>
          <p:cNvPr id="3" name="Content Placeholder 2"/>
          <p:cNvSpPr>
            <a:spLocks noGrp="1"/>
          </p:cNvSpPr>
          <p:nvPr>
            <p:ph idx="1"/>
          </p:nvPr>
        </p:nvSpPr>
        <p:spPr>
          <a:solidFill>
            <a:schemeClr val="accent1">
              <a:lumMod val="40000"/>
              <a:lumOff val="60000"/>
            </a:schemeClr>
          </a:solidFill>
        </p:spPr>
        <p:txBody>
          <a:bodyPr>
            <a:normAutofit fontScale="92500" lnSpcReduction="10000"/>
          </a:bodyPr>
          <a:lstStyle/>
          <a:p>
            <a:pPr lvl="0"/>
            <a:r>
              <a:rPr lang="en-US" dirty="0"/>
              <a:t>Environmental Issues</a:t>
            </a:r>
          </a:p>
          <a:p>
            <a:pPr lvl="1"/>
            <a:r>
              <a:rPr lang="en-US" dirty="0"/>
              <a:t>Ozone</a:t>
            </a:r>
          </a:p>
          <a:p>
            <a:pPr lvl="2"/>
            <a:r>
              <a:rPr lang="en-US" dirty="0"/>
              <a:t>Define</a:t>
            </a:r>
          </a:p>
          <a:p>
            <a:pPr lvl="2"/>
            <a:r>
              <a:rPr lang="en-US" dirty="0"/>
              <a:t>Role in atmosphere</a:t>
            </a:r>
          </a:p>
          <a:p>
            <a:pPr lvl="2"/>
            <a:r>
              <a:rPr lang="en-US" dirty="0"/>
              <a:t>Depletion</a:t>
            </a:r>
          </a:p>
          <a:p>
            <a:pPr lvl="1"/>
            <a:r>
              <a:rPr lang="en-US" dirty="0"/>
              <a:t>Greenhouse Effect</a:t>
            </a:r>
          </a:p>
          <a:p>
            <a:pPr lvl="2"/>
            <a:r>
              <a:rPr lang="en-US" dirty="0"/>
              <a:t>Define</a:t>
            </a:r>
          </a:p>
          <a:p>
            <a:pPr lvl="2"/>
            <a:r>
              <a:rPr lang="en-US" dirty="0"/>
              <a:t>Role in atmosphere</a:t>
            </a:r>
          </a:p>
          <a:p>
            <a:pPr lvl="2"/>
            <a:r>
              <a:rPr lang="en-US" dirty="0"/>
              <a:t>Main gases</a:t>
            </a:r>
          </a:p>
          <a:p>
            <a:pPr lvl="2"/>
            <a:r>
              <a:rPr lang="en-US" dirty="0"/>
              <a:t>Human acceleration</a:t>
            </a:r>
          </a:p>
          <a:p>
            <a:pPr lvl="1"/>
            <a:r>
              <a:rPr lang="en-US" dirty="0"/>
              <a:t>Global Warming</a:t>
            </a:r>
          </a:p>
          <a:p>
            <a:pPr lvl="2"/>
            <a:r>
              <a:rPr lang="en-US" dirty="0"/>
              <a:t>Define</a:t>
            </a:r>
          </a:p>
          <a:p>
            <a:pPr lvl="2"/>
            <a:r>
              <a:rPr lang="en-US" dirty="0"/>
              <a:t>Impacts to Earth</a:t>
            </a:r>
          </a:p>
          <a:p>
            <a:endParaRPr lang="en-US" dirty="0"/>
          </a:p>
        </p:txBody>
      </p:sp>
    </p:spTree>
    <p:extLst>
      <p:ext uri="{BB962C8B-B14F-4D97-AF65-F5344CB8AC3E}">
        <p14:creationId xmlns:p14="http://schemas.microsoft.com/office/powerpoint/2010/main" val="331757477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GLOBAL WARMING</a:t>
            </a:r>
            <a:endParaRPr lang="en-US" sz="6000" dirty="0"/>
          </a:p>
        </p:txBody>
      </p:sp>
      <p:sp>
        <p:nvSpPr>
          <p:cNvPr id="3" name="Content Placeholder 2"/>
          <p:cNvSpPr>
            <a:spLocks noGrp="1"/>
          </p:cNvSpPr>
          <p:nvPr>
            <p:ph idx="1"/>
          </p:nvPr>
        </p:nvSpPr>
        <p:spPr>
          <a:solidFill>
            <a:schemeClr val="accent1">
              <a:lumMod val="40000"/>
              <a:lumOff val="60000"/>
            </a:schemeClr>
          </a:solidFill>
        </p:spPr>
        <p:txBody>
          <a:bodyPr/>
          <a:lstStyle/>
          <a:p>
            <a:pPr marL="0" indent="0">
              <a:buNone/>
            </a:pPr>
            <a:r>
              <a:rPr lang="en-US" b="1" dirty="0"/>
              <a:t>Ozone</a:t>
            </a:r>
          </a:p>
          <a:p>
            <a:r>
              <a:rPr lang="en-US" dirty="0"/>
              <a:t>The ozone contains a layer of </a:t>
            </a:r>
            <a:r>
              <a:rPr lang="en-US" b="1" dirty="0">
                <a:solidFill>
                  <a:srgbClr val="FF0000"/>
                </a:solidFill>
              </a:rPr>
              <a:t>ozone gas</a:t>
            </a:r>
            <a:r>
              <a:rPr lang="en-US" dirty="0">
                <a:solidFill>
                  <a:srgbClr val="FF0000"/>
                </a:solidFill>
              </a:rPr>
              <a:t> </a:t>
            </a:r>
            <a:r>
              <a:rPr lang="en-US" dirty="0"/>
              <a:t>(O</a:t>
            </a:r>
            <a:r>
              <a:rPr lang="en-US" baseline="-25000" dirty="0"/>
              <a:t>3</a:t>
            </a:r>
            <a:r>
              <a:rPr lang="en-US" dirty="0"/>
              <a:t>) in the upper atmosphere of Earth. </a:t>
            </a:r>
          </a:p>
          <a:p>
            <a:r>
              <a:rPr lang="en-US" dirty="0"/>
              <a:t>It is naturally occurring and </a:t>
            </a:r>
            <a:r>
              <a:rPr lang="en-US" b="1" dirty="0">
                <a:solidFill>
                  <a:srgbClr val="FF0000"/>
                </a:solidFill>
              </a:rPr>
              <a:t>absorbs</a:t>
            </a:r>
            <a:r>
              <a:rPr lang="en-US" dirty="0"/>
              <a:t> much of the ultraviolet (UV) radiation emitted by the sun from reaching Earth’s surface. </a:t>
            </a:r>
          </a:p>
          <a:p>
            <a:pPr lvl="0"/>
            <a:r>
              <a:rPr lang="en-US" b="1" dirty="0"/>
              <a:t>Ozone depletion</a:t>
            </a:r>
            <a:r>
              <a:rPr lang="en-US" dirty="0"/>
              <a:t> is caused by chlorofluorocarbons </a:t>
            </a:r>
            <a:r>
              <a:rPr lang="en-US" dirty="0">
                <a:solidFill>
                  <a:srgbClr val="FF0000"/>
                </a:solidFill>
              </a:rPr>
              <a:t>(</a:t>
            </a:r>
            <a:r>
              <a:rPr lang="en-US" b="1" dirty="0">
                <a:solidFill>
                  <a:srgbClr val="FF0000"/>
                </a:solidFill>
              </a:rPr>
              <a:t>CFCs</a:t>
            </a:r>
            <a:r>
              <a:rPr lang="en-US" dirty="0"/>
              <a:t>). </a:t>
            </a:r>
          </a:p>
          <a:p>
            <a:r>
              <a:rPr lang="en-US" dirty="0"/>
              <a:t>The increase in UV radiation causes sunburn, cancer, damage plant leaves, phytoplankton and decrease organisms’ resistance to disease.</a:t>
            </a:r>
          </a:p>
          <a:p>
            <a:endParaRPr lang="en-US" dirty="0"/>
          </a:p>
        </p:txBody>
      </p:sp>
    </p:spTree>
    <p:extLst>
      <p:ext uri="{BB962C8B-B14F-4D97-AF65-F5344CB8AC3E}">
        <p14:creationId xmlns:p14="http://schemas.microsoft.com/office/powerpoint/2010/main" val="409091955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GLOBAL WARMING</a:t>
            </a:r>
            <a:endParaRPr lang="en-US" sz="6000" dirty="0"/>
          </a:p>
        </p:txBody>
      </p:sp>
      <p:sp>
        <p:nvSpPr>
          <p:cNvPr id="3" name="Content Placeholder 2"/>
          <p:cNvSpPr>
            <a:spLocks noGrp="1"/>
          </p:cNvSpPr>
          <p:nvPr>
            <p:ph idx="1"/>
          </p:nvPr>
        </p:nvSpPr>
        <p:spPr>
          <a:xfrm>
            <a:off x="838200" y="1676331"/>
            <a:ext cx="10515600" cy="5032375"/>
          </a:xfrm>
          <a:solidFill>
            <a:schemeClr val="accent1">
              <a:lumMod val="40000"/>
              <a:lumOff val="60000"/>
            </a:schemeClr>
          </a:solidFill>
        </p:spPr>
        <p:txBody>
          <a:bodyPr>
            <a:normAutofit/>
          </a:bodyPr>
          <a:lstStyle/>
          <a:p>
            <a:pPr marL="0" indent="0">
              <a:buNone/>
            </a:pPr>
            <a:r>
              <a:rPr lang="en-US" b="1" dirty="0"/>
              <a:t>Greenhouse Effect</a:t>
            </a:r>
          </a:p>
          <a:p>
            <a:r>
              <a:rPr lang="en-US" dirty="0"/>
              <a:t>The Greenhouse Effect is a natural process in which atmospheric gases </a:t>
            </a:r>
            <a:r>
              <a:rPr lang="en-US" b="1" dirty="0">
                <a:solidFill>
                  <a:srgbClr val="FF0000"/>
                </a:solidFill>
              </a:rPr>
              <a:t>absorb thermal radiation </a:t>
            </a:r>
            <a:r>
              <a:rPr lang="en-US" dirty="0"/>
              <a:t>(heat). </a:t>
            </a:r>
          </a:p>
          <a:p>
            <a:r>
              <a:rPr lang="en-US" dirty="0"/>
              <a:t>Greenhouse gases regulate our climate by trapping heat and keeping Earth warm enough to sustain life. </a:t>
            </a:r>
          </a:p>
          <a:p>
            <a:r>
              <a:rPr lang="en-US" dirty="0"/>
              <a:t>The main greenhouse gases are Carbon Dioxide (CO</a:t>
            </a:r>
            <a:r>
              <a:rPr lang="en-US" baseline="-25000" dirty="0"/>
              <a:t>2</a:t>
            </a:r>
            <a:r>
              <a:rPr lang="en-US" dirty="0"/>
              <a:t>), Methane (CH</a:t>
            </a:r>
            <a:r>
              <a:rPr lang="en-US" baseline="-25000" dirty="0"/>
              <a:t>4</a:t>
            </a:r>
            <a:r>
              <a:rPr lang="en-US" dirty="0"/>
              <a:t>) and Nitrous Oxide (N</a:t>
            </a:r>
            <a:r>
              <a:rPr lang="en-US" baseline="-25000" dirty="0"/>
              <a:t>2</a:t>
            </a:r>
            <a:r>
              <a:rPr lang="en-US" dirty="0"/>
              <a:t>O). </a:t>
            </a:r>
          </a:p>
        </p:txBody>
      </p:sp>
    </p:spTree>
    <p:extLst>
      <p:ext uri="{BB962C8B-B14F-4D97-AF65-F5344CB8AC3E}">
        <p14:creationId xmlns:p14="http://schemas.microsoft.com/office/powerpoint/2010/main" val="341620899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GLOBAL WARMING</a:t>
            </a:r>
            <a:endParaRPr lang="en-US" sz="6000" dirty="0"/>
          </a:p>
        </p:txBody>
      </p:sp>
      <p:sp>
        <p:nvSpPr>
          <p:cNvPr id="3" name="Content Placeholder 2"/>
          <p:cNvSpPr>
            <a:spLocks noGrp="1"/>
          </p:cNvSpPr>
          <p:nvPr>
            <p:ph idx="1"/>
          </p:nvPr>
        </p:nvSpPr>
        <p:spPr>
          <a:xfrm>
            <a:off x="838200" y="1629675"/>
            <a:ext cx="10515600" cy="5032375"/>
          </a:xfrm>
          <a:solidFill>
            <a:schemeClr val="accent1">
              <a:lumMod val="40000"/>
              <a:lumOff val="60000"/>
            </a:schemeClr>
          </a:solidFill>
        </p:spPr>
        <p:txBody>
          <a:bodyPr>
            <a:normAutofit/>
          </a:bodyPr>
          <a:lstStyle/>
          <a:p>
            <a:pPr lvl="0"/>
            <a:r>
              <a:rPr lang="en-US" dirty="0"/>
              <a:t>Humans accelerate this natural process by creating more greenhouse gases in the atmosphere through activities such as:</a:t>
            </a:r>
          </a:p>
          <a:p>
            <a:r>
              <a:rPr lang="en-US" dirty="0"/>
              <a:t>Ultimately, more greenhouse gases mean more infrared radiation trapped which gradually increases the temperature of the Earth’s surface. </a:t>
            </a:r>
          </a:p>
        </p:txBody>
      </p:sp>
    </p:spTree>
    <p:extLst>
      <p:ext uri="{BB962C8B-B14F-4D97-AF65-F5344CB8AC3E}">
        <p14:creationId xmlns:p14="http://schemas.microsoft.com/office/powerpoint/2010/main" val="281052655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GLOBAL WARMING</a:t>
            </a:r>
            <a:endParaRPr lang="en-US" sz="6000" dirty="0"/>
          </a:p>
        </p:txBody>
      </p:sp>
      <p:sp>
        <p:nvSpPr>
          <p:cNvPr id="3" name="Content Placeholder 2"/>
          <p:cNvSpPr>
            <a:spLocks noGrp="1"/>
          </p:cNvSpPr>
          <p:nvPr>
            <p:ph idx="1"/>
          </p:nvPr>
        </p:nvSpPr>
        <p:spPr>
          <a:xfrm>
            <a:off x="838200" y="1825625"/>
            <a:ext cx="10515600" cy="4743126"/>
          </a:xfrm>
          <a:solidFill>
            <a:schemeClr val="accent1">
              <a:lumMod val="40000"/>
              <a:lumOff val="60000"/>
            </a:schemeClr>
          </a:solidFill>
        </p:spPr>
        <p:txBody>
          <a:bodyPr>
            <a:normAutofit fontScale="85000" lnSpcReduction="20000"/>
          </a:bodyPr>
          <a:lstStyle/>
          <a:p>
            <a:pPr marL="0" indent="0">
              <a:buNone/>
            </a:pPr>
            <a:r>
              <a:rPr lang="en-US" sz="3300" b="1" u="sng" dirty="0"/>
              <a:t>IMPACTS OF GLOBAL WARMING: </a:t>
            </a:r>
            <a:endParaRPr lang="en-US" sz="3300" dirty="0"/>
          </a:p>
          <a:p>
            <a:pPr lvl="0"/>
            <a:r>
              <a:rPr lang="en-US" dirty="0"/>
              <a:t>Ice sheets and glaciers are melting worldwide, especially at the Earth’s poles. </a:t>
            </a:r>
          </a:p>
          <a:p>
            <a:pPr lvl="0"/>
            <a:r>
              <a:rPr lang="en-US" dirty="0"/>
              <a:t>Ecosystems will change—some species will move farther north or become more successful; others won’t be able to move and could become extinct. </a:t>
            </a:r>
          </a:p>
          <a:p>
            <a:pPr lvl="0"/>
            <a:r>
              <a:rPr lang="en-US" dirty="0"/>
              <a:t>Sea level rise became faster over the last century. </a:t>
            </a:r>
          </a:p>
          <a:p>
            <a:pPr lvl="0"/>
            <a:r>
              <a:rPr lang="en-US" dirty="0"/>
              <a:t>Precipitation has increased across the globe, on average. </a:t>
            </a:r>
          </a:p>
          <a:p>
            <a:pPr lvl="0"/>
            <a:r>
              <a:rPr lang="en-US" dirty="0"/>
              <a:t>Floods and droughts will become more common.</a:t>
            </a:r>
          </a:p>
          <a:p>
            <a:pPr lvl="0"/>
            <a:r>
              <a:rPr lang="en-US" dirty="0"/>
              <a:t>Less fresh water will be available. </a:t>
            </a:r>
          </a:p>
          <a:p>
            <a:pPr lvl="0"/>
            <a:r>
              <a:rPr lang="en-US" dirty="0"/>
              <a:t>Hurricanes and other storms are likely to become stronger. </a:t>
            </a:r>
          </a:p>
          <a:p>
            <a:pPr lvl="0"/>
            <a:r>
              <a:rPr lang="en-US" dirty="0"/>
              <a:t>Species that depend on one another may become out of sync. For example, plants could bloom earlier than their pollinating insects become active. </a:t>
            </a:r>
          </a:p>
          <a:p>
            <a:pPr lvl="0"/>
            <a:r>
              <a:rPr lang="en-US" dirty="0"/>
              <a:t>Some diseases will spread such as malaria carried by mosquitoes. </a:t>
            </a:r>
          </a:p>
          <a:p>
            <a:endParaRPr lang="en-US" dirty="0"/>
          </a:p>
        </p:txBody>
      </p:sp>
    </p:spTree>
    <p:extLst>
      <p:ext uri="{BB962C8B-B14F-4D97-AF65-F5344CB8AC3E}">
        <p14:creationId xmlns:p14="http://schemas.microsoft.com/office/powerpoint/2010/main" val="418181895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SAT WORDS</a:t>
            </a:r>
          </a:p>
        </p:txBody>
      </p:sp>
      <p:sp>
        <p:nvSpPr>
          <p:cNvPr id="3" name="Content Placeholder 2"/>
          <p:cNvSpPr>
            <a:spLocks noGrp="1"/>
          </p:cNvSpPr>
          <p:nvPr>
            <p:ph idx="1"/>
          </p:nvPr>
        </p:nvSpPr>
        <p:spPr>
          <a:solidFill>
            <a:schemeClr val="accent1">
              <a:lumMod val="40000"/>
              <a:lumOff val="60000"/>
            </a:schemeClr>
          </a:solidFill>
        </p:spPr>
        <p:txBody>
          <a:bodyPr>
            <a:normAutofit fontScale="92500" lnSpcReduction="20000"/>
          </a:bodyPr>
          <a:lstStyle/>
          <a:p>
            <a:pPr lvl="0"/>
            <a:r>
              <a:rPr lang="en-US" b="1" dirty="0"/>
              <a:t>compound</a:t>
            </a:r>
            <a:r>
              <a:rPr lang="en-US" dirty="0"/>
              <a:t> a. (v.) to combine parts; b. (n.) a combination of different parts </a:t>
            </a:r>
          </a:p>
          <a:p>
            <a:pPr lvl="0"/>
            <a:r>
              <a:rPr lang="en-US" b="1" dirty="0"/>
              <a:t>consumption</a:t>
            </a:r>
            <a:r>
              <a:rPr lang="en-US" dirty="0"/>
              <a:t> (n.) the act of consuming</a:t>
            </a:r>
          </a:p>
          <a:p>
            <a:pPr lvl="0"/>
            <a:r>
              <a:rPr lang="en-US" b="1" dirty="0"/>
              <a:t>disperse</a:t>
            </a:r>
            <a:r>
              <a:rPr lang="en-US" dirty="0"/>
              <a:t> (v.) to scatter, cause to scatter</a:t>
            </a:r>
          </a:p>
          <a:p>
            <a:pPr lvl="0"/>
            <a:r>
              <a:rPr lang="en-US" b="1" dirty="0"/>
              <a:t>pliable</a:t>
            </a:r>
            <a:r>
              <a:rPr lang="en-US" dirty="0"/>
              <a:t> (adj.) flexible</a:t>
            </a:r>
          </a:p>
          <a:p>
            <a:pPr lvl="0"/>
            <a:r>
              <a:rPr lang="en-US" b="1" dirty="0"/>
              <a:t>diffuse</a:t>
            </a:r>
            <a:r>
              <a:rPr lang="en-US" dirty="0"/>
              <a:t> a. (v.) to scatter, thin out, break up; b. (adj.) not concentrated, scattered or disorganized</a:t>
            </a:r>
          </a:p>
          <a:p>
            <a:pPr lvl="0"/>
            <a:r>
              <a:rPr lang="en-US" b="1" dirty="0"/>
              <a:t>saccharine</a:t>
            </a:r>
            <a:r>
              <a:rPr lang="en-US" dirty="0"/>
              <a:t> (adj.) sickeningly sweet. </a:t>
            </a:r>
          </a:p>
          <a:p>
            <a:pPr lvl="0"/>
            <a:r>
              <a:rPr lang="en-US" b="1" dirty="0"/>
              <a:t>soluble</a:t>
            </a:r>
            <a:r>
              <a:rPr lang="en-US" dirty="0"/>
              <a:t> (adj.) able to dissolve</a:t>
            </a:r>
          </a:p>
          <a:p>
            <a:pPr lvl="0"/>
            <a:r>
              <a:rPr lang="en-US" b="1" dirty="0"/>
              <a:t>solvent</a:t>
            </a:r>
            <a:r>
              <a:rPr lang="en-US" dirty="0"/>
              <a:t> a. (n.) substances that dissolve other substances; b. (adj.) able to pay debts</a:t>
            </a:r>
          </a:p>
          <a:p>
            <a:pPr lvl="0"/>
            <a:r>
              <a:rPr lang="en-US" b="1" dirty="0"/>
              <a:t>viscous</a:t>
            </a:r>
            <a:r>
              <a:rPr lang="en-US" dirty="0"/>
              <a:t> (adj.) not free flowing, syrupy</a:t>
            </a:r>
          </a:p>
          <a:p>
            <a:endParaRPr lang="en-US" dirty="0"/>
          </a:p>
        </p:txBody>
      </p:sp>
    </p:spTree>
    <p:extLst>
      <p:ext uri="{BB962C8B-B14F-4D97-AF65-F5344CB8AC3E}">
        <p14:creationId xmlns:p14="http://schemas.microsoft.com/office/powerpoint/2010/main" val="91830366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450</TotalTime>
  <Words>3840</Words>
  <Application>Microsoft Office PowerPoint</Application>
  <PresentationFormat>Custom</PresentationFormat>
  <Paragraphs>495</Paragraphs>
  <Slides>67</Slides>
  <Notes>37</Notes>
  <HiddenSlides>0</HiddenSlides>
  <MMClips>0</MMClip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Office Theme</vt:lpstr>
      <vt:lpstr>BIOMES AND BIOSPHERE</vt:lpstr>
      <vt:lpstr>REVIEW</vt:lpstr>
      <vt:lpstr>REVIEW</vt:lpstr>
      <vt:lpstr>TERRESTRIAL BIOMES</vt:lpstr>
      <vt:lpstr>TERRESTRIAL BIOMES</vt:lpstr>
      <vt:lpstr>PowerPoint Presentation</vt:lpstr>
      <vt:lpstr> Tropical Rain Forest</vt:lpstr>
      <vt:lpstr>PowerPoint Presentation</vt:lpstr>
      <vt:lpstr>Temperate Deciduous Forest</vt:lpstr>
      <vt:lpstr>Temperate Deciduous Forest</vt:lpstr>
      <vt:lpstr>PowerPoint Presentation</vt:lpstr>
      <vt:lpstr>Taiga or Coniferous Forest</vt:lpstr>
      <vt:lpstr>Taiga</vt:lpstr>
      <vt:lpstr>Taiga</vt:lpstr>
      <vt:lpstr>Grassland</vt:lpstr>
      <vt:lpstr>Savanna</vt:lpstr>
      <vt:lpstr>Savanna</vt:lpstr>
      <vt:lpstr>PowerPoint Presentation</vt:lpstr>
      <vt:lpstr>Grassland</vt:lpstr>
      <vt:lpstr>Temperate Grassland</vt:lpstr>
      <vt:lpstr>PowerPoint Presentation</vt:lpstr>
      <vt:lpstr>Desert</vt:lpstr>
      <vt:lpstr>PowerPoint Presentation</vt:lpstr>
      <vt:lpstr>PowerPoint Presentation</vt:lpstr>
      <vt:lpstr>PowerPoint Presentation</vt:lpstr>
      <vt:lpstr>Tundra</vt:lpstr>
      <vt:lpstr>Tundra</vt:lpstr>
      <vt:lpstr>Tundra</vt:lpstr>
      <vt:lpstr>Threats</vt:lpstr>
      <vt:lpstr>THREATS</vt:lpstr>
      <vt:lpstr>REVIEW</vt:lpstr>
      <vt:lpstr>Water Biomes</vt:lpstr>
      <vt:lpstr>Freshwater</vt:lpstr>
      <vt:lpstr>Freshwater</vt:lpstr>
      <vt:lpstr>Freshwater</vt:lpstr>
      <vt:lpstr>Freshwater</vt:lpstr>
      <vt:lpstr>Saltwater Biomes</vt:lpstr>
      <vt:lpstr>Saltwater</vt:lpstr>
      <vt:lpstr>Saltwater</vt:lpstr>
      <vt:lpstr>Saltwater</vt:lpstr>
      <vt:lpstr>Saltwater</vt:lpstr>
      <vt:lpstr>Saltwater</vt:lpstr>
      <vt:lpstr>Saltwater</vt:lpstr>
      <vt:lpstr>WATER BIOME THREATS</vt:lpstr>
      <vt:lpstr>WATER BIOME THREATS</vt:lpstr>
      <vt:lpstr>WATER BIOME THREATS</vt:lpstr>
      <vt:lpstr>WATER BIOME THREATS</vt:lpstr>
      <vt:lpstr>WATER BIOME THREATS</vt:lpstr>
      <vt:lpstr>REVIEW</vt:lpstr>
      <vt:lpstr>REVIEW</vt:lpstr>
      <vt:lpstr>ENVIRONMENTAL ISSUES</vt:lpstr>
      <vt:lpstr>ENVIRONMENTAL ISSUES</vt:lpstr>
      <vt:lpstr>REVIEW</vt:lpstr>
      <vt:lpstr>ENVIRONMENTAL ISSUES</vt:lpstr>
      <vt:lpstr>ENVIRONMENTAL ISSUES</vt:lpstr>
      <vt:lpstr>ENVIRONMENTAL ISSUES</vt:lpstr>
      <vt:lpstr>ENVIRONMENTAL ISSUES</vt:lpstr>
      <vt:lpstr>ENVIRONMENTAL ISSUES</vt:lpstr>
      <vt:lpstr>REVIEW</vt:lpstr>
      <vt:lpstr>CRITICAL AREAS</vt:lpstr>
      <vt:lpstr>CRITICAL AREAS</vt:lpstr>
      <vt:lpstr>REVIEW</vt:lpstr>
      <vt:lpstr>GLOBAL WARMING</vt:lpstr>
      <vt:lpstr>GLOBAL WARMING</vt:lpstr>
      <vt:lpstr>GLOBAL WARMING</vt:lpstr>
      <vt:lpstr>GLOBAL WARMING</vt:lpstr>
      <vt:lpstr>SAT WORDS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 NOW</dc:title>
  <dc:creator>Nancy</dc:creator>
  <cp:lastModifiedBy>JCBOE</cp:lastModifiedBy>
  <cp:revision>32</cp:revision>
  <dcterms:created xsi:type="dcterms:W3CDTF">2016-04-07T23:47:28Z</dcterms:created>
  <dcterms:modified xsi:type="dcterms:W3CDTF">2016-04-22T12:58:01Z</dcterms:modified>
</cp:coreProperties>
</file>