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9" r:id="rId4"/>
    <p:sldId id="260" r:id="rId5"/>
    <p:sldId id="270" r:id="rId6"/>
    <p:sldId id="276" r:id="rId7"/>
    <p:sldId id="271" r:id="rId8"/>
    <p:sldId id="272" r:id="rId9"/>
    <p:sldId id="274" r:id="rId10"/>
    <p:sldId id="273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3339218-35D7-40D6-9DC7-4B160F71E567}" type="datetimeFigureOut">
              <a:rPr lang="en-US" smtClean="0"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002190C-B635-4F19-89B6-F2C2B8507FB8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Review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b="1" dirty="0" smtClean="0"/>
              <a:t>CHEMICAL REACTIONS AND EQUATIONS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14307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REVIEW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911352"/>
          </a:xfrm>
        </p:spPr>
        <p:txBody>
          <a:bodyPr>
            <a:normAutofit lnSpcReduction="10000"/>
          </a:bodyPr>
          <a:lstStyle/>
          <a:p>
            <a:pPr marL="514350" lvl="0" indent="-514350">
              <a:buAutoNum type="arabicPeriod"/>
            </a:pPr>
            <a:r>
              <a:rPr lang="en-US" dirty="0" smtClean="0"/>
              <a:t>Identify </a:t>
            </a:r>
            <a:r>
              <a:rPr lang="en-US" dirty="0"/>
              <a:t>the reactants and products in a chemical </a:t>
            </a:r>
            <a:r>
              <a:rPr lang="en-US" dirty="0" smtClean="0"/>
              <a:t>reaction</a:t>
            </a:r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2438400"/>
            <a:ext cx="7620000" cy="3657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anose="020B0604020202020204" pitchFamily="34" charset="0"/>
              <a:buNone/>
              <a:defRPr/>
            </a:pPr>
            <a:r>
              <a:rPr lang="en-US" sz="2800" b="1" dirty="0" smtClean="0"/>
              <a:t>A.</a:t>
            </a:r>
            <a:r>
              <a:rPr lang="en-US" sz="2800" dirty="0" smtClean="0"/>
              <a:t>  </a:t>
            </a:r>
            <a:r>
              <a:rPr lang="en-US" sz="2800" b="1" dirty="0" smtClean="0"/>
              <a:t>There are always two kinds of substances:</a:t>
            </a:r>
            <a:endParaRPr lang="en-US" sz="2800" dirty="0" smtClean="0"/>
          </a:p>
          <a:p>
            <a:pPr marL="798513" indent="-350838">
              <a:buFont typeface="Arial" panose="020B0604020202020204" pitchFamily="34" charset="0"/>
              <a:buNone/>
              <a:defRPr/>
            </a:pPr>
            <a:r>
              <a:rPr lang="en-US" sz="2800" dirty="0" smtClean="0"/>
              <a:t>1.  </a:t>
            </a:r>
            <a:r>
              <a:rPr lang="en-US" sz="2800" b="1" dirty="0" smtClean="0">
                <a:solidFill>
                  <a:srgbClr val="FF0000"/>
                </a:solidFill>
              </a:rPr>
              <a:t>Reactant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- substance that enters into a chemical reaction; substance that reacts.</a:t>
            </a:r>
          </a:p>
          <a:p>
            <a:pPr marL="798513" indent="-350838">
              <a:buFont typeface="Arial" panose="020B0604020202020204" pitchFamily="34" charset="0"/>
              <a:buNone/>
              <a:defRPr/>
            </a:pPr>
            <a:r>
              <a:rPr lang="en-US" sz="2800" dirty="0" smtClean="0"/>
              <a:t>2.  </a:t>
            </a:r>
            <a:r>
              <a:rPr lang="en-US" sz="2800" b="1" dirty="0" smtClean="0">
                <a:solidFill>
                  <a:srgbClr val="FF0000"/>
                </a:solidFill>
              </a:rPr>
              <a:t>Product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- substance produced by a chemical reaction; the substance that is made or produced.</a:t>
            </a:r>
          </a:p>
          <a:p>
            <a:pPr>
              <a:defRPr/>
            </a:pPr>
            <a:endParaRPr lang="en-US" sz="2800" dirty="0" smtClean="0"/>
          </a:p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 sz="2800" dirty="0" smtClean="0"/>
              <a:t>Reactants  </a:t>
            </a:r>
            <a:r>
              <a:rPr lang="en-US" sz="2800" dirty="0" smtClean="0">
                <a:sym typeface="Wingdings"/>
              </a:rPr>
              <a:t></a:t>
            </a:r>
            <a:r>
              <a:rPr lang="en-US" sz="2800" dirty="0" smtClean="0"/>
              <a:t>   Products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0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REVIEW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901952"/>
          </a:xfrm>
        </p:spPr>
        <p:txBody>
          <a:bodyPr>
            <a:normAutofit fontScale="77500" lnSpcReduction="20000"/>
          </a:bodyPr>
          <a:lstStyle/>
          <a:p>
            <a:pPr marL="339725" lvl="0" indent="-339725">
              <a:buNone/>
            </a:pPr>
            <a:r>
              <a:rPr lang="en-US" sz="3400" dirty="0" smtClean="0"/>
              <a:t>2. Determine </a:t>
            </a:r>
            <a:r>
              <a:rPr lang="en-US" sz="3400" dirty="0"/>
              <a:t>how a chemical reaction satisfies the law of conservation of mass</a:t>
            </a:r>
            <a:r>
              <a:rPr lang="en-US" sz="3400" dirty="0" smtClean="0"/>
              <a:t>.</a:t>
            </a:r>
          </a:p>
          <a:p>
            <a:pPr marL="339725" lvl="0" indent="-339725">
              <a:buNone/>
            </a:pPr>
            <a:endParaRPr lang="en-US" sz="3400" dirty="0"/>
          </a:p>
          <a:p>
            <a:pPr marL="339725" lvl="0" indent="-339725" algn="ctr">
              <a:buNone/>
            </a:pPr>
            <a:r>
              <a:rPr lang="en-US" sz="3400" b="1" dirty="0" smtClean="0">
                <a:solidFill>
                  <a:srgbClr val="FF0000"/>
                </a:solidFill>
              </a:rPr>
              <a:t>MATTER CANNOT BE CREATED OR DESTROYED!</a:t>
            </a:r>
          </a:p>
          <a:p>
            <a:pPr marL="0" lv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748" y="3352800"/>
            <a:ext cx="7286625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4787" y="6010275"/>
            <a:ext cx="73152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CaCl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  +  Na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SO</a:t>
            </a:r>
            <a:r>
              <a:rPr lang="en-US" sz="2000" b="1" baseline="-25000" dirty="0" smtClean="0"/>
              <a:t>4</a:t>
            </a:r>
            <a:r>
              <a:rPr lang="en-US" sz="2000" b="1" dirty="0" smtClean="0"/>
              <a:t> 	     </a:t>
            </a:r>
            <a:r>
              <a:rPr lang="en-US" sz="2000" b="1" dirty="0" smtClean="0">
                <a:sym typeface="Wingdings" panose="05000000000000000000" pitchFamily="2" charset="2"/>
              </a:rPr>
              <a:t>  		CaSO</a:t>
            </a:r>
            <a:r>
              <a:rPr lang="en-US" sz="2000" b="1" baseline="-25000" dirty="0" smtClean="0">
                <a:sym typeface="Wingdings" panose="05000000000000000000" pitchFamily="2" charset="2"/>
              </a:rPr>
              <a:t>4(s)</a:t>
            </a:r>
            <a:r>
              <a:rPr lang="en-US" sz="2000" b="1" dirty="0" smtClean="0">
                <a:sym typeface="Wingdings" panose="05000000000000000000" pitchFamily="2" charset="2"/>
              </a:rPr>
              <a:t>  +  2NaCl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8415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REVIEW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589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Law of Conservation of Mass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6858000" cy="4397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36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REVIEW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816352"/>
          </a:xfrm>
        </p:spPr>
        <p:txBody>
          <a:bodyPr>
            <a:normAutofit/>
          </a:bodyPr>
          <a:lstStyle/>
          <a:p>
            <a:pPr marL="514350" lvl="0" indent="-514350">
              <a:buAutoNum type="arabicPeriod" startAt="3"/>
            </a:pPr>
            <a:r>
              <a:rPr lang="en-US" sz="2800" dirty="0" smtClean="0"/>
              <a:t>Balance </a:t>
            </a:r>
            <a:r>
              <a:rPr lang="en-US" sz="2800" dirty="0"/>
              <a:t>chemical equations</a:t>
            </a:r>
            <a:r>
              <a:rPr lang="en-US" sz="2800" dirty="0" smtClean="0"/>
              <a:t>.</a:t>
            </a:r>
          </a:p>
          <a:p>
            <a:pPr marL="463550" indent="-349250"/>
            <a:r>
              <a:rPr lang="en-US" altLang="en-US" sz="2800" dirty="0" smtClean="0"/>
              <a:t>Rules to follow:</a:t>
            </a:r>
          </a:p>
          <a:p>
            <a:pPr marL="737870" lvl="1" indent="-349250"/>
            <a:r>
              <a:rPr lang="en-US" altLang="en-US" sz="2300" dirty="0" smtClean="0"/>
              <a:t>Change </a:t>
            </a:r>
            <a:r>
              <a:rPr lang="en-US" altLang="en-US" sz="2300" b="1" dirty="0">
                <a:solidFill>
                  <a:srgbClr val="FF0000"/>
                </a:solidFill>
              </a:rPr>
              <a:t>coefficients</a:t>
            </a:r>
            <a:r>
              <a:rPr lang="en-US" altLang="en-US" sz="2300" dirty="0"/>
              <a:t> only.  </a:t>
            </a:r>
            <a:endParaRPr lang="en-US" altLang="en-US" sz="2800" dirty="0" smtClean="0"/>
          </a:p>
          <a:p>
            <a:pPr marL="737870" lvl="1" indent="-349250"/>
            <a:r>
              <a:rPr lang="en-US" altLang="en-US" sz="2300" b="1" dirty="0">
                <a:solidFill>
                  <a:srgbClr val="FF0000"/>
                </a:solidFill>
              </a:rPr>
              <a:t>Never</a:t>
            </a:r>
            <a:r>
              <a:rPr lang="en-US" altLang="en-US" sz="2300" dirty="0"/>
              <a:t> change a symbol, formula, or subscript</a:t>
            </a:r>
            <a:r>
              <a:rPr lang="en-US" altLang="en-US" sz="2300" dirty="0" smtClean="0"/>
              <a:t>.</a:t>
            </a:r>
            <a:endParaRPr lang="en-US" altLang="en-US" sz="2800" dirty="0" smtClean="0"/>
          </a:p>
          <a:p>
            <a:pPr marL="737870" lvl="1" indent="-349250"/>
            <a:r>
              <a:rPr lang="en-US" altLang="en-US" sz="2300" dirty="0"/>
              <a:t>Place coefficients in </a:t>
            </a:r>
            <a:r>
              <a:rPr lang="en-US" altLang="en-US" sz="2300" b="1" dirty="0">
                <a:solidFill>
                  <a:srgbClr val="FF0000"/>
                </a:solidFill>
              </a:rPr>
              <a:t>front</a:t>
            </a:r>
            <a:r>
              <a:rPr lang="en-US" altLang="en-US" sz="2300" dirty="0"/>
              <a:t> of the entire chemical formula.</a:t>
            </a:r>
          </a:p>
          <a:p>
            <a:pPr marL="0" lvl="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114800"/>
            <a:ext cx="5461052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3810000" y="3733800"/>
            <a:ext cx="4572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343400" y="3733800"/>
            <a:ext cx="19812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15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REVIEW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816352"/>
          </a:xfrm>
        </p:spPr>
        <p:txBody>
          <a:bodyPr>
            <a:normAutofit lnSpcReduction="10000"/>
          </a:bodyPr>
          <a:lstStyle/>
          <a:p>
            <a:pPr marL="514350" lvl="0" indent="-514350">
              <a:buAutoNum type="arabicPeriod" startAt="3"/>
            </a:pPr>
            <a:r>
              <a:rPr lang="en-US" sz="2800" dirty="0" smtClean="0"/>
              <a:t>Balance </a:t>
            </a:r>
            <a:r>
              <a:rPr lang="en-US" sz="2800" dirty="0"/>
              <a:t>chemical equations</a:t>
            </a:r>
            <a:r>
              <a:rPr lang="en-US" sz="2800" dirty="0" smtClean="0"/>
              <a:t>.</a:t>
            </a:r>
          </a:p>
          <a:p>
            <a:pPr marL="0" lvl="0" indent="0">
              <a:buNone/>
            </a:pPr>
            <a:endParaRPr lang="en-US" dirty="0" smtClean="0"/>
          </a:p>
          <a:p>
            <a:pPr marL="457200" lvl="0" indent="-457200">
              <a:buNone/>
            </a:pPr>
            <a:r>
              <a:rPr lang="en-US" dirty="0" smtClean="0"/>
              <a:t>-  	If you show your work by counting your atoms and get it wrong, I will give partial credit.</a:t>
            </a:r>
          </a:p>
          <a:p>
            <a:pPr marL="457200" lvl="0" indent="-457200">
              <a:buNone/>
            </a:pPr>
            <a:r>
              <a:rPr lang="en-US" dirty="0" smtClean="0"/>
              <a:t>-  	If you do not show your work and get it wrong, I will NOT give partial credit.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2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REVIEW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 smtClean="0"/>
              <a:t>4. Identify </a:t>
            </a:r>
            <a:r>
              <a:rPr lang="en-US" dirty="0"/>
              <a:t>the five general types of chemical reactions</a:t>
            </a:r>
            <a:r>
              <a:rPr lang="en-US" dirty="0" smtClean="0"/>
              <a:t>.</a:t>
            </a:r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  <a:tabLst>
                <a:tab pos="3436938" algn="l"/>
              </a:tabLst>
            </a:pPr>
            <a:r>
              <a:rPr lang="en-US" dirty="0" smtClean="0"/>
              <a:t>Synthesis	        +         </a:t>
            </a:r>
            <a:r>
              <a:rPr lang="en-US" dirty="0" smtClean="0">
                <a:sym typeface="Wingdings" panose="05000000000000000000" pitchFamily="2" charset="2"/>
              </a:rPr>
              <a:t>   </a:t>
            </a:r>
            <a:endParaRPr lang="en-US" dirty="0" smtClean="0"/>
          </a:p>
          <a:p>
            <a:pPr marL="0" lvl="0" indent="0">
              <a:buNone/>
              <a:tabLst>
                <a:tab pos="3436938" algn="l"/>
              </a:tabLst>
            </a:pPr>
            <a:r>
              <a:rPr lang="en-US" dirty="0" smtClean="0"/>
              <a:t>Decomposition	            </a:t>
            </a:r>
            <a:r>
              <a:rPr lang="en-US" dirty="0" smtClean="0">
                <a:sym typeface="Wingdings" panose="05000000000000000000" pitchFamily="2" charset="2"/>
              </a:rPr>
              <a:t>        +  </a:t>
            </a:r>
            <a:endParaRPr lang="en-US" dirty="0" smtClean="0"/>
          </a:p>
          <a:p>
            <a:pPr marL="0" lvl="0" indent="0">
              <a:buNone/>
              <a:tabLst>
                <a:tab pos="3436938" algn="l"/>
              </a:tabLst>
            </a:pPr>
            <a:r>
              <a:rPr lang="en-US" dirty="0" smtClean="0"/>
              <a:t>Single Replacement	     +                </a:t>
            </a:r>
            <a:r>
              <a:rPr lang="en-US" dirty="0" smtClean="0">
                <a:sym typeface="Wingdings" panose="05000000000000000000" pitchFamily="2" charset="2"/>
              </a:rPr>
              <a:t>              +  </a:t>
            </a:r>
            <a:endParaRPr lang="en-US" dirty="0" smtClean="0"/>
          </a:p>
          <a:p>
            <a:pPr marL="0" lvl="0" indent="0">
              <a:buNone/>
              <a:tabLst>
                <a:tab pos="3436938" algn="l"/>
              </a:tabLst>
            </a:pPr>
            <a:r>
              <a:rPr lang="en-US" dirty="0" smtClean="0"/>
              <a:t>Double Replacement	          +               </a:t>
            </a:r>
            <a:r>
              <a:rPr lang="en-US" dirty="0" smtClean="0">
                <a:sym typeface="Wingdings" panose="05000000000000000000" pitchFamily="2" charset="2"/>
              </a:rPr>
              <a:t>             +   </a:t>
            </a:r>
            <a:endParaRPr lang="en-US" dirty="0" smtClean="0"/>
          </a:p>
          <a:p>
            <a:pPr marL="0" lvl="0" indent="0">
              <a:buNone/>
              <a:tabLst>
                <a:tab pos="3436938" algn="l"/>
              </a:tabLst>
            </a:pPr>
            <a:r>
              <a:rPr lang="en-US" dirty="0" smtClean="0"/>
              <a:t>Combustion                 +  O</a:t>
            </a:r>
            <a:r>
              <a:rPr lang="en-US" baseline="-25000" dirty="0" smtClean="0"/>
              <a:t>2</a:t>
            </a:r>
            <a:r>
              <a:rPr lang="en-US" dirty="0" smtClean="0"/>
              <a:t>  </a:t>
            </a:r>
            <a:r>
              <a:rPr lang="en-US" dirty="0" smtClean="0">
                <a:sym typeface="Wingdings" panose="05000000000000000000" pitchFamily="2" charset="2"/>
              </a:rPr>
              <a:t>  CO</a:t>
            </a:r>
            <a:r>
              <a:rPr lang="en-US" baseline="-25000" dirty="0" smtClean="0">
                <a:sym typeface="Wingdings" panose="05000000000000000000" pitchFamily="2" charset="2"/>
              </a:rPr>
              <a:t>2</a:t>
            </a:r>
            <a:r>
              <a:rPr lang="en-US" dirty="0" smtClean="0">
                <a:sym typeface="Wingdings" panose="05000000000000000000" pitchFamily="2" charset="2"/>
              </a:rPr>
              <a:t>  +  H</a:t>
            </a:r>
            <a:r>
              <a:rPr lang="en-US" baseline="-25000" dirty="0" smtClean="0">
                <a:sym typeface="Wingdings" panose="05000000000000000000" pitchFamily="2" charset="2"/>
              </a:rPr>
              <a:t>2</a:t>
            </a:r>
            <a:r>
              <a:rPr lang="en-US" dirty="0" smtClean="0">
                <a:sym typeface="Wingdings" panose="05000000000000000000" pitchFamily="2" charset="2"/>
              </a:rPr>
              <a:t>O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038600" y="259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76800" y="2590800"/>
            <a:ext cx="466725" cy="304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019800" y="259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24600" y="2590800"/>
            <a:ext cx="466725" cy="304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46090" y="31242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050890" y="3124200"/>
            <a:ext cx="466725" cy="304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43525" y="31242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324600" y="3124200"/>
            <a:ext cx="466725" cy="304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46090" y="35814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3437" y="3581400"/>
            <a:ext cx="466725" cy="3048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110162" y="3581400"/>
            <a:ext cx="466725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31667" y="3603523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36467" y="3605981"/>
            <a:ext cx="466725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696200" y="3603523"/>
            <a:ext cx="466725" cy="3048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864077" y="4114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168877" y="4114800"/>
            <a:ext cx="304800" cy="3048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014451" y="4122174"/>
            <a:ext cx="466725" cy="3048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481176" y="4122174"/>
            <a:ext cx="466725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557962" y="412217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869829" y="4122174"/>
            <a:ext cx="466725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904674" y="4122174"/>
            <a:ext cx="466725" cy="3048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8376008" y="4122174"/>
            <a:ext cx="304800" cy="3048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590800" y="4648200"/>
            <a:ext cx="304800" cy="3048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895600" y="4648200"/>
            <a:ext cx="466725" cy="304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5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REVIEW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39725" lvl="0" indent="-339725">
              <a:buNone/>
            </a:pPr>
            <a:r>
              <a:rPr lang="en-US" dirty="0" smtClean="0"/>
              <a:t>5. Compare </a:t>
            </a:r>
            <a:r>
              <a:rPr lang="en-US" dirty="0"/>
              <a:t>and contrast endergonic and exergonic reactions as well as exothermic and endothermic reactions</a:t>
            </a:r>
            <a:r>
              <a:rPr lang="en-US" dirty="0" smtClean="0"/>
              <a:t>.</a:t>
            </a:r>
          </a:p>
          <a:p>
            <a:pPr marL="339725" lvl="0" indent="-339725">
              <a:buNone/>
            </a:pPr>
            <a:endParaRPr lang="en-US" dirty="0"/>
          </a:p>
          <a:p>
            <a:pPr marL="339725" lvl="0" indent="-339725">
              <a:buNone/>
            </a:pPr>
            <a:r>
              <a:rPr lang="en-US" b="1" dirty="0" smtClean="0">
                <a:solidFill>
                  <a:srgbClr val="0070C0"/>
                </a:solidFill>
              </a:rPr>
              <a:t>Endergonic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– energy of products is higher than reactants.</a:t>
            </a:r>
          </a:p>
          <a:p>
            <a:pPr marL="339725" lvl="0" indent="-339725">
              <a:buNone/>
            </a:pPr>
            <a:r>
              <a:rPr lang="en-US" b="1" dirty="0" smtClean="0">
                <a:solidFill>
                  <a:srgbClr val="0070C0"/>
                </a:solidFill>
              </a:rPr>
              <a:t>Exergonic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– energy of products is lower that reactants.</a:t>
            </a:r>
          </a:p>
        </p:txBody>
      </p:sp>
    </p:spTree>
    <p:extLst>
      <p:ext uri="{BB962C8B-B14F-4D97-AF65-F5344CB8AC3E}">
        <p14:creationId xmlns:p14="http://schemas.microsoft.com/office/powerpoint/2010/main" val="98415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REVIEW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749552"/>
          </a:xfrm>
        </p:spPr>
        <p:txBody>
          <a:bodyPr>
            <a:normAutofit/>
          </a:bodyPr>
          <a:lstStyle/>
          <a:p>
            <a:pPr marL="339725" lvl="0" indent="-339725">
              <a:buNone/>
            </a:pPr>
            <a:r>
              <a:rPr lang="en-US" dirty="0" smtClean="0"/>
              <a:t>5. Compare </a:t>
            </a:r>
            <a:r>
              <a:rPr lang="en-US" dirty="0"/>
              <a:t>and contrast endergonic and exergonic reactions as well as </a:t>
            </a:r>
            <a:r>
              <a:rPr lang="en-US" b="1" dirty="0">
                <a:solidFill>
                  <a:srgbClr val="0070C0"/>
                </a:solidFill>
              </a:rPr>
              <a:t>exothermic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0070C0"/>
                </a:solidFill>
              </a:rPr>
              <a:t>endothermic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reactions</a:t>
            </a:r>
            <a:r>
              <a:rPr lang="en-US" dirty="0" smtClean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155" y="2953325"/>
            <a:ext cx="2507445" cy="3752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527" y="2953326"/>
            <a:ext cx="2483389" cy="3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1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REVIEW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216152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dirty="0" smtClean="0"/>
              <a:t>6.  Examine </a:t>
            </a:r>
            <a:r>
              <a:rPr lang="en-US" dirty="0"/>
              <a:t>the effects of catalysts and inhibitors on the speed of chemical reactions.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2438400"/>
            <a:ext cx="6172200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A catalyst is a substance that </a:t>
            </a:r>
            <a:r>
              <a:rPr lang="en-US" sz="2400" b="1" dirty="0">
                <a:solidFill>
                  <a:srgbClr val="FF0000"/>
                </a:solidFill>
              </a:rPr>
              <a:t>speeds up </a:t>
            </a:r>
            <a:r>
              <a:rPr lang="en-US" sz="2400" dirty="0"/>
              <a:t>a chemical reaction without being </a:t>
            </a:r>
            <a:r>
              <a:rPr lang="en-US" sz="2400" b="1" dirty="0">
                <a:solidFill>
                  <a:srgbClr val="FF0000"/>
                </a:solidFill>
              </a:rPr>
              <a:t>permanently</a:t>
            </a:r>
            <a:r>
              <a:rPr lang="en-US" sz="2400" dirty="0"/>
              <a:t> changed itself.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62200" y="3886200"/>
            <a:ext cx="64008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An inhibitor is a substance that slows down a chemical reaction or </a:t>
            </a:r>
            <a:r>
              <a:rPr lang="en-US" sz="2400" b="1" dirty="0">
                <a:solidFill>
                  <a:srgbClr val="FF0000"/>
                </a:solidFill>
              </a:rPr>
              <a:t>prevents</a:t>
            </a:r>
            <a:r>
              <a:rPr lang="en-US" sz="2400" dirty="0"/>
              <a:t> it from occurring by </a:t>
            </a:r>
            <a:r>
              <a:rPr lang="en-US" sz="2400" b="1" dirty="0">
                <a:solidFill>
                  <a:srgbClr val="FF0000"/>
                </a:solidFill>
              </a:rPr>
              <a:t>bonding</a:t>
            </a:r>
            <a:r>
              <a:rPr lang="en-US" sz="2400" dirty="0"/>
              <a:t> with a reactant.  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5257800"/>
            <a:ext cx="70866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Catalysts and inhibitors </a:t>
            </a:r>
            <a:r>
              <a:rPr lang="en-US" sz="2400" b="1" dirty="0">
                <a:solidFill>
                  <a:srgbClr val="FF0000"/>
                </a:solidFill>
              </a:rPr>
              <a:t>do not </a:t>
            </a:r>
            <a:r>
              <a:rPr lang="en-US" sz="2400" dirty="0"/>
              <a:t>change the </a:t>
            </a:r>
            <a:r>
              <a:rPr lang="en-US" sz="2400" b="1" dirty="0">
                <a:solidFill>
                  <a:srgbClr val="FF0000"/>
                </a:solidFill>
              </a:rPr>
              <a:t>amount</a:t>
            </a:r>
            <a:r>
              <a:rPr lang="en-US" sz="2400" dirty="0"/>
              <a:t> of reactants used or products </a:t>
            </a:r>
            <a:r>
              <a:rPr lang="en-US" sz="2400" dirty="0" smtClean="0"/>
              <a:t>formed.  They </a:t>
            </a:r>
            <a:r>
              <a:rPr lang="en-US" sz="2400" dirty="0"/>
              <a:t>only change the </a:t>
            </a:r>
            <a:r>
              <a:rPr lang="en-US" sz="2400" b="1" dirty="0">
                <a:solidFill>
                  <a:srgbClr val="FF0000"/>
                </a:solidFill>
              </a:rPr>
              <a:t>speed</a:t>
            </a:r>
            <a:r>
              <a:rPr lang="en-US" sz="2400" dirty="0"/>
              <a:t> of the reaction.</a:t>
            </a:r>
          </a:p>
        </p:txBody>
      </p:sp>
    </p:spTree>
    <p:extLst>
      <p:ext uri="{BB962C8B-B14F-4D97-AF65-F5344CB8AC3E}">
        <p14:creationId xmlns:p14="http://schemas.microsoft.com/office/powerpoint/2010/main" val="47770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REVIEW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SAT Words – List #8</a:t>
            </a:r>
          </a:p>
          <a:p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arboreal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(adj.) of or relating to trees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aquatic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(adj.) relating to water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potable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(adj.) suitable for drinking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conduit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/>
              <a:t>(n.) a pipe or channel through which something passes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reservoir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a. (n.) reserves, large supply; b. (n.) a body of stored water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09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525</TotalTime>
  <Words>347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Civic</vt:lpstr>
      <vt:lpstr>CHEMICAL REACTIONS AND EQUATIONS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 AND EQUATIONS</dc:title>
  <dc:creator>JCBOE</dc:creator>
  <cp:lastModifiedBy>JCBOE</cp:lastModifiedBy>
  <cp:revision>9</cp:revision>
  <dcterms:created xsi:type="dcterms:W3CDTF">2016-03-02T12:30:44Z</dcterms:created>
  <dcterms:modified xsi:type="dcterms:W3CDTF">2016-03-04T12:27:47Z</dcterms:modified>
</cp:coreProperties>
</file>