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7"/>
  </p:notesMasterIdLst>
  <p:sldIdLst>
    <p:sldId id="256" r:id="rId2"/>
    <p:sldId id="257" r:id="rId3"/>
    <p:sldId id="291" r:id="rId4"/>
    <p:sldId id="292" r:id="rId5"/>
    <p:sldId id="261" r:id="rId6"/>
    <p:sldId id="262" r:id="rId7"/>
    <p:sldId id="263" r:id="rId8"/>
    <p:sldId id="264" r:id="rId9"/>
    <p:sldId id="265" r:id="rId10"/>
    <p:sldId id="293" r:id="rId11"/>
    <p:sldId id="294" r:id="rId12"/>
    <p:sldId id="295" r:id="rId13"/>
    <p:sldId id="296" r:id="rId14"/>
    <p:sldId id="297" r:id="rId15"/>
    <p:sldId id="298" r:id="rId16"/>
    <p:sldId id="270" r:id="rId17"/>
    <p:sldId id="271" r:id="rId18"/>
    <p:sldId id="299" r:id="rId19"/>
    <p:sldId id="272" r:id="rId20"/>
    <p:sldId id="300" r:id="rId21"/>
    <p:sldId id="301" r:id="rId22"/>
    <p:sldId id="273" r:id="rId23"/>
    <p:sldId id="274" r:id="rId24"/>
    <p:sldId id="302" r:id="rId25"/>
    <p:sldId id="280" r:id="rId26"/>
    <p:sldId id="303" r:id="rId27"/>
    <p:sldId id="281" r:id="rId28"/>
    <p:sldId id="305" r:id="rId29"/>
    <p:sldId id="306" r:id="rId30"/>
    <p:sldId id="307" r:id="rId31"/>
    <p:sldId id="282" r:id="rId32"/>
    <p:sldId id="309" r:id="rId33"/>
    <p:sldId id="308" r:id="rId34"/>
    <p:sldId id="283" r:id="rId35"/>
    <p:sldId id="284" r:id="rId36"/>
    <p:sldId id="310" r:id="rId37"/>
    <p:sldId id="285" r:id="rId38"/>
    <p:sldId id="311" r:id="rId39"/>
    <p:sldId id="286" r:id="rId40"/>
    <p:sldId id="312" r:id="rId41"/>
    <p:sldId id="313" r:id="rId42"/>
    <p:sldId id="287" r:id="rId43"/>
    <p:sldId id="288" r:id="rId44"/>
    <p:sldId id="314" r:id="rId45"/>
    <p:sldId id="315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45C5-9988-452B-B145-714A50CC81D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0F1CF-18FE-4348-9F04-7448DB63A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2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D7738B6D-D686-4201-A8AE-B5DA648FF7D3}" type="slidenum">
              <a:rPr kumimoji="0" lang="en-US" altLang="en-US"/>
              <a:pPr>
                <a:spcBef>
                  <a:spcPct val="0"/>
                </a:spcBef>
              </a:pPr>
              <a:t>4</a:t>
            </a:fld>
            <a:endParaRPr kumimoji="0"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88933C2-CC7F-415B-A555-89910747EA9E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40D0926-2E10-435A-A1C7-E1D05A3908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/>
              <a:t>CLASSIFICATION, VIRUSES, AND BACERIA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A Review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0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CLASSIFICATION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Define: </a:t>
            </a:r>
            <a:r>
              <a:rPr lang="en-US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logical grouping of organisms based on criteria &amp; characteristics of “biological significance.”</a:t>
            </a:r>
          </a:p>
          <a:p>
            <a:pPr marL="0" lv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TAXONOMY</a:t>
            </a:r>
          </a:p>
          <a:p>
            <a:pPr marL="0" lv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Define: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branch of science that classifies organisms and names them using “Binomial Nomenclature.”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6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dirty="0"/>
          </a:p>
          <a:p>
            <a:pPr marL="0" lvl="2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Broadest,         most Inclusive</a:t>
            </a:r>
          </a:p>
          <a:p>
            <a:pPr marL="0" lvl="2" indent="0">
              <a:buNone/>
            </a:pPr>
            <a:endParaRPr lang="en-US" sz="3200" b="1" dirty="0"/>
          </a:p>
          <a:p>
            <a:pPr marL="0" lvl="2" indent="0">
              <a:buNone/>
            </a:pPr>
            <a:endParaRPr lang="en-US" sz="3200" b="1" dirty="0" smtClean="0"/>
          </a:p>
          <a:p>
            <a:pPr marL="0" lvl="2" indent="0">
              <a:buNone/>
            </a:pPr>
            <a:endParaRPr lang="en-US" sz="3200" b="1" dirty="0"/>
          </a:p>
          <a:p>
            <a:pPr marL="0" lvl="2" indent="0">
              <a:buNone/>
            </a:pPr>
            <a:endParaRPr lang="en-US" sz="3200" b="1" dirty="0" smtClean="0"/>
          </a:p>
          <a:p>
            <a:pPr marL="0" lvl="2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Narrowest, most</a:t>
            </a:r>
          </a:p>
          <a:p>
            <a:pPr marL="0" lvl="2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Exclusive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28800"/>
            <a:ext cx="45815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2514600" y="1828800"/>
            <a:ext cx="1524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514600" y="5181600"/>
            <a:ext cx="3352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200000"/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SzPct val="200000"/>
              <a:defRPr sz="20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SzPct val="200000"/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SzTx/>
            </a:pPr>
            <a:fld id="{52F693F7-7F96-4AB0-8503-9404BC31EFAD}" type="slidenum">
              <a:rPr lang="en-US" altLang="en-US" sz="80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</a:pPr>
              <a:t>4</a:t>
            </a:fld>
            <a:endParaRPr lang="en-US" altLang="en-US" sz="800">
              <a:solidFill>
                <a:schemeClr val="bg1"/>
              </a:solidFill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29400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553200" y="0"/>
            <a:ext cx="2590800" cy="685800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endParaRPr lang="en-US" sz="1600" b="0" dirty="0" smtClean="0"/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ear</a:t>
            </a: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K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ing</a:t>
            </a:r>
          </a:p>
          <a:p>
            <a:pPr eaLnBrk="1" hangingPunct="1">
              <a:defRPr/>
            </a:pPr>
            <a:endParaRPr lang="en-US" sz="10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hillip</a:t>
            </a:r>
          </a:p>
          <a:p>
            <a:pPr eaLnBrk="1" hangingPunct="1">
              <a:defRPr/>
            </a:pPr>
            <a:endParaRPr lang="en-US" sz="10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ame</a:t>
            </a:r>
          </a:p>
          <a:p>
            <a:pPr eaLnBrk="1" hangingPunct="1">
              <a:defRPr/>
            </a:pPr>
            <a:endParaRPr lang="en-US" sz="9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ver</a:t>
            </a:r>
          </a:p>
          <a:p>
            <a:pPr eaLnBrk="1" hangingPunct="1">
              <a:defRPr/>
            </a:pPr>
            <a:endParaRPr lang="en-US" sz="8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</a:t>
            </a:r>
          </a:p>
          <a:p>
            <a:pPr eaLnBrk="1" hangingPunct="1">
              <a:defRPr/>
            </a:pPr>
            <a:endParaRPr lang="en-US" sz="9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reat</a:t>
            </a:r>
          </a:p>
          <a:p>
            <a:pPr eaLnBrk="1" hangingPunct="1">
              <a:defRPr/>
            </a:pPr>
            <a:endParaRPr lang="en-US" sz="800" dirty="0" smtClean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pain!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cmassengale</a:t>
            </a:r>
          </a:p>
        </p:txBody>
      </p:sp>
    </p:spTree>
    <p:extLst>
      <p:ext uri="{BB962C8B-B14F-4D97-AF65-F5344CB8AC3E}">
        <p14:creationId xmlns:p14="http://schemas.microsoft.com/office/powerpoint/2010/main" val="19508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</a:rPr>
              <a:t>CLASSIFICATION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5100" b="1" dirty="0" smtClean="0">
                <a:solidFill>
                  <a:schemeClr val="tx1"/>
                </a:solidFill>
              </a:rPr>
              <a:t>c. Carolus Linnaeus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4200" dirty="0">
                <a:solidFill>
                  <a:schemeClr val="tx1"/>
                </a:solidFill>
                <a:latin typeface="Comic Sans MS" panose="030F0702030302020204" pitchFamily="66" charset="0"/>
              </a:rPr>
              <a:t>18th century </a:t>
            </a:r>
            <a:r>
              <a:rPr lang="en-US" altLang="en-US" sz="4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taxonomist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4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 a </a:t>
            </a:r>
            <a:r>
              <a:rPr lang="en-US" altLang="en-US" sz="4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classification</a:t>
            </a:r>
            <a:r>
              <a:rPr lang="en-US" altLang="en-US" sz="4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4200" dirty="0">
                <a:solidFill>
                  <a:schemeClr val="tx1"/>
                </a:solidFill>
                <a:latin typeface="Comic Sans MS" panose="030F0702030302020204" pitchFamily="66" charset="0"/>
              </a:rPr>
              <a:t>system based on </a:t>
            </a:r>
            <a:r>
              <a:rPr lang="en-US" altLang="en-US" sz="4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physical characteristics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4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</a:t>
            </a:r>
            <a:r>
              <a:rPr lang="en-US" altLang="en-US" sz="4200" dirty="0">
                <a:latin typeface="Comic Sans MS" panose="030F0702030302020204" pitchFamily="66" charset="0"/>
              </a:rPr>
              <a:t> </a:t>
            </a:r>
            <a:r>
              <a:rPr lang="en-US" altLang="en-US" sz="4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naming system </a:t>
            </a:r>
            <a:r>
              <a:rPr lang="en-US" altLang="en-US" sz="4200" dirty="0">
                <a:solidFill>
                  <a:schemeClr val="tx1"/>
                </a:solidFill>
                <a:latin typeface="Comic Sans MS" panose="030F0702030302020204" pitchFamily="66" charset="0"/>
              </a:rPr>
              <a:t>still used </a:t>
            </a:r>
            <a:r>
              <a:rPr lang="en-US" altLang="en-US" sz="4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today</a:t>
            </a:r>
            <a:endParaRPr lang="en-US" altLang="en-US" sz="4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CLASSIFICATION</a:t>
            </a:r>
          </a:p>
          <a:p>
            <a:pPr lvl="1"/>
            <a:r>
              <a:rPr lang="en-US" sz="2400" b="1" dirty="0" smtClean="0">
                <a:solidFill>
                  <a:schemeClr val="tx1"/>
                </a:solidFill>
              </a:rPr>
              <a:t>How </a:t>
            </a:r>
            <a:r>
              <a:rPr lang="en-US" sz="2400" b="1" dirty="0">
                <a:solidFill>
                  <a:schemeClr val="tx1"/>
                </a:solidFill>
              </a:rPr>
              <a:t>organisms are divided into taxa</a:t>
            </a:r>
          </a:p>
          <a:p>
            <a:pPr lvl="2"/>
            <a:r>
              <a:rPr lang="en-US" sz="2400" b="1" dirty="0">
                <a:solidFill>
                  <a:schemeClr val="tx1"/>
                </a:solidFill>
              </a:rPr>
              <a:t>Physical Characteristics (Linnaeus only)</a:t>
            </a:r>
          </a:p>
          <a:p>
            <a:pPr lvl="2"/>
            <a:r>
              <a:rPr lang="en-US" sz="2400" b="1" dirty="0">
                <a:solidFill>
                  <a:schemeClr val="tx1"/>
                </a:solidFill>
              </a:rPr>
              <a:t>Phylogeny</a:t>
            </a:r>
          </a:p>
          <a:p>
            <a:pPr lvl="2"/>
            <a:r>
              <a:rPr lang="en-US" sz="2400" b="1" dirty="0">
                <a:solidFill>
                  <a:schemeClr val="tx1"/>
                </a:solidFill>
              </a:rPr>
              <a:t>Genetics</a:t>
            </a:r>
          </a:p>
          <a:p>
            <a:r>
              <a:rPr lang="en-US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Linnaeus only used </a:t>
            </a:r>
            <a:r>
              <a:rPr lang="en-US" alt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physical characteristics </a:t>
            </a:r>
            <a:r>
              <a:rPr lang="en-US" alt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to group and name organisms. </a:t>
            </a:r>
          </a:p>
          <a:p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</a:rPr>
              <a:t>Phylogeny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- examining how organisms are related to each other based on evolution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n-US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Genetics</a:t>
            </a:r>
            <a:r>
              <a:rPr lang="en-US" b="1" dirty="0" smtClean="0"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-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Similarities in an organism’s genes can be used to help determine how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CLASSIFICATION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Binomial </a:t>
            </a:r>
            <a:r>
              <a:rPr lang="en-US" sz="3200" b="1" dirty="0">
                <a:solidFill>
                  <a:schemeClr val="tx1"/>
                </a:solidFill>
              </a:rPr>
              <a:t>Nomenclature</a:t>
            </a: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Genus</a:t>
            </a: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Species</a:t>
            </a: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Language </a:t>
            </a:r>
            <a:r>
              <a:rPr lang="en-US" sz="2400" b="1" dirty="0" smtClean="0">
                <a:solidFill>
                  <a:schemeClr val="tx1"/>
                </a:solidFill>
              </a:rPr>
              <a:t>used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Binomial nomenclature 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is the scientifically accepted naming system using two names</a:t>
            </a:r>
            <a:r>
              <a:rPr lang="en-US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marL="862013" lvl="1" indent="-461963"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Genus - ALWAYS CAPITALIZED!</a:t>
            </a:r>
          </a:p>
          <a:p>
            <a:pPr marL="862013" lvl="1" indent="-461963"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species- always lower </a:t>
            </a:r>
            <a:r>
              <a:rPr lang="en-US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case!</a:t>
            </a:r>
            <a:endParaRPr lang="en-US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862013" lvl="1" indent="-461963"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Names are Latin – universal language</a:t>
            </a:r>
          </a:p>
          <a:p>
            <a:pPr marL="0" lvl="1" indent="0">
              <a:buNone/>
            </a:pPr>
            <a:endParaRPr lang="en-US" sz="2400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</a:rPr>
              <a:t>CLASSIFICATION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b="1" dirty="0" smtClean="0">
                <a:solidFill>
                  <a:srgbClr val="0070C0"/>
                </a:solidFill>
              </a:rPr>
              <a:t>Domains</a:t>
            </a:r>
            <a:r>
              <a:rPr lang="en-US" sz="3600" dirty="0" smtClean="0">
                <a:solidFill>
                  <a:schemeClr val="tx1"/>
                </a:solidFill>
              </a:rPr>
              <a:t> -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Broadest, most inclusive 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taxon; there are three</a:t>
            </a:r>
            <a:endParaRPr lang="en-US" sz="3600" dirty="0">
              <a:solidFill>
                <a:schemeClr val="tx1"/>
              </a:solidFill>
            </a:endParaRPr>
          </a:p>
          <a:p>
            <a:pPr lvl="1"/>
            <a:r>
              <a:rPr lang="en-US" sz="2800" b="1" dirty="0" err="1" smtClean="0">
                <a:solidFill>
                  <a:srgbClr val="0070C0"/>
                </a:solidFill>
              </a:rPr>
              <a:t>Archae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- 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unicellular prokaryotes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r>
              <a:rPr lang="en-US" sz="2800" b="1" dirty="0" smtClean="0">
                <a:solidFill>
                  <a:srgbClr val="0070C0"/>
                </a:solidFill>
              </a:rPr>
              <a:t>Bacteria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- 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unicellular prokaryotes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r>
              <a:rPr lang="en-US" sz="2800" b="1" dirty="0" smtClean="0">
                <a:solidFill>
                  <a:srgbClr val="0070C0"/>
                </a:solidFill>
              </a:rPr>
              <a:t>Eukarya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- 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more complex and have a nucleus and membrane-bound organelles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Kingdoms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235DAA48-5993-4E09-B3E6-6CF10E601549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10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247139"/>
              </p:ext>
            </p:extLst>
          </p:nvPr>
        </p:nvGraphicFramePr>
        <p:xfrm>
          <a:off x="211014" y="1397000"/>
          <a:ext cx="8782922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461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391461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34294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ARCHAE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34294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ARCHAEBACTERIA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PROKARYOTE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UNICELLULAR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CELL</a:t>
                      </a:r>
                      <a:r>
                        <a:rPr lang="en-US" sz="2600" b="1" baseline="0" dirty="0" smtClean="0">
                          <a:solidFill>
                            <a:srgbClr val="FF0000"/>
                          </a:solidFill>
                        </a:rPr>
                        <a:t> WALL WITH no PEPTIDOGLYCAN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BOTH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26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F473E103-137D-43FE-A43F-94099B96932A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11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288170"/>
              </p:ext>
            </p:extLst>
          </p:nvPr>
        </p:nvGraphicFramePr>
        <p:xfrm>
          <a:off x="211014" y="1397000"/>
          <a:ext cx="8782922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461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391461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34294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BACTERIA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34294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EUBACTERIA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PROKARYOTE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UNICELLULAR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CELL WALL</a:t>
                      </a:r>
                      <a:r>
                        <a:rPr lang="en-US" sz="2600" b="1" baseline="0" dirty="0" smtClean="0">
                          <a:solidFill>
                            <a:srgbClr val="FF0000"/>
                          </a:solidFill>
                        </a:rPr>
                        <a:t> WITH PEPTIDOGLYCAN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266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744" marR="131744" marT="65871" marB="65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BOTH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1744" marR="131744" marT="65871" marB="65871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90362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64BF4AA7-92B6-44E7-B2F5-F42CA18F922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12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985998"/>
              </p:ext>
            </p:extLst>
          </p:nvPr>
        </p:nvGraphicFramePr>
        <p:xfrm>
          <a:off x="152400" y="1397000"/>
          <a:ext cx="8921262" cy="4832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631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60631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4271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4271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PROTIST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MOSTLY</a:t>
                      </a:r>
                      <a:r>
                        <a:rPr lang="en-US" sz="2600" b="1" baseline="0" dirty="0" smtClean="0">
                          <a:solidFill>
                            <a:srgbClr val="FF0000"/>
                          </a:solidFill>
                        </a:rPr>
                        <a:t> UNICELLULAR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CELL WALL WITH CELLULOSE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367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3819" marR="133819" marT="66909" marB="669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BOTH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3819" marR="133819" marT="66909" marB="66909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5217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3350D86C-9C43-45FD-B97D-FC0776A0412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13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59926"/>
              </p:ext>
            </p:extLst>
          </p:nvPr>
        </p:nvGraphicFramePr>
        <p:xfrm>
          <a:off x="70338" y="1397000"/>
          <a:ext cx="8956436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8218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78218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4485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FUNGI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MULTICELLULAR EXCEPT ONE</a:t>
                      </a: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CELL WALL CONTAIN CHITIN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404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47" marR="134347" marT="67173" marB="671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HETEROTROPHS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4347" marR="134347" marT="67173" marB="67173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36155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EB05EE8-1F3B-464E-B992-E266E0CEA3A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14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925874"/>
              </p:ext>
            </p:extLst>
          </p:nvPr>
        </p:nvGraphicFramePr>
        <p:xfrm>
          <a:off x="257904" y="1397000"/>
          <a:ext cx="8815758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7879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407879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36292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36292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PLANT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MULTICELLULAR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CELL</a:t>
                      </a:r>
                      <a:r>
                        <a:rPr lang="en-US" sz="2600" b="1" baseline="0" dirty="0" smtClean="0">
                          <a:solidFill>
                            <a:srgbClr val="FF0000"/>
                          </a:solidFill>
                        </a:rPr>
                        <a:t> WALL MADE WITH CELLULOSE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256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236" marR="132236" marT="66118" marB="661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AUTOTROPHS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32236" marR="132236" marT="66118" marB="66118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2348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20th Century Font" pitchFamily="2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20th Century Font" pitchFamily="2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20th Century Fon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20th Century Font" pitchFamily="2" charset="0"/>
              </a:defRPr>
            </a:lvl9pPr>
          </a:lstStyle>
          <a:p>
            <a:fld id="{AAAEBE4C-DAA7-484C-847B-79B8BBD40881}" type="slidenum">
              <a:rPr lang="en-US" altLang="en-US" sz="800">
                <a:solidFill>
                  <a:schemeClr val="bg1"/>
                </a:solidFill>
                <a:latin typeface="Tahoma" pitchFamily="34" charset="0"/>
              </a:rPr>
              <a:pPr/>
              <a:t>15</a:t>
            </a:fld>
            <a:endParaRPr lang="en-US" altLang="en-US" sz="8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649990"/>
              </p:ext>
            </p:extLst>
          </p:nvPr>
        </p:nvGraphicFramePr>
        <p:xfrm>
          <a:off x="304800" y="1397000"/>
          <a:ext cx="8569604" cy="4733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802">
                  <a:extLst>
                    <a:ext uri="{9D8B030D-6E8A-4147-A177-3AD203B41FA5}">
                      <a16:colId xmlns="" xmlns:a16="http://schemas.microsoft.com/office/drawing/2014/main" val="1045510627"/>
                    </a:ext>
                  </a:extLst>
                </a:gridCol>
                <a:gridCol w="4284802">
                  <a:extLst>
                    <a:ext uri="{9D8B030D-6E8A-4147-A177-3AD203B41FA5}">
                      <a16:colId xmlns="" xmlns:a16="http://schemas.microsoft.com/office/drawing/2014/main" val="1709025799"/>
                    </a:ext>
                  </a:extLst>
                </a:gridCol>
              </a:tblGrid>
              <a:tr h="52131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Domains</a:t>
                      </a: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EUKARYA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580344562"/>
                  </a:ext>
                </a:extLst>
              </a:tr>
              <a:tr h="521318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/>
                        <a:t>Kingdoms</a:t>
                      </a:r>
                      <a:endParaRPr lang="en-US" sz="2600" b="1" dirty="0"/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</a:rPr>
                        <a:t>ANIMALS</a:t>
                      </a:r>
                      <a:endParaRPr lang="en-US" sz="2600" b="1" dirty="0">
                        <a:solidFill>
                          <a:schemeClr val="tx1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1450630472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algn="ctr"/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Type – Prokaryote or Eukaryote</a:t>
                      </a:r>
                      <a:endParaRPr lang="en-US" sz="2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EUKARYOTE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2177834175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 of cells – Unicellular or Multicellular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MULTICELLULAR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1934851100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Structure – Cell wall composition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NO CELL WALL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2002761612"/>
                  </a:ext>
                </a:extLst>
              </a:tr>
              <a:tr h="914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– Autotroph or Heterotroph or Both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544" marR="128544" marT="64272" marB="642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rgbClr val="FF0000"/>
                          </a:solidFill>
                        </a:rPr>
                        <a:t>HETEROTROPHS</a:t>
                      </a:r>
                      <a:endParaRPr lang="en-US" sz="2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8544" marR="128544" marT="64272" marB="64272"/>
                </a:tc>
                <a:extLst>
                  <a:ext uri="{0D108BD9-81ED-4DB2-BD59-A6C34878D82A}">
                    <a16:rowId xmlns="" xmlns:a16="http://schemas.microsoft.com/office/drawing/2014/main" val="3442545922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85800" y="26988"/>
            <a:ext cx="7772400" cy="81121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Impac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54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DOMAINS</a:t>
            </a:r>
          </a:p>
        </p:txBody>
      </p:sp>
    </p:spTree>
    <p:extLst>
      <p:ext uri="{BB962C8B-B14F-4D97-AF65-F5344CB8AC3E}">
        <p14:creationId xmlns:p14="http://schemas.microsoft.com/office/powerpoint/2010/main" val="148878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Define- </a:t>
            </a:r>
            <a:r>
              <a:rPr lang="en-US" sz="2800" b="1" dirty="0">
                <a:solidFill>
                  <a:schemeClr val="tx1"/>
                </a:solidFill>
              </a:rPr>
              <a:t>Viruses are </a:t>
            </a:r>
            <a:r>
              <a:rPr lang="en-US" sz="2800" b="1" u="sng" dirty="0">
                <a:solidFill>
                  <a:schemeClr val="tx1"/>
                </a:solidFill>
              </a:rPr>
              <a:t>nonliving</a:t>
            </a:r>
            <a:r>
              <a:rPr lang="en-US" sz="2800" b="1" dirty="0">
                <a:solidFill>
                  <a:schemeClr val="tx1"/>
                </a:solidFill>
              </a:rPr>
              <a:t> particles that can only reproduce within a HOST CELL (living cell).</a:t>
            </a:r>
          </a:p>
          <a:p>
            <a:pPr lvl="0"/>
            <a:endParaRPr lang="en-US" sz="2800" b="1" dirty="0">
              <a:solidFill>
                <a:schemeClr val="tx1"/>
              </a:solidFill>
            </a:endParaRPr>
          </a:p>
          <a:p>
            <a:r>
              <a:rPr lang="en-US" altLang="en-US" sz="2800" b="1" dirty="0">
                <a:solidFill>
                  <a:schemeClr val="tx1"/>
                </a:solidFill>
              </a:rPr>
              <a:t>Incapable of reproducing </a:t>
            </a:r>
            <a:r>
              <a:rPr lang="en-US" altLang="en-US" sz="2800" b="1" dirty="0">
                <a:solidFill>
                  <a:srgbClr val="0070C0"/>
                </a:solidFill>
              </a:rPr>
              <a:t>independently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grow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have </a:t>
            </a:r>
            <a:r>
              <a:rPr lang="en-US" altLang="en-US" sz="2800" b="1" dirty="0">
                <a:solidFill>
                  <a:srgbClr val="0070C0"/>
                </a:solidFill>
              </a:rPr>
              <a:t>homeostasis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u="sng" dirty="0">
                <a:solidFill>
                  <a:schemeClr val="tx1"/>
                </a:solidFill>
              </a:rPr>
              <a:t>Do not</a:t>
            </a:r>
            <a:r>
              <a:rPr lang="en-US" altLang="en-US" sz="2800" b="1" dirty="0">
                <a:solidFill>
                  <a:schemeClr val="tx1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metabolize</a:t>
            </a:r>
            <a:r>
              <a:rPr lang="en-US" altLang="en-US" sz="2800" b="1" dirty="0"/>
              <a:t>.</a:t>
            </a:r>
          </a:p>
          <a:p>
            <a:r>
              <a:rPr lang="en-US" altLang="en-US" sz="2800" b="1" dirty="0">
                <a:solidFill>
                  <a:schemeClr val="tx1"/>
                </a:solidFill>
              </a:rPr>
              <a:t>Can</a:t>
            </a:r>
            <a:r>
              <a:rPr lang="en-US" altLang="en-US" sz="2800" b="1" dirty="0"/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crystallize</a:t>
            </a:r>
            <a:r>
              <a:rPr lang="en-US" altLang="en-US" sz="28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89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Structure </a:t>
            </a:r>
            <a:r>
              <a:rPr lang="en-US" sz="3200" b="1" dirty="0">
                <a:solidFill>
                  <a:schemeClr val="tx1"/>
                </a:solidFill>
              </a:rPr>
              <a:t>and Function</a:t>
            </a: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Nucleic </a:t>
            </a:r>
            <a:r>
              <a:rPr lang="en-US" sz="2400" b="1" dirty="0" smtClean="0">
                <a:solidFill>
                  <a:srgbClr val="0070C0"/>
                </a:solidFill>
              </a:rPr>
              <a:t>Acid </a:t>
            </a:r>
            <a:r>
              <a:rPr lang="en-US" sz="2400" b="1" dirty="0">
                <a:solidFill>
                  <a:schemeClr val="tx1"/>
                </a:solidFill>
              </a:rPr>
              <a:t>– DNA or </a:t>
            </a:r>
            <a:r>
              <a:rPr lang="en-US" sz="2400" b="1" dirty="0" smtClean="0">
                <a:solidFill>
                  <a:schemeClr val="tx1"/>
                </a:solidFill>
              </a:rPr>
              <a:t>RNA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Capsid 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sz="2400" b="1" dirty="0">
                <a:solidFill>
                  <a:schemeClr val="tx1"/>
                </a:solidFill>
              </a:rPr>
              <a:t>protein coat surrounding nucleic acid; arrangement determines </a:t>
            </a:r>
            <a:r>
              <a:rPr lang="en-US" sz="2400" b="1" dirty="0" smtClean="0">
                <a:solidFill>
                  <a:schemeClr val="tx1"/>
                </a:solidFill>
              </a:rPr>
              <a:t>shape; </a:t>
            </a:r>
            <a:r>
              <a:rPr lang="en-US" sz="2400" b="1" dirty="0">
                <a:solidFill>
                  <a:schemeClr val="tx1"/>
                </a:solidFill>
              </a:rPr>
              <a:t>contains special sites on its protein surface that allow the virus to attach and penetrate the host cell membrane 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Envelope </a:t>
            </a:r>
            <a:r>
              <a:rPr lang="en-US" sz="2400" b="1" dirty="0" smtClean="0">
                <a:solidFill>
                  <a:schemeClr val="tx1"/>
                </a:solidFill>
              </a:rPr>
              <a:t>- </a:t>
            </a:r>
            <a:r>
              <a:rPr lang="en-US" altLang="en-US" sz="2400" b="1" dirty="0">
                <a:solidFill>
                  <a:schemeClr val="tx1"/>
                </a:solidFill>
              </a:rPr>
              <a:t>membrane surrounding the capsid; not found in all viruses; helps the virus enter cells.  Made up of proteins, lipids, and glycoproteins.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7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Structure </a:t>
            </a:r>
            <a:r>
              <a:rPr lang="en-US" sz="3200" b="1" dirty="0">
                <a:solidFill>
                  <a:schemeClr val="tx1"/>
                </a:solidFill>
              </a:rPr>
              <a:t>and Function</a:t>
            </a:r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54483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30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Replication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LYTIC CYCLE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Attach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Entry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Replication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Assembly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Release</a:t>
            </a:r>
          </a:p>
          <a:p>
            <a:pPr lvl="0"/>
            <a:endParaRPr lang="en-US" sz="2800" b="1" dirty="0" smtClean="0">
              <a:solidFill>
                <a:srgbClr val="0070C0"/>
              </a:solidFill>
            </a:endParaRPr>
          </a:p>
          <a:p>
            <a:pPr lvl="0"/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7" descr="lyticcyclest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295400"/>
            <a:ext cx="3654425" cy="5486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457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Replication</a:t>
            </a:r>
            <a:endParaRPr lang="en-US" sz="2800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Lysogenic Cycle</a:t>
            </a:r>
          </a:p>
          <a:p>
            <a:pPr marL="457200" lvl="1" indent="0"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Attach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>
                <a:solidFill>
                  <a:schemeClr val="tx1"/>
                </a:solidFill>
              </a:rPr>
              <a:t>Entry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Integration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altLang="en-US" sz="2800" b="1" dirty="0" smtClean="0">
                <a:solidFill>
                  <a:schemeClr val="tx1"/>
                </a:solidFill>
              </a:rPr>
              <a:t>Replication</a:t>
            </a:r>
            <a:endParaRPr lang="en-US" altLang="en-US" sz="2800" b="1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7" descr="lysogenic 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461882"/>
            <a:ext cx="4119563" cy="53641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369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VIRUS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3200" b="1" dirty="0" smtClean="0">
                <a:solidFill>
                  <a:schemeClr val="tx1"/>
                </a:solidFill>
              </a:rPr>
              <a:t>Replication</a:t>
            </a:r>
            <a:endParaRPr lang="en-US" sz="3200" b="1" dirty="0">
              <a:solidFill>
                <a:schemeClr val="tx1"/>
              </a:solidFill>
            </a:endParaRPr>
          </a:p>
          <a:p>
            <a:pPr lvl="1"/>
            <a:r>
              <a:rPr lang="en-US" sz="2000" b="1" dirty="0" smtClean="0">
                <a:solidFill>
                  <a:schemeClr val="tx1"/>
                </a:solidFill>
              </a:rPr>
              <a:t>Know </a:t>
            </a:r>
            <a:r>
              <a:rPr lang="en-US" sz="2000" b="1" dirty="0">
                <a:solidFill>
                  <a:schemeClr val="tx1"/>
                </a:solidFill>
              </a:rPr>
              <a:t>symptoms of </a:t>
            </a:r>
            <a:r>
              <a:rPr lang="en-US" sz="2000" b="1" dirty="0" smtClean="0">
                <a:solidFill>
                  <a:schemeClr val="tx1"/>
                </a:solidFill>
              </a:rPr>
              <a:t>organism</a:t>
            </a:r>
          </a:p>
          <a:p>
            <a:pPr lvl="1"/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treat symptoms or suppress the virus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Your </a:t>
            </a:r>
            <a:r>
              <a:rPr lang="en-US" sz="2800" b="1" dirty="0">
                <a:solidFill>
                  <a:srgbClr val="002060"/>
                </a:solidFill>
              </a:rPr>
              <a:t>immune system </a:t>
            </a:r>
            <a:r>
              <a:rPr lang="en-US" sz="2800" b="1" dirty="0">
                <a:solidFill>
                  <a:schemeClr val="tx1"/>
                </a:solidFill>
              </a:rPr>
              <a:t>has to kill the </a:t>
            </a:r>
            <a:r>
              <a:rPr lang="en-US" sz="2800" b="1" dirty="0" smtClean="0">
                <a:solidFill>
                  <a:schemeClr val="tx1"/>
                </a:solidFill>
              </a:rPr>
              <a:t>virus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Active infection is the Lytic Cycle.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Inactive infection is the Lysogenic Cycle.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Lysogenic can change into the Lytic Cycle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69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2895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Viral Diseases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Host specific </a:t>
            </a:r>
            <a:r>
              <a:rPr lang="en-US" sz="2400" b="1" dirty="0" smtClean="0">
                <a:solidFill>
                  <a:schemeClr val="tx1"/>
                </a:solidFill>
              </a:rPr>
              <a:t>– many cannot jump to a new species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400" b="1" dirty="0">
                <a:solidFill>
                  <a:srgbClr val="0070C0"/>
                </a:solidFill>
              </a:rPr>
              <a:t>Cell </a:t>
            </a:r>
            <a:r>
              <a:rPr lang="en-US" sz="2400" b="1" dirty="0" smtClean="0">
                <a:solidFill>
                  <a:srgbClr val="0070C0"/>
                </a:solidFill>
              </a:rPr>
              <a:t>specific </a:t>
            </a:r>
            <a:r>
              <a:rPr lang="en-US" sz="2400" b="1" dirty="0" smtClean="0">
                <a:solidFill>
                  <a:schemeClr val="tx1"/>
                </a:solidFill>
              </a:rPr>
              <a:t>– can enter only certain cell types in an organism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400" b="1" dirty="0">
                <a:solidFill>
                  <a:schemeClr val="tx1"/>
                </a:solidFill>
              </a:rPr>
              <a:t>Diseases caused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35" y="3962400"/>
            <a:ext cx="48006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962400"/>
            <a:ext cx="320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b="1" dirty="0"/>
              <a:t>Viruses tend to attack particular species of animals and plants and specific cells in the organism.</a:t>
            </a:r>
            <a:endParaRPr lang="en-US" sz="32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7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Antiviral drugs </a:t>
            </a:r>
            <a:r>
              <a:rPr lang="en-US" sz="2800" b="1" dirty="0"/>
              <a:t>– </a:t>
            </a:r>
            <a:r>
              <a:rPr lang="en-US" sz="2800" b="1" dirty="0">
                <a:solidFill>
                  <a:schemeClr val="tx1"/>
                </a:solidFill>
              </a:rPr>
              <a:t>treat symptoms or suppress the </a:t>
            </a:r>
            <a:r>
              <a:rPr lang="en-US" sz="2800" b="1" dirty="0" smtClean="0">
                <a:solidFill>
                  <a:schemeClr val="tx1"/>
                </a:solidFill>
              </a:rPr>
              <a:t>virus.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Your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0070C0"/>
                </a:solidFill>
              </a:rPr>
              <a:t>immune system </a:t>
            </a:r>
            <a:r>
              <a:rPr lang="en-US" sz="2800" b="1" dirty="0">
                <a:solidFill>
                  <a:schemeClr val="tx1"/>
                </a:solidFill>
              </a:rPr>
              <a:t>has to kill the </a:t>
            </a:r>
            <a:r>
              <a:rPr lang="en-US" sz="2800" b="1" dirty="0" smtClean="0">
                <a:solidFill>
                  <a:schemeClr val="tx1"/>
                </a:solidFill>
              </a:rPr>
              <a:t>virus.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Vaccine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tx1"/>
                </a:solidFill>
              </a:rPr>
              <a:t>– preparation of weakened or killed virus/viral </a:t>
            </a:r>
            <a:r>
              <a:rPr lang="en-US" sz="2800" b="1" dirty="0" smtClean="0">
                <a:solidFill>
                  <a:schemeClr val="tx1"/>
                </a:solidFill>
              </a:rPr>
              <a:t>particle; stimulates </a:t>
            </a:r>
            <a:r>
              <a:rPr lang="en-US" sz="2800" b="1" dirty="0">
                <a:solidFill>
                  <a:schemeClr val="tx1"/>
                </a:solidFill>
              </a:rPr>
              <a:t>immune system to prevent infection by “teaching” it to recognize virus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7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VIRUS</a:t>
            </a:r>
            <a:endParaRPr lang="en-US" sz="3200" dirty="0">
              <a:solidFill>
                <a:schemeClr val="tx1"/>
              </a:solidFill>
            </a:endParaRP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Oncogenic viruses </a:t>
            </a:r>
            <a:r>
              <a:rPr lang="en-US" sz="2800" b="1" dirty="0">
                <a:solidFill>
                  <a:schemeClr val="tx1"/>
                </a:solidFill>
              </a:rPr>
              <a:t>– cause cancer; genes disrupt cell cycle.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Retrovirus </a:t>
            </a:r>
            <a:r>
              <a:rPr lang="en-US" sz="2800" b="1" dirty="0">
                <a:solidFill>
                  <a:schemeClr val="tx1"/>
                </a:solidFill>
              </a:rPr>
              <a:t>– contains RNA; produces a DNA copy of the viral RNA and inserts viral DNA into host cell.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Prion</a:t>
            </a:r>
            <a:r>
              <a:rPr lang="en-US" sz="2800" b="1" dirty="0">
                <a:solidFill>
                  <a:schemeClr val="tx1"/>
                </a:solidFill>
              </a:rPr>
              <a:t> – </a:t>
            </a:r>
            <a:r>
              <a:rPr lang="en-US" sz="2800" b="1" u="sng" dirty="0">
                <a:solidFill>
                  <a:schemeClr val="tx1"/>
                </a:solidFill>
              </a:rPr>
              <a:t>protein particle</a:t>
            </a:r>
            <a:r>
              <a:rPr lang="en-US" sz="2800" b="1" dirty="0">
                <a:solidFill>
                  <a:schemeClr val="tx1"/>
                </a:solidFill>
              </a:rPr>
              <a:t> with no nucleic acid; accumulation of proteins in an area and kills cells.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</a:rPr>
              <a:t>Viroid</a:t>
            </a:r>
            <a:r>
              <a:rPr lang="en-US" sz="2800" b="1" dirty="0">
                <a:solidFill>
                  <a:schemeClr val="tx1"/>
                </a:solidFill>
              </a:rPr>
              <a:t> - small naked single-stranded </a:t>
            </a:r>
            <a:r>
              <a:rPr lang="en-US" sz="2800" b="1" u="sng" dirty="0">
                <a:solidFill>
                  <a:schemeClr val="tx1"/>
                </a:solidFill>
              </a:rPr>
              <a:t>RNA molecules</a:t>
            </a:r>
            <a:r>
              <a:rPr lang="en-US" sz="2800" b="1" dirty="0">
                <a:solidFill>
                  <a:schemeClr val="tx1"/>
                </a:solidFill>
              </a:rPr>
              <a:t> that cause plant diseases.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03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l"/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3657600" cy="2286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BACTERIA</a:t>
            </a:r>
            <a:endParaRPr lang="en-US" sz="2800" dirty="0">
              <a:solidFill>
                <a:schemeClr val="tx1"/>
              </a:solidFill>
            </a:endParaRPr>
          </a:p>
          <a:p>
            <a:pPr marL="463550" lvl="3"/>
            <a:r>
              <a:rPr lang="en-US" sz="2400" b="1" dirty="0">
                <a:solidFill>
                  <a:schemeClr val="tx1"/>
                </a:solidFill>
              </a:rPr>
              <a:t>Two </a:t>
            </a:r>
            <a:r>
              <a:rPr lang="en-US" sz="2400" b="1" dirty="0" smtClean="0">
                <a:solidFill>
                  <a:schemeClr val="tx1"/>
                </a:solidFill>
              </a:rPr>
              <a:t>Domains – </a:t>
            </a:r>
            <a:r>
              <a:rPr lang="en-US" sz="2400" b="1" dirty="0" err="1" smtClean="0">
                <a:solidFill>
                  <a:schemeClr val="tx1"/>
                </a:solidFill>
              </a:rPr>
              <a:t>Archae</a:t>
            </a:r>
            <a:r>
              <a:rPr lang="en-US" sz="2400" b="1" dirty="0" smtClean="0">
                <a:solidFill>
                  <a:schemeClr val="tx1"/>
                </a:solidFill>
              </a:rPr>
              <a:t> and Bacteria</a:t>
            </a:r>
            <a:endParaRPr lang="en-US" sz="2400" b="1" dirty="0">
              <a:solidFill>
                <a:schemeClr val="tx1"/>
              </a:solidFill>
            </a:endParaRPr>
          </a:p>
          <a:p>
            <a:pPr marL="234950" lvl="3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1094"/>
            <a:ext cx="4076700" cy="481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76800"/>
            <a:ext cx="4029075" cy="14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7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79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BACTERIA</a:t>
            </a:r>
            <a:endParaRPr lang="en-US" sz="2800" dirty="0">
              <a:solidFill>
                <a:schemeClr val="tx1"/>
              </a:solidFill>
            </a:endParaRPr>
          </a:p>
          <a:p>
            <a:pPr marL="463550" lvl="3"/>
            <a:r>
              <a:rPr lang="en-US" sz="2400" b="1" dirty="0" smtClean="0">
                <a:solidFill>
                  <a:schemeClr val="tx1"/>
                </a:solidFill>
              </a:rPr>
              <a:t>Two Kingdoms – Archaebacteria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and Eubacteria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00" y="2819400"/>
            <a:ext cx="8381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032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BACTERIA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Archaebacteria</a:t>
            </a:r>
            <a:endParaRPr lang="en-US" sz="2800" b="1" dirty="0">
              <a:solidFill>
                <a:schemeClr val="tx1"/>
              </a:solidFill>
            </a:endParaRPr>
          </a:p>
          <a:p>
            <a:pPr marL="574675" lvl="0" indent="-339725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tx1"/>
                </a:solidFill>
              </a:rPr>
              <a:t>Characteristics - Make </a:t>
            </a:r>
            <a:r>
              <a:rPr lang="en-US" sz="2800" b="1" dirty="0" smtClean="0">
                <a:solidFill>
                  <a:schemeClr val="tx1"/>
                </a:solidFill>
              </a:rPr>
              <a:t>oxygen; may </a:t>
            </a:r>
            <a:r>
              <a:rPr lang="en-US" sz="2800" b="1" dirty="0">
                <a:solidFill>
                  <a:schemeClr val="tx1"/>
                </a:solidFill>
              </a:rPr>
              <a:t>be </a:t>
            </a:r>
            <a:r>
              <a:rPr lang="en-US" sz="2800" b="1" dirty="0">
                <a:solidFill>
                  <a:srgbClr val="0070C0"/>
                </a:solidFill>
              </a:rPr>
              <a:t>ancestors of eukaryotes </a:t>
            </a:r>
            <a:r>
              <a:rPr lang="en-US" sz="2800" b="1" dirty="0">
                <a:solidFill>
                  <a:schemeClr val="tx1"/>
                </a:solidFill>
              </a:rPr>
              <a:t>- DNA sequences of key genes are more like </a:t>
            </a:r>
            <a:r>
              <a:rPr lang="en-US" sz="2800" b="1" dirty="0" smtClean="0">
                <a:solidFill>
                  <a:schemeClr val="tx1"/>
                </a:solidFill>
              </a:rPr>
              <a:t>eukaryotes</a:t>
            </a:r>
          </a:p>
          <a:p>
            <a:pPr marL="577850" lvl="0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tx1"/>
                </a:solidFill>
              </a:rPr>
              <a:t>Types</a:t>
            </a:r>
            <a:endParaRPr lang="en-US" sz="2800" b="1" dirty="0">
              <a:solidFill>
                <a:schemeClr val="tx1"/>
              </a:solidFill>
            </a:endParaRPr>
          </a:p>
          <a:p>
            <a:pPr marL="1157288" lvl="5"/>
            <a:r>
              <a:rPr lang="en-US" sz="2400" b="1" dirty="0">
                <a:solidFill>
                  <a:schemeClr val="tx1"/>
                </a:solidFill>
              </a:rPr>
              <a:t>Methanogens</a:t>
            </a:r>
          </a:p>
          <a:p>
            <a:pPr marL="1157288" lvl="5"/>
            <a:r>
              <a:rPr lang="en-US" sz="2400" b="1" dirty="0" smtClean="0">
                <a:solidFill>
                  <a:schemeClr val="tx1"/>
                </a:solidFill>
              </a:rPr>
              <a:t>Halophiles</a:t>
            </a:r>
            <a:endParaRPr lang="en-US" sz="2400" b="1" dirty="0">
              <a:solidFill>
                <a:schemeClr val="tx1"/>
              </a:solidFill>
            </a:endParaRPr>
          </a:p>
          <a:p>
            <a:pPr marL="1157288" lvl="5"/>
            <a:r>
              <a:rPr lang="en-US" sz="2400" b="1" dirty="0" err="1" smtClean="0">
                <a:solidFill>
                  <a:schemeClr val="tx1"/>
                </a:solidFill>
              </a:rPr>
              <a:t>Thermoacidophiles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METHANOGENS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A</a:t>
            </a:r>
            <a:r>
              <a:rPr lang="en-US" sz="2800" b="1" dirty="0" smtClean="0">
                <a:solidFill>
                  <a:schemeClr val="tx1"/>
                </a:solidFill>
              </a:rPr>
              <a:t>ll anaerobes (no oxygen)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P</a:t>
            </a:r>
            <a:r>
              <a:rPr lang="en-US" sz="2800" b="1" dirty="0" smtClean="0">
                <a:solidFill>
                  <a:srgbClr val="0070C0"/>
                </a:solidFill>
              </a:rPr>
              <a:t>roduce methane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from carbon dioxide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L</a:t>
            </a:r>
            <a:r>
              <a:rPr lang="en-US" sz="2800" b="1" dirty="0" smtClean="0">
                <a:solidFill>
                  <a:schemeClr val="tx1"/>
                </a:solidFill>
              </a:rPr>
              <a:t>ive </a:t>
            </a:r>
            <a:r>
              <a:rPr lang="en-US" sz="2800" b="1" dirty="0">
                <a:solidFill>
                  <a:schemeClr val="tx1"/>
                </a:solidFill>
              </a:rPr>
              <a:t>in marsh mud, </a:t>
            </a:r>
            <a:r>
              <a:rPr lang="en-US" sz="2800" b="1" dirty="0" smtClean="0">
                <a:solidFill>
                  <a:schemeClr val="tx1"/>
                </a:solidFill>
              </a:rPr>
              <a:t>swamps, etc.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799"/>
            <a:ext cx="3843580" cy="277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733800"/>
            <a:ext cx="4191000" cy="277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48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5400" b="1" dirty="0" smtClean="0"/>
              <a:t>HALOPHILES</a:t>
            </a:r>
            <a:endParaRPr lang="en-US" sz="5400" b="1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4476750" cy="255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071258"/>
            <a:ext cx="3669716" cy="255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739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+mn-lt"/>
              </a:rPr>
              <a:t>Aerobic or anaerobic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+mn-lt"/>
              </a:rPr>
              <a:t>Live </a:t>
            </a:r>
            <a:r>
              <a:rPr lang="en-US" sz="3200" b="1" dirty="0">
                <a:latin typeface="+mn-lt"/>
              </a:rPr>
              <a:t>in extreme </a:t>
            </a:r>
            <a:r>
              <a:rPr lang="en-US" sz="3200" b="1" dirty="0">
                <a:solidFill>
                  <a:srgbClr val="0070C0"/>
                </a:solidFill>
                <a:latin typeface="+mn-lt"/>
              </a:rPr>
              <a:t>salt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smtClean="0">
                <a:latin typeface="+mn-lt"/>
              </a:rPr>
              <a:t>environments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+mn-lt"/>
              </a:rPr>
              <a:t>Require sodium chloride for growth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+mn-lt"/>
              </a:rPr>
              <a:t>In the Great </a:t>
            </a:r>
            <a:r>
              <a:rPr lang="en-US" sz="3200" b="1" dirty="0">
                <a:latin typeface="+mn-lt"/>
              </a:rPr>
              <a:t>Salt </a:t>
            </a:r>
            <a:r>
              <a:rPr lang="en-US" sz="3200" b="1" dirty="0" smtClean="0">
                <a:latin typeface="+mn-lt"/>
              </a:rPr>
              <a:t>Lake in Utah</a:t>
            </a: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85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4800" b="1" dirty="0" smtClean="0"/>
              <a:t>THERMOACIDOPHILES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206" y="1219200"/>
            <a:ext cx="8229600" cy="3429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Aerobic or anaerobic (require sulfur)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live </a:t>
            </a:r>
            <a:r>
              <a:rPr lang="en-US" sz="2800" b="1" dirty="0">
                <a:solidFill>
                  <a:schemeClr val="tx1"/>
                </a:solidFill>
              </a:rPr>
              <a:t>in </a:t>
            </a:r>
            <a:r>
              <a:rPr lang="en-US" sz="2800" b="1" dirty="0">
                <a:solidFill>
                  <a:srgbClr val="0070C0"/>
                </a:solidFill>
              </a:rPr>
              <a:t>acidic/hot places</a:t>
            </a:r>
            <a:r>
              <a:rPr lang="en-US" sz="2800" b="1" dirty="0">
                <a:solidFill>
                  <a:schemeClr val="tx1"/>
                </a:solidFill>
              </a:rPr>
              <a:t>; </a:t>
            </a:r>
            <a:r>
              <a:rPr lang="en-US" sz="2800" b="1" dirty="0" smtClean="0">
                <a:solidFill>
                  <a:schemeClr val="tx1"/>
                </a:solidFill>
              </a:rPr>
              <a:t>thrives in 41°C to 122°C temperatures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Found in volcanic </a:t>
            </a:r>
            <a:r>
              <a:rPr lang="en-US" sz="2800" b="1" dirty="0">
                <a:solidFill>
                  <a:schemeClr val="tx1"/>
                </a:solidFill>
              </a:rPr>
              <a:t>vents, hot springs </a:t>
            </a: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Suggested by some to be some of the earliest bacteria.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876800"/>
            <a:ext cx="2354943" cy="177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22430"/>
            <a:ext cx="3581400" cy="2355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25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Eubacteria</a:t>
            </a:r>
            <a:endParaRPr lang="en-US" sz="2800" b="1" dirty="0">
              <a:solidFill>
                <a:schemeClr val="tx1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Characteristics – prokaryotes; cells </a:t>
            </a:r>
            <a:r>
              <a:rPr lang="en-US" sz="2800" b="1" dirty="0">
                <a:solidFill>
                  <a:schemeClr val="tx1"/>
                </a:solidFill>
              </a:rPr>
              <a:t>walls with peptidoglycan (sugar &amp; amino acid molecule</a:t>
            </a:r>
            <a:r>
              <a:rPr lang="en-US" sz="2800" b="1" dirty="0" smtClean="0">
                <a:solidFill>
                  <a:schemeClr val="tx1"/>
                </a:solidFill>
              </a:rPr>
              <a:t>); </a:t>
            </a:r>
            <a:r>
              <a:rPr lang="en-US" sz="2800" b="1" dirty="0">
                <a:solidFill>
                  <a:schemeClr val="tx1"/>
                </a:solidFill>
              </a:rPr>
              <a:t>can live almost </a:t>
            </a:r>
            <a:r>
              <a:rPr lang="en-US" sz="2800" b="1" dirty="0" smtClean="0">
                <a:solidFill>
                  <a:schemeClr val="tx1"/>
                </a:solidFill>
              </a:rPr>
              <a:t>everywhere; cause </a:t>
            </a:r>
            <a:r>
              <a:rPr lang="en-US" sz="2800" b="1" dirty="0">
                <a:solidFill>
                  <a:schemeClr val="tx1"/>
                </a:solidFill>
              </a:rPr>
              <a:t>diseases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4114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Eubacteria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marL="457200" lvl="0" indent="-4572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b.  Classifications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- Shape </a:t>
            </a:r>
            <a:r>
              <a:rPr lang="en-US" b="1" dirty="0">
                <a:solidFill>
                  <a:schemeClr val="tx1"/>
                </a:solidFill>
              </a:rPr>
              <a:t>and Cell arrangement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1</a:t>
            </a:r>
            <a:r>
              <a:rPr lang="en-US" b="1" dirty="0">
                <a:solidFill>
                  <a:schemeClr val="tx1"/>
                </a:solidFill>
              </a:rPr>
              <a:t>.  </a:t>
            </a:r>
            <a:r>
              <a:rPr lang="en-US" b="1" dirty="0" err="1">
                <a:solidFill>
                  <a:schemeClr val="tx1"/>
                </a:solidFill>
              </a:rPr>
              <a:t>staphylo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strepto</a:t>
            </a:r>
            <a:r>
              <a:rPr lang="en-US" b="1" dirty="0">
                <a:solidFill>
                  <a:schemeClr val="tx1"/>
                </a:solidFill>
              </a:rPr>
              <a:t>, diplo</a:t>
            </a:r>
          </a:p>
          <a:p>
            <a:pPr marL="457200" indent="-4572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</a:t>
            </a:r>
            <a:r>
              <a:rPr lang="en-US" b="1" dirty="0">
                <a:solidFill>
                  <a:schemeClr val="tx1"/>
                </a:solidFill>
              </a:rPr>
              <a:t>.  coccus, bacillus, </a:t>
            </a:r>
            <a:r>
              <a:rPr lang="en-US" b="1" dirty="0" smtClean="0">
                <a:solidFill>
                  <a:schemeClr val="tx1"/>
                </a:solidFill>
              </a:rPr>
              <a:t>spirillum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62" y="3057525"/>
            <a:ext cx="469582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Eubacteria</a:t>
            </a:r>
            <a:endParaRPr lang="en-US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Movement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- </a:t>
            </a:r>
            <a:r>
              <a:rPr lang="en-US" sz="3200" dirty="0">
                <a:solidFill>
                  <a:schemeClr val="tx1"/>
                </a:solidFill>
              </a:rPr>
              <a:t>f</a:t>
            </a:r>
            <a:r>
              <a:rPr lang="en-US" sz="3200" dirty="0" smtClean="0">
                <a:solidFill>
                  <a:schemeClr val="tx1"/>
                </a:solidFill>
              </a:rPr>
              <a:t>lagella and cilia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10" y="3733800"/>
            <a:ext cx="845749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85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Nutrition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Heterotroph</a:t>
            </a:r>
            <a:r>
              <a:rPr lang="en-US" sz="2800" b="1" dirty="0" smtClean="0">
                <a:solidFill>
                  <a:schemeClr val="tx1"/>
                </a:solidFill>
              </a:rPr>
              <a:t> – finds its food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Autotroph</a:t>
            </a:r>
            <a:r>
              <a:rPr lang="en-US" sz="2800" b="1" dirty="0" smtClean="0">
                <a:solidFill>
                  <a:schemeClr val="tx1"/>
                </a:solidFill>
              </a:rPr>
              <a:t> – makes its own food using light</a:t>
            </a:r>
          </a:p>
          <a:p>
            <a:pPr lvl="0"/>
            <a:r>
              <a:rPr lang="en-US" sz="2800" b="1" dirty="0" smtClean="0">
                <a:solidFill>
                  <a:srgbClr val="0070C0"/>
                </a:solidFill>
              </a:rPr>
              <a:t>Chemoautotroph</a:t>
            </a:r>
            <a:r>
              <a:rPr lang="en-US" sz="2800" b="1" dirty="0" smtClean="0">
                <a:solidFill>
                  <a:schemeClr val="tx1"/>
                </a:solidFill>
              </a:rPr>
              <a:t> – makes its own food using inorganic materials and carbon dioxide</a:t>
            </a:r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Oxygen </a:t>
            </a:r>
            <a:r>
              <a:rPr lang="en-US" sz="3200" b="1" dirty="0">
                <a:solidFill>
                  <a:schemeClr val="tx1"/>
                </a:solidFill>
              </a:rPr>
              <a:t>Requirements</a:t>
            </a:r>
          </a:p>
          <a:p>
            <a:r>
              <a:rPr lang="en-US" sz="3200" b="1" dirty="0">
                <a:solidFill>
                  <a:srgbClr val="3333FF"/>
                </a:solidFill>
              </a:rPr>
              <a:t>Obligate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3333FF"/>
                </a:solidFill>
              </a:rPr>
              <a:t>anaerobe</a:t>
            </a:r>
            <a:r>
              <a:rPr lang="en-US" sz="3200" dirty="0">
                <a:solidFill>
                  <a:srgbClr val="3333FF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</a:rPr>
              <a:t>(can’t survive in O</a:t>
            </a:r>
            <a:r>
              <a:rPr lang="en-US" sz="3200" b="1" baseline="-25000" dirty="0">
                <a:solidFill>
                  <a:schemeClr val="tx1"/>
                </a:solidFill>
              </a:rPr>
              <a:t>2</a:t>
            </a:r>
            <a:r>
              <a:rPr lang="en-US" sz="3200" b="1" dirty="0">
                <a:solidFill>
                  <a:schemeClr val="tx1"/>
                </a:solidFill>
              </a:rPr>
              <a:t>) </a:t>
            </a:r>
          </a:p>
          <a:p>
            <a:r>
              <a:rPr lang="en-US" sz="3200" b="1" dirty="0">
                <a:solidFill>
                  <a:srgbClr val="3333FF"/>
                </a:solidFill>
              </a:rPr>
              <a:t>Obligate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3333FF"/>
                </a:solidFill>
              </a:rPr>
              <a:t>aerobes </a:t>
            </a:r>
            <a:r>
              <a:rPr lang="en-US" sz="3200" b="1" dirty="0">
                <a:solidFill>
                  <a:schemeClr val="tx1"/>
                </a:solidFill>
              </a:rPr>
              <a:t>(must have O</a:t>
            </a:r>
            <a:r>
              <a:rPr lang="en-US" sz="3200" b="1" baseline="-25000" dirty="0">
                <a:solidFill>
                  <a:schemeClr val="tx1"/>
                </a:solidFill>
              </a:rPr>
              <a:t>2</a:t>
            </a:r>
            <a:r>
              <a:rPr lang="en-US" sz="3200" b="1" dirty="0">
                <a:solidFill>
                  <a:schemeClr val="tx1"/>
                </a:solidFill>
              </a:rPr>
              <a:t> to survive)</a:t>
            </a:r>
          </a:p>
          <a:p>
            <a:pPr lvl="0"/>
            <a:r>
              <a:rPr lang="en-US" sz="3200" b="1" dirty="0">
                <a:solidFill>
                  <a:srgbClr val="3333FF"/>
                </a:solidFill>
              </a:rPr>
              <a:t>Facultative anaerobe </a:t>
            </a:r>
            <a:r>
              <a:rPr lang="en-US" sz="3200" b="1" dirty="0">
                <a:solidFill>
                  <a:schemeClr val="tx1"/>
                </a:solidFill>
              </a:rPr>
              <a:t>(live with or without O</a:t>
            </a:r>
            <a:r>
              <a:rPr lang="en-US" sz="3200" b="1" baseline="-25000" dirty="0">
                <a:solidFill>
                  <a:schemeClr val="tx1"/>
                </a:solidFill>
              </a:rPr>
              <a:t>2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1"/>
            <a:ext cx="8382000" cy="1981200"/>
          </a:xfrm>
        </p:spPr>
        <p:txBody>
          <a:bodyPr>
            <a:normAutofit/>
          </a:bodyPr>
          <a:lstStyle/>
          <a:p>
            <a:pPr marL="14288" lvl="2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Gram </a:t>
            </a:r>
            <a:r>
              <a:rPr lang="en-US" sz="2400" b="1" dirty="0">
                <a:solidFill>
                  <a:schemeClr val="tx1"/>
                </a:solidFill>
              </a:rPr>
              <a:t>Stain </a:t>
            </a:r>
            <a:r>
              <a:rPr lang="en-US" sz="2400" b="1" dirty="0" smtClean="0">
                <a:solidFill>
                  <a:schemeClr val="tx1"/>
                </a:solidFill>
              </a:rPr>
              <a:t>test</a:t>
            </a:r>
          </a:p>
          <a:p>
            <a:pPr marL="14288" lvl="2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Gram Positive – </a:t>
            </a:r>
            <a:r>
              <a:rPr lang="en-US" sz="2400" b="1" dirty="0" smtClean="0">
                <a:solidFill>
                  <a:srgbClr val="7030A0"/>
                </a:solidFill>
              </a:rPr>
              <a:t>PURPLE</a:t>
            </a:r>
            <a:r>
              <a:rPr lang="en-US" sz="2400" b="1" dirty="0" smtClean="0">
                <a:solidFill>
                  <a:schemeClr val="tx1"/>
                </a:solidFill>
              </a:rPr>
              <a:t> 		Gram negative - </a:t>
            </a:r>
            <a:r>
              <a:rPr lang="en-US" sz="2400" b="1" dirty="0" smtClean="0">
                <a:solidFill>
                  <a:srgbClr val="FF3399"/>
                </a:solidFill>
              </a:rPr>
              <a:t>PINK</a:t>
            </a:r>
            <a:endParaRPr lang="en-US" sz="2400" b="1" dirty="0">
              <a:solidFill>
                <a:srgbClr val="FF3399"/>
              </a:solidFill>
            </a:endParaRPr>
          </a:p>
          <a:p>
            <a:pPr marL="14288" lvl="2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 because </a:t>
            </a:r>
            <a:r>
              <a:rPr lang="en-US" sz="2400" b="1" dirty="0" smtClean="0">
                <a:solidFill>
                  <a:schemeClr val="tx1"/>
                </a:solidFill>
              </a:rPr>
              <a:t>of a large amount 	Less peptidoglycan in</a:t>
            </a:r>
          </a:p>
          <a:p>
            <a:pPr marL="14288" lvl="2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of </a:t>
            </a:r>
            <a:r>
              <a:rPr lang="en-US" sz="2400" b="1" dirty="0" smtClean="0">
                <a:solidFill>
                  <a:schemeClr val="tx1"/>
                </a:solidFill>
              </a:rPr>
              <a:t>peptidoglycan in cell wall	cell wall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bacterial g+ cell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95368"/>
            <a:ext cx="414669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33400" y="3886200"/>
            <a:ext cx="6096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GramNegativeEnvelo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8" y="3733234"/>
            <a:ext cx="3889443" cy="251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7924800" y="54102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4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Structure </a:t>
            </a:r>
            <a:r>
              <a:rPr lang="en-US" sz="2800" b="1" dirty="0">
                <a:solidFill>
                  <a:schemeClr val="tx1"/>
                </a:solidFill>
              </a:rPr>
              <a:t>and </a:t>
            </a:r>
            <a:r>
              <a:rPr lang="en-US" sz="2800" b="1" dirty="0" smtClean="0">
                <a:solidFill>
                  <a:schemeClr val="tx1"/>
                </a:solidFill>
              </a:rPr>
              <a:t>Function</a:t>
            </a:r>
          </a:p>
          <a:p>
            <a:r>
              <a:rPr lang="en-US" sz="2800" b="1" dirty="0">
                <a:solidFill>
                  <a:srgbClr val="3333FF"/>
                </a:solidFill>
              </a:rPr>
              <a:t>Flagella </a:t>
            </a:r>
            <a:r>
              <a:rPr lang="en-US" sz="2800" b="1" dirty="0">
                <a:solidFill>
                  <a:schemeClr val="tx1"/>
                </a:solidFill>
              </a:rPr>
              <a:t>– used for movement</a:t>
            </a:r>
          </a:p>
          <a:p>
            <a:r>
              <a:rPr lang="en-US" sz="2800" b="1" dirty="0">
                <a:solidFill>
                  <a:srgbClr val="3333FF"/>
                </a:solidFill>
              </a:rPr>
              <a:t>Pili </a:t>
            </a:r>
            <a:r>
              <a:rPr lang="en-US" sz="2800" b="1" dirty="0">
                <a:solidFill>
                  <a:schemeClr val="tx1"/>
                </a:solidFill>
              </a:rPr>
              <a:t>- allow bacteria to stick to surfaces</a:t>
            </a:r>
          </a:p>
          <a:p>
            <a:pPr lvl="0"/>
            <a:r>
              <a:rPr lang="en-US" sz="2800" b="1" dirty="0">
                <a:solidFill>
                  <a:srgbClr val="3333FF"/>
                </a:solidFill>
              </a:rPr>
              <a:t>Capsule </a:t>
            </a:r>
            <a:r>
              <a:rPr lang="en-US" sz="2800" b="1" dirty="0">
                <a:solidFill>
                  <a:schemeClr val="tx1"/>
                </a:solidFill>
              </a:rPr>
              <a:t>- sticky protective layer that helps evade immune system and adhere to substances</a:t>
            </a:r>
          </a:p>
          <a:p>
            <a:r>
              <a:rPr lang="en-US" sz="2800" b="1" dirty="0">
                <a:solidFill>
                  <a:srgbClr val="3333FF"/>
                </a:solidFill>
              </a:rPr>
              <a:t>Cell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3333FF"/>
                </a:solidFill>
              </a:rPr>
              <a:t>Wall</a:t>
            </a:r>
            <a:r>
              <a:rPr lang="en-US" sz="2800" b="1" dirty="0">
                <a:solidFill>
                  <a:schemeClr val="tx1"/>
                </a:solidFill>
              </a:rPr>
              <a:t>: outer covering; gives shape and rigidity to the cell; peptidoglycan included.</a:t>
            </a:r>
          </a:p>
          <a:p>
            <a:r>
              <a:rPr lang="en-US" sz="2800" b="1" dirty="0">
                <a:solidFill>
                  <a:srgbClr val="3333FF"/>
                </a:solidFill>
              </a:rPr>
              <a:t>Cell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3333FF"/>
                </a:solidFill>
              </a:rPr>
              <a:t>Membrane</a:t>
            </a:r>
            <a:r>
              <a:rPr lang="en-US" sz="2800" b="1" dirty="0">
                <a:solidFill>
                  <a:schemeClr val="tx1"/>
                </a:solidFill>
              </a:rPr>
              <a:t>: Selectively permeable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Structure </a:t>
            </a:r>
            <a:r>
              <a:rPr lang="en-US" b="1" dirty="0">
                <a:solidFill>
                  <a:schemeClr val="tx1"/>
                </a:solidFill>
              </a:rPr>
              <a:t>and </a:t>
            </a:r>
            <a:r>
              <a:rPr lang="en-US" b="1" dirty="0" smtClean="0">
                <a:solidFill>
                  <a:schemeClr val="tx1"/>
                </a:solidFill>
              </a:rPr>
              <a:t>Function</a:t>
            </a:r>
          </a:p>
          <a:p>
            <a:r>
              <a:rPr lang="en-US" b="1" dirty="0" smtClean="0">
                <a:solidFill>
                  <a:srgbClr val="3333FF"/>
                </a:solidFill>
              </a:rPr>
              <a:t>Plasmid</a:t>
            </a:r>
            <a:r>
              <a:rPr lang="en-US" b="1" dirty="0">
                <a:solidFill>
                  <a:schemeClr val="tx1"/>
                </a:solidFill>
              </a:rPr>
              <a:t>: accessory rings of DNA; can be used as vectors to carry foreign DNA into bacteria during genetic engineering procedures; can carry resistant genes</a:t>
            </a:r>
          </a:p>
          <a:p>
            <a:r>
              <a:rPr lang="en-US" altLang="en-US" b="1" dirty="0">
                <a:solidFill>
                  <a:srgbClr val="3333FF"/>
                </a:solidFill>
              </a:rPr>
              <a:t>Bacterial chromosome</a:t>
            </a:r>
            <a:r>
              <a:rPr lang="en-US" altLang="en-US" b="1" dirty="0">
                <a:solidFill>
                  <a:schemeClr val="tx1"/>
                </a:solidFill>
              </a:rPr>
              <a:t>: a single circular piece of DNA.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rgbClr val="3333FF"/>
                </a:solidFill>
              </a:rPr>
              <a:t>Ribosome</a:t>
            </a:r>
            <a:r>
              <a:rPr lang="en-US" b="1" dirty="0">
                <a:solidFill>
                  <a:schemeClr val="tx1"/>
                </a:solidFill>
              </a:rPr>
              <a:t>: site of protein synthesis</a:t>
            </a:r>
          </a:p>
          <a:p>
            <a:r>
              <a:rPr lang="en-US" b="1" dirty="0">
                <a:solidFill>
                  <a:srgbClr val="3333FF"/>
                </a:solidFill>
              </a:rPr>
              <a:t>Endospore</a:t>
            </a:r>
            <a:r>
              <a:rPr lang="en-US" b="1" dirty="0">
                <a:solidFill>
                  <a:schemeClr val="tx1"/>
                </a:solidFill>
              </a:rPr>
              <a:t>: thick internal wall that encloses the DNA; formed so bacteria can remain dormant during harsh environmental conditions.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4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39624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Bacterial </a:t>
            </a:r>
            <a:r>
              <a:rPr lang="en-US" b="1" dirty="0">
                <a:solidFill>
                  <a:schemeClr val="tx1"/>
                </a:solidFill>
              </a:rPr>
              <a:t>Reproduction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Binary </a:t>
            </a:r>
            <a:r>
              <a:rPr lang="en-US" b="1" dirty="0">
                <a:solidFill>
                  <a:schemeClr val="tx1"/>
                </a:solidFill>
              </a:rPr>
              <a:t>Fission</a:t>
            </a:r>
          </a:p>
          <a:p>
            <a:pPr marL="693738" indent="-4572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1</a:t>
            </a:r>
            <a:r>
              <a:rPr lang="en-US" b="1" dirty="0">
                <a:solidFill>
                  <a:schemeClr val="tx1"/>
                </a:solidFill>
              </a:rPr>
              <a:t>.  Process</a:t>
            </a:r>
          </a:p>
          <a:p>
            <a:pPr marL="693738" indent="-4572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2.	Asexual </a:t>
            </a:r>
            <a:r>
              <a:rPr lang="en-US" b="1" dirty="0">
                <a:solidFill>
                  <a:schemeClr val="tx1"/>
                </a:solidFill>
              </a:rPr>
              <a:t>or sexual</a:t>
            </a:r>
          </a:p>
          <a:p>
            <a:pPr marL="693738" indent="-457200">
              <a:buNone/>
            </a:pPr>
            <a:r>
              <a:rPr lang="en-US" b="1" dirty="0" smtClean="0">
                <a:solidFill>
                  <a:schemeClr val="tx1"/>
                </a:solidFill>
              </a:rPr>
              <a:t>3</a:t>
            </a:r>
            <a:r>
              <a:rPr lang="en-US" b="1" dirty="0">
                <a:solidFill>
                  <a:schemeClr val="tx1"/>
                </a:solidFill>
              </a:rPr>
              <a:t>.  What does it produce?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0"/>
            <a:ext cx="458152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pPr algn="l"/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410527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Bacterial </a:t>
            </a:r>
            <a:r>
              <a:rPr lang="en-US" b="1" dirty="0">
                <a:solidFill>
                  <a:schemeClr val="tx1"/>
                </a:solidFill>
              </a:rPr>
              <a:t>Reproduction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Conjugation</a:t>
            </a:r>
            <a:endParaRPr lang="en-US" b="1" dirty="0">
              <a:solidFill>
                <a:schemeClr val="tx1"/>
              </a:solidFill>
            </a:endParaRPr>
          </a:p>
          <a:p>
            <a:pPr marL="693738" indent="-457200">
              <a:buNone/>
            </a:pPr>
            <a:r>
              <a:rPr lang="en-US" b="1" dirty="0">
                <a:solidFill>
                  <a:schemeClr val="tx1"/>
                </a:solidFill>
              </a:rPr>
              <a:t>1. 	Process</a:t>
            </a:r>
          </a:p>
          <a:p>
            <a:pPr marL="693738" indent="-457200">
              <a:buNone/>
            </a:pPr>
            <a:r>
              <a:rPr lang="en-US" b="1" dirty="0">
                <a:solidFill>
                  <a:schemeClr val="tx1"/>
                </a:solidFill>
              </a:rPr>
              <a:t>2.	Asexual or sexual</a:t>
            </a:r>
          </a:p>
          <a:p>
            <a:pPr marL="693738" indent="-457200">
              <a:buNone/>
            </a:pPr>
            <a:r>
              <a:rPr lang="en-US" b="1" dirty="0">
                <a:solidFill>
                  <a:schemeClr val="tx1"/>
                </a:solidFill>
              </a:rPr>
              <a:t>3.  What does it produce?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304800"/>
            <a:ext cx="458152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5486400"/>
            <a:ext cx="4581525" cy="963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66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Bacterial </a:t>
            </a:r>
            <a:r>
              <a:rPr lang="en-US" b="1" dirty="0">
                <a:solidFill>
                  <a:schemeClr val="tx1"/>
                </a:solidFill>
              </a:rPr>
              <a:t>Reproduction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Transformation</a:t>
            </a:r>
            <a:endParaRPr lang="en-US" b="1" dirty="0">
              <a:solidFill>
                <a:schemeClr val="tx1"/>
              </a:solidFill>
            </a:endParaRPr>
          </a:p>
          <a:p>
            <a:pPr marL="693738" indent="-457200">
              <a:buNone/>
            </a:pPr>
            <a:r>
              <a:rPr lang="en-US" b="1" dirty="0">
                <a:solidFill>
                  <a:schemeClr val="tx1"/>
                </a:solidFill>
              </a:rPr>
              <a:t>1. 	</a:t>
            </a:r>
            <a:r>
              <a:rPr lang="en-US" b="1" dirty="0" smtClean="0">
                <a:solidFill>
                  <a:schemeClr val="tx1"/>
                </a:solidFill>
              </a:rPr>
              <a:t>Process		2.  Asexual </a:t>
            </a:r>
            <a:r>
              <a:rPr lang="en-US" b="1" dirty="0">
                <a:solidFill>
                  <a:schemeClr val="tx1"/>
                </a:solidFill>
              </a:rPr>
              <a:t>or sexual</a:t>
            </a:r>
          </a:p>
          <a:p>
            <a:pPr marL="693738" indent="-457200">
              <a:buNone/>
            </a:pPr>
            <a:r>
              <a:rPr lang="en-US" b="1" dirty="0">
                <a:solidFill>
                  <a:schemeClr val="tx1"/>
                </a:solidFill>
              </a:rPr>
              <a:t>3.  What does it produce?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18015"/>
            <a:ext cx="4801488" cy="363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3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Helpful </a:t>
            </a:r>
            <a:r>
              <a:rPr lang="en-US" b="1" dirty="0">
                <a:solidFill>
                  <a:schemeClr val="tx1"/>
                </a:solidFill>
              </a:rPr>
              <a:t>Bacteria</a:t>
            </a:r>
          </a:p>
          <a:p>
            <a:pPr lvl="0"/>
            <a:r>
              <a:rPr lang="en-US" b="1" dirty="0" smtClean="0">
                <a:solidFill>
                  <a:srgbClr val="FF0000"/>
                </a:solidFill>
              </a:rPr>
              <a:t>Decomposers</a:t>
            </a:r>
            <a:r>
              <a:rPr lang="en-US" b="1" dirty="0" smtClean="0"/>
              <a:t> </a:t>
            </a:r>
            <a:r>
              <a:rPr lang="en-US" b="1" dirty="0">
                <a:solidFill>
                  <a:schemeClr val="tx1"/>
                </a:solidFill>
              </a:rPr>
              <a:t>– these break down dead matter and recycle nutrients.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Nitrogen Fixation </a:t>
            </a:r>
            <a:r>
              <a:rPr lang="en-US" b="1" dirty="0">
                <a:solidFill>
                  <a:schemeClr val="tx1"/>
                </a:solidFill>
              </a:rPr>
              <a:t>– these convert atmospheric nitrogen into soil nitrogen form.  </a:t>
            </a:r>
          </a:p>
          <a:p>
            <a:r>
              <a:rPr lang="en-US" b="1" dirty="0">
                <a:solidFill>
                  <a:srgbClr val="FF0000"/>
                </a:solidFill>
              </a:rPr>
              <a:t>Denitrification</a:t>
            </a:r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– convert excess soil nitrogen form into atmospheric nitrogen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Photosynthesis</a:t>
            </a:r>
            <a:r>
              <a:rPr lang="en-US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– produces oxygen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Human Uses </a:t>
            </a:r>
            <a:r>
              <a:rPr lang="en-US" b="1" dirty="0">
                <a:solidFill>
                  <a:schemeClr val="tx1"/>
                </a:solidFill>
              </a:rPr>
              <a:t>– food, digest petroleum, remove waste from H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  <a:r>
              <a:rPr lang="en-US" b="1" dirty="0">
                <a:solidFill>
                  <a:schemeClr val="tx1"/>
                </a:solidFill>
              </a:rPr>
              <a:t>O, synthesize drugs, bacterial enzymes used in genetic engineering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Mutualistic Relationships </a:t>
            </a:r>
            <a:r>
              <a:rPr lang="en-US" b="1" dirty="0">
                <a:solidFill>
                  <a:schemeClr val="tx1"/>
                </a:solidFill>
              </a:rPr>
              <a:t>– both organisms benefit; ex. bacteria in human colon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Harmful </a:t>
            </a:r>
            <a:r>
              <a:rPr lang="en-US" sz="2400" b="1" dirty="0">
                <a:solidFill>
                  <a:schemeClr val="tx1"/>
                </a:solidFill>
              </a:rPr>
              <a:t>Bacteria</a:t>
            </a:r>
          </a:p>
          <a:p>
            <a:pPr marL="339725" lvl="2" indent="-339725"/>
            <a:r>
              <a:rPr lang="en-US" sz="2400" b="1" dirty="0" smtClean="0">
                <a:solidFill>
                  <a:schemeClr val="tx1"/>
                </a:solidFill>
              </a:rPr>
              <a:t>Pathogens </a:t>
            </a:r>
            <a:r>
              <a:rPr lang="en-US" sz="2400" b="1" dirty="0" smtClean="0"/>
              <a:t>– </a:t>
            </a:r>
            <a:r>
              <a:rPr lang="en-US" sz="2400" b="1" dirty="0">
                <a:solidFill>
                  <a:srgbClr val="FF0000"/>
                </a:solidFill>
              </a:rPr>
              <a:t>cause disease </a:t>
            </a:r>
            <a:r>
              <a:rPr lang="en-US" sz="2400" b="1" dirty="0">
                <a:solidFill>
                  <a:schemeClr val="tx1"/>
                </a:solidFill>
              </a:rPr>
              <a:t>by breaking down tissue or release toxins</a:t>
            </a:r>
          </a:p>
          <a:p>
            <a:pPr marL="339725" lvl="2" indent="-339725"/>
            <a:endParaRPr lang="en-US" sz="2400" b="1" dirty="0">
              <a:solidFill>
                <a:schemeClr val="tx1"/>
              </a:solidFill>
            </a:endParaRPr>
          </a:p>
          <a:p>
            <a:pPr marL="339725" lvl="2" indent="-339725"/>
            <a:r>
              <a:rPr lang="en-US" sz="2400" b="1" dirty="0">
                <a:solidFill>
                  <a:schemeClr val="tx1"/>
                </a:solidFill>
              </a:rPr>
              <a:t>Know some common ones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287650"/>
              </p:ext>
            </p:extLst>
          </p:nvPr>
        </p:nvGraphicFramePr>
        <p:xfrm>
          <a:off x="990600" y="3962400"/>
          <a:ext cx="7278036" cy="24614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3639018">
                  <a:extLst>
                    <a:ext uri="{9D8B030D-6E8A-4147-A177-3AD203B41FA5}">
                      <a16:colId xmlns:a16="http://schemas.microsoft.com/office/drawing/2014/main" xmlns="" val="1518581180"/>
                    </a:ext>
                  </a:extLst>
                </a:gridCol>
                <a:gridCol w="3639018">
                  <a:extLst>
                    <a:ext uri="{9D8B030D-6E8A-4147-A177-3AD203B41FA5}">
                      <a16:colId xmlns:a16="http://schemas.microsoft.com/office/drawing/2014/main" xmlns="" val="1659161027"/>
                    </a:ext>
                  </a:extLst>
                </a:gridCol>
              </a:tblGrid>
              <a:tr h="49228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BACTERIAL DISEASES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6180206"/>
                  </a:ext>
                </a:extLst>
              </a:tr>
              <a:tr h="49228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Strep throat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Syphilis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extLst>
                  <a:ext uri="{0D108BD9-81ED-4DB2-BD59-A6C34878D82A}">
                    <a16:rowId xmlns:a16="http://schemas.microsoft.com/office/drawing/2014/main" xmlns="" val="1873337883"/>
                  </a:ext>
                </a:extLst>
              </a:tr>
              <a:tr h="49228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Tuberculosis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Lyme disease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extLst>
                  <a:ext uri="{0D108BD9-81ED-4DB2-BD59-A6C34878D82A}">
                    <a16:rowId xmlns:a16="http://schemas.microsoft.com/office/drawing/2014/main" xmlns="" val="1994967204"/>
                  </a:ext>
                </a:extLst>
              </a:tr>
              <a:tr h="49228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Typhoid fever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Pneumonia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extLst>
                  <a:ext uri="{0D108BD9-81ED-4DB2-BD59-A6C34878D82A}">
                    <a16:rowId xmlns:a16="http://schemas.microsoft.com/office/drawing/2014/main" xmlns="" val="981688762"/>
                  </a:ext>
                </a:extLst>
              </a:tr>
              <a:tr h="49228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Tetanus</a:t>
                      </a:r>
                      <a:endParaRPr lang="en-US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Gonorrhea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951" marR="181951" marT="0" marB="0"/>
                </a:tc>
                <a:extLst>
                  <a:ext uri="{0D108BD9-81ED-4DB2-BD59-A6C34878D82A}">
                    <a16:rowId xmlns:a16="http://schemas.microsoft.com/office/drawing/2014/main" xmlns="" val="2065680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0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Treatment</a:t>
            </a:r>
            <a:endParaRPr lang="en-US" sz="2800" b="1" dirty="0">
              <a:solidFill>
                <a:schemeClr val="tx1"/>
              </a:solidFill>
            </a:endParaRPr>
          </a:p>
          <a:p>
            <a:pPr marL="463550" lvl="2"/>
            <a:r>
              <a:rPr lang="en-US" sz="2800" b="1" dirty="0" smtClean="0">
                <a:solidFill>
                  <a:srgbClr val="3333FF"/>
                </a:solidFill>
              </a:rPr>
              <a:t>Antibiotics</a:t>
            </a:r>
            <a:r>
              <a:rPr lang="en-US" sz="2800" dirty="0" smtClean="0">
                <a:solidFill>
                  <a:srgbClr val="3333FF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– </a:t>
            </a:r>
            <a:r>
              <a:rPr lang="en-US" sz="2800" b="1" dirty="0">
                <a:solidFill>
                  <a:schemeClr val="tx1"/>
                </a:solidFill>
              </a:rPr>
              <a:t>destroy bacterial cells by inhibiting cell wall growth or protein </a:t>
            </a:r>
            <a:r>
              <a:rPr lang="en-US" sz="2800" b="1" dirty="0" smtClean="0">
                <a:solidFill>
                  <a:schemeClr val="tx1"/>
                </a:solidFill>
              </a:rPr>
              <a:t>synthesis</a:t>
            </a:r>
          </a:p>
          <a:p>
            <a:pPr marL="463550" lvl="2"/>
            <a:r>
              <a:rPr lang="en-US" sz="2800" b="1" dirty="0">
                <a:solidFill>
                  <a:srgbClr val="3333FF"/>
                </a:solidFill>
              </a:rPr>
              <a:t>Antibiotic resistance </a:t>
            </a:r>
            <a:r>
              <a:rPr lang="en-US" sz="2800" b="1" dirty="0">
                <a:solidFill>
                  <a:schemeClr val="tx1"/>
                </a:solidFill>
              </a:rPr>
              <a:t>- changes in the DNA of the bacterium or transfer of genes that are resistant to antibiotics:</a:t>
            </a:r>
          </a:p>
          <a:p>
            <a:pPr marL="463550" lvl="2"/>
            <a:endParaRPr lang="en-US" sz="2800" b="1" dirty="0">
              <a:solidFill>
                <a:schemeClr val="tx1"/>
              </a:solidFill>
            </a:endParaRPr>
          </a:p>
          <a:p>
            <a:pPr marL="457200" indent="-222250"/>
            <a:r>
              <a:rPr lang="en-US" sz="2800" b="1" dirty="0" smtClean="0">
                <a:solidFill>
                  <a:srgbClr val="3333FF"/>
                </a:solidFill>
              </a:rPr>
              <a:t>Vaccine </a:t>
            </a:r>
            <a:r>
              <a:rPr lang="en-US" sz="2800" b="1" dirty="0">
                <a:solidFill>
                  <a:schemeClr val="tx1"/>
                </a:solidFill>
              </a:rPr>
              <a:t>(prevention) – stimulates immune </a:t>
            </a:r>
            <a:r>
              <a:rPr lang="en-US" sz="2800" b="1" dirty="0" smtClean="0">
                <a:solidFill>
                  <a:schemeClr val="tx1"/>
                </a:solidFill>
              </a:rPr>
              <a:t>response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2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Controlling </a:t>
            </a:r>
            <a:r>
              <a:rPr lang="en-US" sz="2800" b="1" dirty="0">
                <a:solidFill>
                  <a:schemeClr val="tx1"/>
                </a:solidFill>
              </a:rPr>
              <a:t>Bacteria</a:t>
            </a:r>
          </a:p>
          <a:p>
            <a:pPr lvl="0"/>
            <a:r>
              <a:rPr lang="en-US" sz="2800" b="1" dirty="0">
                <a:solidFill>
                  <a:srgbClr val="3333FF"/>
                </a:solidFill>
              </a:rPr>
              <a:t>Sterilization </a:t>
            </a:r>
            <a:r>
              <a:rPr lang="en-US" sz="2800" b="1" dirty="0">
                <a:solidFill>
                  <a:schemeClr val="tx1"/>
                </a:solidFill>
              </a:rPr>
              <a:t>– kill bacteria by heat or chemical action .</a:t>
            </a:r>
          </a:p>
          <a:p>
            <a:pPr lvl="0"/>
            <a:r>
              <a:rPr lang="en-US" sz="2800" b="1" dirty="0" smtClean="0">
                <a:solidFill>
                  <a:srgbClr val="3333FF"/>
                </a:solidFill>
              </a:rPr>
              <a:t>Refrigeration </a:t>
            </a:r>
            <a:r>
              <a:rPr lang="en-US" sz="2800" b="1" dirty="0">
                <a:solidFill>
                  <a:schemeClr val="tx1"/>
                </a:solidFill>
              </a:rPr>
              <a:t>– bacteria grows at a slow rate in cold temperatures.</a:t>
            </a:r>
          </a:p>
          <a:p>
            <a:pPr lvl="0"/>
            <a:r>
              <a:rPr lang="en-US" sz="2800" b="1" dirty="0">
                <a:solidFill>
                  <a:srgbClr val="3333FF"/>
                </a:solidFill>
              </a:rPr>
              <a:t>Hand Sanitizer </a:t>
            </a:r>
            <a:r>
              <a:rPr lang="en-US" sz="2800" b="1" dirty="0">
                <a:solidFill>
                  <a:schemeClr val="tx1"/>
                </a:solidFill>
              </a:rPr>
              <a:t>– the alcohol kills bacteria by dissolving the bacteria's cellular membrane which kills the cell.</a:t>
            </a:r>
          </a:p>
          <a:p>
            <a:r>
              <a:rPr lang="en-US" sz="2800" b="1" dirty="0">
                <a:solidFill>
                  <a:srgbClr val="3333FF"/>
                </a:solidFill>
              </a:rPr>
              <a:t>Canning</a:t>
            </a:r>
            <a:r>
              <a:rPr lang="en-US" sz="2800" dirty="0">
                <a:solidFill>
                  <a:srgbClr val="3333FF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– kill bacteria by heat when preserving food.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205</TotalTime>
  <Words>1385</Words>
  <Application>Microsoft Office PowerPoint</Application>
  <PresentationFormat>On-screen Show (4:3)</PresentationFormat>
  <Paragraphs>338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Executive</vt:lpstr>
      <vt:lpstr>CLASSIFICATION, VIRUSES, AND BACERIA</vt:lpstr>
      <vt:lpstr>REVIEW</vt:lpstr>
      <vt:lpstr>REVIEW</vt:lpstr>
      <vt:lpstr>PowerPoint Presentation</vt:lpstr>
      <vt:lpstr>REVIEW</vt:lpstr>
      <vt:lpstr>REVIEW</vt:lpstr>
      <vt:lpstr>REVIEW</vt:lpstr>
      <vt:lpstr>REVIEW</vt:lpstr>
      <vt:lpstr>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METHANOGENS</vt:lpstr>
      <vt:lpstr>HALOPHILES</vt:lpstr>
      <vt:lpstr>THERMOACIDOPHILES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CLASSIFICATION, VIRUSES, AND BACERIA</dc:title>
  <dc:creator>JCBOE</dc:creator>
  <cp:lastModifiedBy>JCBOE</cp:lastModifiedBy>
  <cp:revision>19</cp:revision>
  <dcterms:created xsi:type="dcterms:W3CDTF">2016-02-19T12:34:34Z</dcterms:created>
  <dcterms:modified xsi:type="dcterms:W3CDTF">2016-02-22T12:23:11Z</dcterms:modified>
</cp:coreProperties>
</file>