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5" r:id="rId1"/>
  </p:sldMasterIdLst>
  <p:notesMasterIdLst>
    <p:notesMasterId r:id="rId21"/>
  </p:notesMasterIdLst>
  <p:sldIdLst>
    <p:sldId id="602" r:id="rId2"/>
    <p:sldId id="556" r:id="rId3"/>
    <p:sldId id="574" r:id="rId4"/>
    <p:sldId id="557" r:id="rId5"/>
    <p:sldId id="558" r:id="rId6"/>
    <p:sldId id="559" r:id="rId7"/>
    <p:sldId id="590" r:id="rId8"/>
    <p:sldId id="591" r:id="rId9"/>
    <p:sldId id="587" r:id="rId10"/>
    <p:sldId id="560" r:id="rId11"/>
    <p:sldId id="595" r:id="rId12"/>
    <p:sldId id="592" r:id="rId13"/>
    <p:sldId id="598" r:id="rId14"/>
    <p:sldId id="593" r:id="rId15"/>
    <p:sldId id="561" r:id="rId16"/>
    <p:sldId id="599" r:id="rId17"/>
    <p:sldId id="511" r:id="rId18"/>
    <p:sldId id="562" r:id="rId19"/>
    <p:sldId id="600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996600"/>
    <a:srgbClr val="8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446" autoAdjust="0"/>
    <p:restoredTop sz="86410" autoAdjust="0"/>
  </p:normalViewPr>
  <p:slideViewPr>
    <p:cSldViewPr>
      <p:cViewPr varScale="1">
        <p:scale>
          <a:sx n="92" d="100"/>
          <a:sy n="92" d="100"/>
        </p:scale>
        <p:origin x="117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7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B2A4C19B-74D6-4D28-9531-E50C62B414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9482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B28693-DF54-4D33-8653-9C72F8DD1C53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64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0014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05200" y="4495800"/>
            <a:ext cx="5562600" cy="55245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939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05200" y="5105400"/>
            <a:ext cx="5562600" cy="381000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9392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897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939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9392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689725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EF8E8FFE-B44E-412D-BCC9-70411B7D829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93927" name="Rectangle 7"/>
          <p:cNvSpPr>
            <a:spLocks noChangeArrowheads="1"/>
          </p:cNvSpPr>
          <p:nvPr userDrawn="1"/>
        </p:nvSpPr>
        <p:spPr bwMode="auto">
          <a:xfrm>
            <a:off x="8753475" y="6400800"/>
            <a:ext cx="390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16C91BBE-4CB1-49BB-A11A-3A221CC96741}" type="slidenum">
              <a:rPr lang="en-US" altLang="en-US" sz="1400">
                <a:solidFill>
                  <a:srgbClr val="FFFF00"/>
                </a:solidFill>
                <a:latin typeface="Times New Roman" panose="02020603050405020304" pitchFamily="18" charset="0"/>
              </a:rPr>
              <a:pPr/>
              <a:t>‹#›</a:t>
            </a:fld>
            <a:endParaRPr lang="en-US" altLang="en-US" sz="140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B96CC1-B6B9-487F-96F2-0B4D7CF265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008262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9F8F8E-BDED-42BF-B3FB-56FE550884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018297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4267200" cy="4953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267200" cy="4953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F0CFC9-E21A-4288-B3EE-AE472DE976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02653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18A8A-0BCA-4F63-936E-07E16C28FE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1764116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3DFF9-8467-4D5F-A47F-FC08AD17BD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993198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F395A7-6126-4D9B-AFE2-3F66C4B080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8306977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04E261-6149-4325-A4AA-4279B68E69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77745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35606-1F5E-4438-B399-FC1FBC3B4E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941524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F0E93-F070-4DD6-ACA3-C35CB71152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4150430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19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C77792-72DB-4B58-A512-C31E5A59C0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1148696"/>
      </p:ext>
    </p:extLst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066800"/>
            <a:ext cx="4267200" cy="4953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066800"/>
            <a:ext cx="4267200" cy="4953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6897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89725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6897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fld id="{3D0ABA97-CD7F-4DDC-99CD-4054B497D2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1266530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66800"/>
            <a:ext cx="8686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929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89725"/>
            <a:ext cx="21336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 Black" panose="020B0A040201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929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89725"/>
            <a:ext cx="28956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 Black" panose="020B0A040201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929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89725"/>
            <a:ext cx="21336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 Black" panose="020B0A04020102020204" pitchFamily="34" charset="0"/>
              </a:defRPr>
            </a:lvl1pPr>
          </a:lstStyle>
          <a:p>
            <a:fld id="{4CD46D7D-446F-4BAF-81BD-494173D9195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92903" name="Rectangle 7"/>
          <p:cNvSpPr>
            <a:spLocks noChangeArrowheads="1"/>
          </p:cNvSpPr>
          <p:nvPr userDrawn="1"/>
        </p:nvSpPr>
        <p:spPr bwMode="auto">
          <a:xfrm>
            <a:off x="8753475" y="6400800"/>
            <a:ext cx="390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E7AFAE94-2700-44D9-A6FD-276BDDA452E1}" type="slidenum">
              <a:rPr lang="en-US" altLang="en-US" sz="1400">
                <a:solidFill>
                  <a:srgbClr val="FFFF00"/>
                </a:solidFill>
                <a:latin typeface="Times New Roman" panose="02020603050405020304" pitchFamily="18" charset="0"/>
              </a:rPr>
              <a:pPr/>
              <a:t>‹#›</a:t>
            </a:fld>
            <a:endParaRPr lang="en-US" altLang="en-US" sz="140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ransition spd="med">
    <p:fade thruBlk="1"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b="1" i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200000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200000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200000"/>
        <a:defRPr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20000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20000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YpAG3miURY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TO DO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hlinkClick r:id="rId2"/>
              </a:rPr>
              <a:t>How Scientists Know About Punctuated Equilibrium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379289"/>
      </p:ext>
    </p:extLst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REVIEW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THEORY</a:t>
            </a:r>
            <a:endParaRPr lang="en-US" sz="2000" dirty="0"/>
          </a:p>
          <a:p>
            <a:pPr lvl="0"/>
            <a:r>
              <a:rPr lang="en-US" dirty="0" smtClean="0"/>
              <a:t>A. Genes</a:t>
            </a:r>
            <a:endParaRPr lang="en-US" dirty="0"/>
          </a:p>
          <a:p>
            <a:pPr lvl="0"/>
            <a:r>
              <a:rPr lang="en-US" dirty="0" smtClean="0"/>
              <a:t>B. Populations</a:t>
            </a:r>
            <a:endParaRPr lang="en-US" dirty="0"/>
          </a:p>
          <a:p>
            <a:pPr lvl="0"/>
            <a:r>
              <a:rPr lang="en-US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228600" y="2638926"/>
            <a:ext cx="8686800" cy="2999874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en-US" dirty="0" smtClean="0"/>
              <a:t>Today’s theory on evolution</a:t>
            </a:r>
          </a:p>
          <a:p>
            <a:pPr>
              <a:buFontTx/>
              <a:buChar char="•"/>
            </a:pPr>
            <a:r>
              <a:rPr lang="en-US" altLang="en-US" b="0" dirty="0" smtClean="0"/>
              <a:t>Recognizes that </a:t>
            </a:r>
            <a:r>
              <a:rPr lang="en-US" altLang="en-US" dirty="0" smtClean="0">
                <a:solidFill>
                  <a:srgbClr val="7030A0"/>
                </a:solidFill>
              </a:rPr>
              <a:t>GENES</a:t>
            </a:r>
            <a:r>
              <a:rPr lang="en-US" altLang="en-US" b="0" dirty="0" smtClean="0"/>
              <a:t> are responsible for the inheritance of characteristics.</a:t>
            </a:r>
          </a:p>
          <a:p>
            <a:pPr>
              <a:buFontTx/>
              <a:buChar char="•"/>
            </a:pPr>
            <a:r>
              <a:rPr lang="en-US" altLang="en-US" b="0" dirty="0" smtClean="0"/>
              <a:t>Recognizes that </a:t>
            </a:r>
            <a:r>
              <a:rPr lang="en-US" altLang="en-US" dirty="0" smtClean="0">
                <a:solidFill>
                  <a:srgbClr val="7030A0"/>
                </a:solidFill>
              </a:rPr>
              <a:t>POPULATIONS</a:t>
            </a:r>
            <a:r>
              <a:rPr lang="en-US" altLang="en-US" b="0" dirty="0" smtClean="0"/>
              <a:t>, not individuals, evolve due to natural selection and genetic drift.</a:t>
            </a:r>
          </a:p>
          <a:p>
            <a:pPr>
              <a:buFontTx/>
              <a:buChar char="•"/>
            </a:pPr>
            <a:r>
              <a:rPr lang="en-US" altLang="en-US" b="0" dirty="0" smtClean="0"/>
              <a:t>Recognizes that </a:t>
            </a:r>
            <a:r>
              <a:rPr lang="en-US" altLang="en-US" dirty="0" smtClean="0">
                <a:solidFill>
                  <a:srgbClr val="7030A0"/>
                </a:solidFill>
              </a:rPr>
              <a:t>SPECIATION</a:t>
            </a:r>
            <a:r>
              <a:rPr lang="en-US" altLang="en-US" b="0" dirty="0" smtClean="0"/>
              <a:t> usually is due to the gradual accumulation of small genetic changes.</a:t>
            </a:r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79021880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REVIEW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THEORY</a:t>
            </a:r>
            <a:endParaRPr lang="en-US" sz="2000" dirty="0"/>
          </a:p>
          <a:p>
            <a:pPr lvl="0"/>
            <a:r>
              <a:rPr lang="en-US" dirty="0" smtClean="0"/>
              <a:t>C. Vocabulary</a:t>
            </a:r>
            <a:endParaRPr lang="en-US" dirty="0"/>
          </a:p>
          <a:p>
            <a:pPr lvl="1"/>
            <a:r>
              <a:rPr lang="en-US" dirty="0" smtClean="0"/>
              <a:t>Population / Species / Speciation</a:t>
            </a:r>
            <a:r>
              <a:rPr lang="en-US" dirty="0"/>
              <a:t> </a:t>
            </a:r>
            <a:r>
              <a:rPr lang="en-US" dirty="0" smtClean="0"/>
              <a:t>/ Gene Pool</a:t>
            </a:r>
          </a:p>
          <a:p>
            <a:pPr lvl="1"/>
            <a:endParaRPr lang="en-US" dirty="0"/>
          </a:p>
          <a:p>
            <a:pPr>
              <a:buFontTx/>
              <a:buChar char="•"/>
            </a:pPr>
            <a:r>
              <a:rPr lang="en-US" alt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Population</a:t>
            </a:r>
            <a:r>
              <a:rPr lang="en-US" altLang="en-US" dirty="0">
                <a:solidFill>
                  <a:srgbClr val="CC0000"/>
                </a:solidFill>
              </a:rPr>
              <a:t> </a:t>
            </a:r>
            <a:r>
              <a:rPr lang="en-US" altLang="en-US" dirty="0"/>
              <a:t>- </a:t>
            </a:r>
            <a:r>
              <a:rPr lang="en-US" altLang="en-US" b="0" dirty="0"/>
              <a:t>a localized group of individuals of the same species.</a:t>
            </a:r>
            <a:r>
              <a:rPr lang="en-US" altLang="en-US" dirty="0"/>
              <a:t>  </a:t>
            </a:r>
          </a:p>
          <a:p>
            <a:pPr>
              <a:buFontTx/>
              <a:buChar char="•"/>
            </a:pPr>
            <a:r>
              <a:rPr lang="en-US" alt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Species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dirty="0"/>
              <a:t>- </a:t>
            </a:r>
            <a:r>
              <a:rPr lang="en-US" altLang="en-US" b="0" dirty="0"/>
              <a:t>a group of populations whose individuals have the ability to breed and produce fertile offspring. </a:t>
            </a:r>
            <a:r>
              <a:rPr lang="en-US" altLang="en-US" dirty="0"/>
              <a:t> </a:t>
            </a:r>
            <a:endParaRPr lang="en-US" altLang="en-US" dirty="0" smtClean="0"/>
          </a:p>
          <a:p>
            <a:pPr>
              <a:buFontTx/>
              <a:buChar char="•"/>
            </a:pPr>
            <a:r>
              <a:rPr lang="en-US" altLang="en-US" dirty="0" smtClean="0">
                <a:solidFill>
                  <a:srgbClr val="7030A0"/>
                </a:solidFill>
              </a:rPr>
              <a:t>Speciation</a:t>
            </a:r>
            <a:r>
              <a:rPr lang="en-US" altLang="en-US" dirty="0" smtClean="0"/>
              <a:t> - </a:t>
            </a:r>
            <a:r>
              <a:rPr lang="en-US" altLang="en-US" b="0" dirty="0"/>
              <a:t>Formation of a new </a:t>
            </a:r>
            <a:r>
              <a:rPr lang="en-US" altLang="en-US" b="0" dirty="0" smtClean="0"/>
              <a:t>group </a:t>
            </a:r>
            <a:r>
              <a:rPr lang="en-US" altLang="en-US" b="0" dirty="0"/>
              <a:t>of organisms that can reproduce fertile </a:t>
            </a:r>
            <a:r>
              <a:rPr lang="en-US" altLang="en-US" b="0" dirty="0" smtClean="0"/>
              <a:t>offspring.</a:t>
            </a:r>
          </a:p>
          <a:p>
            <a:pPr>
              <a:buFontTx/>
              <a:buChar char="•"/>
            </a:pPr>
            <a:r>
              <a:rPr lang="en-US" altLang="en-US" dirty="0" smtClean="0">
                <a:solidFill>
                  <a:srgbClr val="7030A0"/>
                </a:solidFill>
              </a:rPr>
              <a:t>Gene Pool </a:t>
            </a:r>
            <a:r>
              <a:rPr lang="en-US" altLang="en-US" b="0" dirty="0" smtClean="0"/>
              <a:t>- </a:t>
            </a:r>
            <a:r>
              <a:rPr lang="en-US" altLang="en-US" b="0" dirty="0"/>
              <a:t>all of the alleles of all individuals in a population.</a:t>
            </a:r>
          </a:p>
          <a:p>
            <a:pPr>
              <a:buFontTx/>
              <a:buChar char="•"/>
            </a:pPr>
            <a:endParaRPr lang="en-US" altLang="en-US" b="0" dirty="0"/>
          </a:p>
          <a:p>
            <a:pPr>
              <a:buFontTx/>
              <a:buChar char="•"/>
            </a:pPr>
            <a:endParaRPr lang="en-US" altLang="en-US" sz="3200" dirty="0" smtClean="0"/>
          </a:p>
          <a:p>
            <a:pPr>
              <a:buFontTx/>
              <a:buChar char="•"/>
            </a:pPr>
            <a:endParaRPr lang="en-US" altLang="en-US" sz="3200" dirty="0"/>
          </a:p>
          <a:p>
            <a:pPr lvl="1"/>
            <a:endParaRPr lang="en-US" dirty="0"/>
          </a:p>
          <a:p>
            <a:r>
              <a:rPr lang="en-US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6079851"/>
      </p:ext>
    </p:extLst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	</a:t>
            </a:r>
            <a:r>
              <a:rPr lang="en-US" dirty="0" smtClean="0"/>
              <a:t>PROCESS </a:t>
            </a:r>
            <a:r>
              <a:rPr lang="en-US" dirty="0"/>
              <a:t>OF EVOLUTION</a:t>
            </a:r>
            <a:endParaRPr lang="en-US" sz="2000" dirty="0"/>
          </a:p>
          <a:p>
            <a:pPr lvl="0"/>
            <a:r>
              <a:rPr lang="en-US" dirty="0" smtClean="0"/>
              <a:t>A. Microevolution </a:t>
            </a:r>
            <a:r>
              <a:rPr lang="en-US" dirty="0"/>
              <a:t>(define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914400" y="3133535"/>
            <a:ext cx="7086600" cy="158812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en-US" sz="3600" dirty="0">
                <a:solidFill>
                  <a:srgbClr val="7030A0"/>
                </a:solidFill>
              </a:rPr>
              <a:t>MICROEVOLUTION</a:t>
            </a:r>
            <a:r>
              <a:rPr lang="en-US" altLang="en-US" sz="3600" dirty="0"/>
              <a:t> refers to evolution that occurs within a population.</a:t>
            </a:r>
          </a:p>
        </p:txBody>
      </p:sp>
    </p:spTree>
    <p:extLst>
      <p:ext uri="{BB962C8B-B14F-4D97-AF65-F5344CB8AC3E}">
        <p14:creationId xmlns:p14="http://schemas.microsoft.com/office/powerpoint/2010/main" val="2317143926"/>
      </p:ext>
    </p:extLst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</a:t>
            </a:r>
            <a:r>
              <a:rPr lang="en-US" dirty="0"/>
              <a:t>OF EVOLUTION</a:t>
            </a:r>
            <a:endParaRPr lang="en-US" sz="2000" dirty="0"/>
          </a:p>
          <a:p>
            <a:pPr lvl="0"/>
            <a:r>
              <a:rPr lang="en-US" dirty="0" smtClean="0"/>
              <a:t>A. Mechanisms </a:t>
            </a:r>
            <a:r>
              <a:rPr lang="en-US" dirty="0"/>
              <a:t>of Evolution (define</a:t>
            </a:r>
            <a:r>
              <a:rPr lang="en-US" dirty="0" smtClean="0"/>
              <a:t>)</a:t>
            </a:r>
          </a:p>
          <a:p>
            <a:r>
              <a:rPr lang="en-US" dirty="0">
                <a:solidFill>
                  <a:srgbClr val="7030A0"/>
                </a:solidFill>
              </a:rPr>
              <a:t>Mechanisms of evolution – mechanisms of evolution lead to changes in allele frequencies!   </a:t>
            </a:r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/>
              <a:t> </a:t>
            </a:r>
            <a:r>
              <a:rPr lang="en-US" dirty="0" smtClean="0"/>
              <a:t> a. Genetic Mutations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228600" y="3200400"/>
            <a:ext cx="8686800" cy="2133600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Tx/>
              <a:buChar char="-"/>
            </a:pPr>
            <a:r>
              <a:rPr lang="en-US" sz="2000" b="0" dirty="0" smtClean="0"/>
              <a:t>A mutation is an error in the replication of a nucleotide sequence provides the genetic variation that evolution acts on.  </a:t>
            </a:r>
          </a:p>
          <a:p>
            <a:pPr marL="457200" indent="-457200">
              <a:buFontTx/>
              <a:buChar char="-"/>
            </a:pPr>
            <a:r>
              <a:rPr lang="en-US" sz="2000" b="0" dirty="0" smtClean="0"/>
              <a:t>Some “green genes” </a:t>
            </a:r>
            <a:r>
              <a:rPr lang="en-US" sz="2000" dirty="0" smtClean="0">
                <a:solidFill>
                  <a:srgbClr val="FF0000"/>
                </a:solidFill>
              </a:rPr>
              <a:t>randomly mutated </a:t>
            </a:r>
            <a:r>
              <a:rPr lang="en-US" sz="2000" b="0" dirty="0" smtClean="0"/>
              <a:t>to “brown genes” (mutations alone cannot account for a big change in allele frequency). 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en-US" altLang="en-US" sz="2000" b="0" dirty="0" smtClean="0">
                <a:cs typeface="Arial" panose="020B0604020202020204" pitchFamily="34" charset="0"/>
              </a:rPr>
              <a:t>Mutations can be transmitted in gametes to offspring, and immediately affect the composition of the gene pool.</a:t>
            </a:r>
            <a:endParaRPr lang="en-US" sz="2000" b="0" dirty="0" smtClean="0"/>
          </a:p>
          <a:p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29" y="5562600"/>
            <a:ext cx="8865182" cy="110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143926"/>
      </p:ext>
    </p:extLst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</a:t>
            </a:r>
            <a:r>
              <a:rPr lang="en-US" dirty="0"/>
              <a:t>OF EVOLUTION</a:t>
            </a:r>
            <a:endParaRPr lang="en-US" sz="2000" dirty="0"/>
          </a:p>
          <a:p>
            <a:pPr lvl="0"/>
            <a:r>
              <a:rPr lang="en-US" dirty="0" smtClean="0"/>
              <a:t>B. Mechanisms </a:t>
            </a:r>
            <a:r>
              <a:rPr lang="en-US" dirty="0"/>
              <a:t>of Evolution </a:t>
            </a:r>
          </a:p>
          <a:p>
            <a:pPr lvl="0"/>
            <a:r>
              <a:rPr lang="en-US" dirty="0"/>
              <a:t> </a:t>
            </a:r>
            <a:r>
              <a:rPr lang="en-US" dirty="0" smtClean="0"/>
              <a:t> b. Gene Flow</a:t>
            </a:r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533400" y="2436402"/>
            <a:ext cx="3657600" cy="2862322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000" dirty="0"/>
              <a:t>Genes from one population are incorporated into a different population. </a:t>
            </a:r>
          </a:p>
          <a:p>
            <a:pPr marL="457200" indent="-457200">
              <a:buFontTx/>
              <a:buChar char="-"/>
            </a:pPr>
            <a:r>
              <a:rPr lang="en-US" sz="2000" dirty="0"/>
              <a:t>Some beetles with brown genes </a:t>
            </a:r>
            <a:r>
              <a:rPr lang="en-US" sz="2000" dirty="0">
                <a:solidFill>
                  <a:srgbClr val="FF0000"/>
                </a:solidFill>
              </a:rPr>
              <a:t>immigrated</a:t>
            </a:r>
            <a:r>
              <a:rPr lang="en-US" sz="2000" dirty="0"/>
              <a:t> from another population or some beetles carrying green genes emigrated.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484" y="2529300"/>
            <a:ext cx="461962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143926"/>
      </p:ext>
    </p:extLst>
  </p:cSld>
  <p:clrMapOvr>
    <a:masterClrMapping/>
  </p:clrMapOvr>
  <p:transition spd="med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</a:t>
            </a:r>
            <a:r>
              <a:rPr lang="en-US" dirty="0"/>
              <a:t>OF EVOLUTION</a:t>
            </a:r>
            <a:endParaRPr lang="en-US" sz="2000" dirty="0"/>
          </a:p>
          <a:p>
            <a:pPr lvl="0"/>
            <a:r>
              <a:rPr lang="en-US" dirty="0" smtClean="0"/>
              <a:t>B. Mechanisms </a:t>
            </a:r>
            <a:r>
              <a:rPr lang="en-US" dirty="0"/>
              <a:t>of Evolution </a:t>
            </a:r>
          </a:p>
          <a:p>
            <a:pPr lvl="0"/>
            <a:r>
              <a:rPr lang="en-US" dirty="0"/>
              <a:t> </a:t>
            </a:r>
            <a:r>
              <a:rPr lang="en-US" dirty="0" smtClean="0"/>
              <a:t> c. Genetic Drift</a:t>
            </a:r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533400" y="2436402"/>
            <a:ext cx="3657600" cy="2246769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pPr marL="457200" indent="-457200" eaLnBrk="0" hangingPunct="0">
              <a:buFontTx/>
              <a:buChar char="-"/>
            </a:pPr>
            <a:r>
              <a:rPr lang="en-US" altLang="en-US" sz="2000" dirty="0">
                <a:cs typeface="Arial" panose="020B0604020202020204" pitchFamily="34" charset="0"/>
              </a:rPr>
              <a:t>Genetic drift = the alteration of the gene pool of a small population due to chance.</a:t>
            </a:r>
          </a:p>
          <a:p>
            <a:pPr marL="457200" indent="-457200" eaLnBrk="0" hangingPunct="0">
              <a:buFontTx/>
              <a:buChar char="-"/>
            </a:pPr>
            <a:r>
              <a:rPr lang="en-US" sz="2000" dirty="0"/>
              <a:t>It is random changes in the frequency of alleles within a population.  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59311" y="1981200"/>
            <a:ext cx="4281358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7110032"/>
      </p:ext>
    </p:extLst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</a:t>
            </a:r>
            <a:r>
              <a:rPr lang="en-US" dirty="0"/>
              <a:t>OF EVOLUTION</a:t>
            </a:r>
            <a:endParaRPr lang="en-US" sz="2000" dirty="0"/>
          </a:p>
          <a:p>
            <a:pPr lvl="0"/>
            <a:r>
              <a:rPr lang="en-US" dirty="0" smtClean="0"/>
              <a:t>B. Mechanisms </a:t>
            </a:r>
            <a:r>
              <a:rPr lang="en-US" dirty="0"/>
              <a:t>of Evolution </a:t>
            </a:r>
          </a:p>
          <a:p>
            <a:pPr lvl="0"/>
            <a:r>
              <a:rPr lang="en-US" dirty="0"/>
              <a:t> </a:t>
            </a:r>
            <a:r>
              <a:rPr lang="en-US" dirty="0" smtClean="0"/>
              <a:t> d. Natural Selection</a:t>
            </a:r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533400" y="2436402"/>
            <a:ext cx="7696200" cy="2246769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cs typeface="Arial" panose="020B0604020202020204" pitchFamily="34" charset="0"/>
              </a:rPr>
              <a:t>Differential success in reproduction based on heritable traits results in selected alleles being passed to relatively more offspring (Darwinian inheritance).</a:t>
            </a:r>
          </a:p>
          <a:p>
            <a:pPr eaLnBrk="0" hangingPunct="0">
              <a:buFont typeface="Arial" panose="020B0604020202020204" pitchFamily="34" charset="0"/>
              <a:buChar char="•"/>
            </a:pPr>
            <a:r>
              <a:rPr lang="en-US" altLang="en-US" sz="2000" dirty="0">
                <a:cs typeface="Arial" panose="020B0604020202020204" pitchFamily="34" charset="0"/>
              </a:rPr>
              <a:t>The only agent that results in adaptation to environment.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Beetles with brown genes escaped predation and survived to reproduce more frequently than beetles with green genes, so that more brown genes were passed to the next generation.</a:t>
            </a:r>
          </a:p>
        </p:txBody>
      </p:sp>
    </p:spTree>
    <p:extLst>
      <p:ext uri="{BB962C8B-B14F-4D97-AF65-F5344CB8AC3E}">
        <p14:creationId xmlns:p14="http://schemas.microsoft.com/office/powerpoint/2010/main" val="3208950940"/>
      </p:ext>
    </p:extLst>
  </p:cSld>
  <p:clrMapOvr>
    <a:masterClrMapping/>
  </p:clrMapOvr>
  <p:transition spd="med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NATURAL SELECTION</a:t>
            </a:r>
            <a:endParaRPr lang="en-US" i="0" dirty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1463-F2A8-4195-9024-9856A5C7979C}" type="slidenum">
              <a:rPr lang="en-US" altLang="en-US"/>
              <a:pPr/>
              <a:t>9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097" y="1099802"/>
            <a:ext cx="6238903" cy="476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591659"/>
      </p:ext>
    </p:extLst>
  </p:cSld>
  <p:clrMapOvr>
    <a:masterClrMapping/>
  </p:clrMapOvr>
  <p:transition spd="med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REVIEW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PATTERN </a:t>
            </a:r>
            <a:r>
              <a:rPr lang="en-US" dirty="0"/>
              <a:t>OF EVOLUTION</a:t>
            </a:r>
            <a:endParaRPr lang="en-US" sz="2000" dirty="0"/>
          </a:p>
          <a:p>
            <a:pPr lvl="0"/>
            <a:r>
              <a:rPr lang="en-US" dirty="0" smtClean="0"/>
              <a:t>A. Divergent </a:t>
            </a:r>
            <a:r>
              <a:rPr lang="en-US" dirty="0"/>
              <a:t>Evolution</a:t>
            </a:r>
          </a:p>
          <a:p>
            <a:pPr lvl="1"/>
            <a:r>
              <a:rPr lang="en-US" dirty="0"/>
              <a:t>Define</a:t>
            </a:r>
          </a:p>
          <a:p>
            <a:pPr lvl="1"/>
            <a:r>
              <a:rPr lang="en-US" dirty="0"/>
              <a:t>End result</a:t>
            </a:r>
          </a:p>
          <a:p>
            <a:pPr lvl="1"/>
            <a:r>
              <a:rPr lang="en-US" dirty="0"/>
              <a:t>Recognize </a:t>
            </a:r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28600" y="3124200"/>
            <a:ext cx="8686800" cy="3200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70C0"/>
                </a:solidFill>
              </a:rPr>
              <a:t>Divergent evolution </a:t>
            </a:r>
            <a:r>
              <a:rPr lang="en-US" b="0" dirty="0" smtClean="0"/>
              <a:t>is the process of two or more related species becoming more and more dissimilar. </a:t>
            </a:r>
          </a:p>
          <a:p>
            <a:r>
              <a:rPr lang="en-US" b="0" dirty="0" smtClean="0"/>
              <a:t>Organisms, who share a </a:t>
            </a:r>
            <a:r>
              <a:rPr lang="en-US" dirty="0" smtClean="0">
                <a:solidFill>
                  <a:srgbClr val="FF0000"/>
                </a:solidFill>
              </a:rPr>
              <a:t>common ancestry</a:t>
            </a:r>
            <a:r>
              <a:rPr lang="en-US" b="0" dirty="0" smtClean="0"/>
              <a:t>, have evolved into different organisms.</a:t>
            </a:r>
          </a:p>
          <a:p>
            <a:r>
              <a:rPr lang="en-US" b="0" dirty="0" smtClean="0"/>
              <a:t>They </a:t>
            </a:r>
            <a:r>
              <a:rPr lang="en-US" altLang="en-US" b="0" dirty="0" smtClean="0">
                <a:cs typeface="Times New Roman" panose="02020603050405020304" pitchFamily="18" charset="0"/>
                <a:sym typeface="Wingdings" panose="05000000000000000000" pitchFamily="2" charset="2"/>
              </a:rPr>
              <a:t>diverge because they are </a:t>
            </a:r>
            <a:r>
              <a:rPr lang="en-US" altLang="en-US" dirty="0" smtClean="0">
                <a:solidFill>
                  <a:srgbClr val="0070C0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adapted by different environments.</a:t>
            </a:r>
          </a:p>
          <a:p>
            <a:r>
              <a:rPr lang="en-US" b="0" dirty="0" smtClean="0"/>
              <a:t>Over millions of years, related species become dissimilar as they adjust to their environment.</a:t>
            </a:r>
          </a:p>
          <a:p>
            <a:endParaRPr lang="en-US" altLang="en-US" b="0" dirty="0" smtClean="0">
              <a:cs typeface="Times New Roman" panose="02020603050405020304" pitchFamily="18" charset="0"/>
            </a:endParaRPr>
          </a:p>
          <a:p>
            <a:endParaRPr lang="en-US" b="0" dirty="0" smtClean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17143926"/>
      </p:ext>
    </p:extLst>
  </p:cSld>
  <p:clrMapOvr>
    <a:masterClrMapping/>
  </p:clrMapOvr>
  <p:transition spd="med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/>
              <a:t>DIVERGENT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2209800"/>
          </a:xfrm>
        </p:spPr>
        <p:txBody>
          <a:bodyPr/>
          <a:lstStyle/>
          <a:p>
            <a:r>
              <a:rPr lang="en-US" sz="2800" dirty="0" smtClean="0"/>
              <a:t>Darwin’s finches went through adaptive radiation - </a:t>
            </a:r>
            <a:r>
              <a:rPr lang="en-US" altLang="en-US" sz="2800" dirty="0" smtClean="0">
                <a:cs typeface="Times New Roman" panose="02020603050405020304" pitchFamily="18" charset="0"/>
              </a:rPr>
              <a:t>process </a:t>
            </a:r>
            <a:r>
              <a:rPr lang="en-US" altLang="en-US" sz="2800" dirty="0">
                <a:cs typeface="Times New Roman" panose="02020603050405020304" pitchFamily="18" charset="0"/>
              </a:rPr>
              <a:t>by which ancestral species evolve into a number of </a:t>
            </a:r>
            <a:r>
              <a:rPr lang="en-US" altLang="en-US" sz="2800" dirty="0" smtClean="0">
                <a:cs typeface="Times New Roman" panose="02020603050405020304" pitchFamily="18" charset="0"/>
              </a:rPr>
              <a:t>different species.</a:t>
            </a:r>
            <a:endParaRPr lang="en-US" altLang="en-US" sz="2800" dirty="0"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11</a:t>
            </a:fld>
            <a:endParaRPr lang="en-US" altLang="en-US"/>
          </a:p>
        </p:txBody>
      </p:sp>
      <p:pic>
        <p:nvPicPr>
          <p:cNvPr id="5" name="Picture 1032" descr="darwin_finch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576345"/>
            <a:ext cx="5486400" cy="426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783513"/>
      </p:ext>
    </p:extLst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REVIEW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PATTERN </a:t>
            </a:r>
            <a:r>
              <a:rPr lang="en-US" dirty="0"/>
              <a:t>OF EVOLUTION</a:t>
            </a:r>
            <a:endParaRPr lang="en-US" sz="2000" dirty="0"/>
          </a:p>
          <a:p>
            <a:pPr lvl="0"/>
            <a:r>
              <a:rPr lang="en-US" dirty="0" smtClean="0"/>
              <a:t>B. Convergent </a:t>
            </a:r>
            <a:r>
              <a:rPr lang="en-US" dirty="0"/>
              <a:t>Evolution</a:t>
            </a:r>
          </a:p>
          <a:p>
            <a:pPr lvl="1"/>
            <a:r>
              <a:rPr lang="en-US" dirty="0"/>
              <a:t>Define</a:t>
            </a:r>
          </a:p>
          <a:p>
            <a:pPr lvl="1"/>
            <a:r>
              <a:rPr lang="en-US" dirty="0"/>
              <a:t>End result</a:t>
            </a:r>
          </a:p>
          <a:p>
            <a:pPr lvl="1"/>
            <a:r>
              <a:rPr lang="en-US" dirty="0"/>
              <a:t>Recognize </a:t>
            </a:r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28600" y="3200400"/>
            <a:ext cx="8686800" cy="2971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b="0" dirty="0" smtClean="0">
                <a:solidFill>
                  <a:srgbClr val="FF0000"/>
                </a:solidFill>
              </a:rPr>
              <a:t>Convergent evolution </a:t>
            </a:r>
            <a:r>
              <a:rPr lang="en-US" b="0" dirty="0" smtClean="0"/>
              <a:t>is the emergence of biological structures or species that exhibit similar function and appearance but that evolved through widely different evolutionary pathways.</a:t>
            </a:r>
          </a:p>
          <a:p>
            <a:pPr marL="457200" indent="-457200" algn="just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b="0" dirty="0" smtClean="0">
                <a:cs typeface="Times New Roman" panose="02020603050405020304" pitchFamily="18" charset="0"/>
              </a:rPr>
              <a:t>result of geographic isolation and niches to be filled.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b="0" dirty="0" smtClean="0">
                <a:cs typeface="Times New Roman" panose="02020603050405020304" pitchFamily="18" charset="0"/>
              </a:rPr>
              <a:t>process by which different species evolve similar structures or adaptations to  similar (but different) environments.</a:t>
            </a:r>
            <a:r>
              <a:rPr lang="en-US" altLang="en-US" b="0" dirty="0" smtClean="0"/>
              <a:t> </a:t>
            </a:r>
          </a:p>
          <a:p>
            <a:endParaRPr lang="en-US" sz="3200" b="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282040"/>
      </p:ext>
    </p:extLst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CONVERGENT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1600200"/>
          </a:xfrm>
        </p:spPr>
        <p:txBody>
          <a:bodyPr/>
          <a:lstStyle/>
          <a:p>
            <a:endParaRPr lang="en-US" sz="3200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13</a:t>
            </a:fld>
            <a:endParaRPr lang="en-US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805" y="1295400"/>
            <a:ext cx="6172200" cy="366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92505" y="5334000"/>
            <a:ext cx="8686800" cy="1371600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 smtClean="0"/>
              <a:t>The similarities evolved due to exposure to similar </a:t>
            </a:r>
            <a:r>
              <a:rPr lang="en-US" sz="3200" u="sng" dirty="0" smtClean="0">
                <a:solidFill>
                  <a:srgbClr val="FF0000"/>
                </a:solidFill>
              </a:rPr>
              <a:t>environmental pressures</a:t>
            </a:r>
            <a:r>
              <a:rPr lang="en-US" sz="3200" b="0" u="sng" dirty="0" smtClean="0"/>
              <a:t>. </a:t>
            </a:r>
          </a:p>
          <a:p>
            <a:endParaRPr lang="en-US" sz="3200" b="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84253"/>
      </p:ext>
    </p:extLst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REVIEW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PATTERN </a:t>
            </a:r>
            <a:r>
              <a:rPr lang="en-US" dirty="0"/>
              <a:t>OF EVOLUTION</a:t>
            </a:r>
            <a:endParaRPr lang="en-US" sz="2000" dirty="0"/>
          </a:p>
          <a:p>
            <a:pPr lvl="0"/>
            <a:r>
              <a:rPr lang="en-US" dirty="0" smtClean="0"/>
              <a:t>C. Co-Evolution</a:t>
            </a:r>
            <a:endParaRPr lang="en-US" dirty="0"/>
          </a:p>
          <a:p>
            <a:pPr lvl="1"/>
            <a:r>
              <a:rPr lang="en-US" dirty="0"/>
              <a:t>Define</a:t>
            </a:r>
          </a:p>
          <a:p>
            <a:pPr lvl="1"/>
            <a:r>
              <a:rPr lang="en-US" dirty="0"/>
              <a:t>End result</a:t>
            </a:r>
          </a:p>
          <a:p>
            <a:pPr lvl="1"/>
            <a:r>
              <a:rPr lang="en-US" dirty="0"/>
              <a:t>Recognize </a:t>
            </a:r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28600" y="3352800"/>
            <a:ext cx="8686800" cy="2895600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 smtClean="0"/>
              <a:t>Co-Evolution is the joint change of two or more species in close interaction.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 smtClean="0"/>
              <a:t>Example - Bumblebees and the flowers they pollinate have coevolved so that both have become </a:t>
            </a:r>
            <a:r>
              <a:rPr lang="en-US" dirty="0" smtClean="0">
                <a:solidFill>
                  <a:srgbClr val="FF0000"/>
                </a:solidFill>
              </a:rPr>
              <a:t>dependent</a:t>
            </a:r>
            <a:r>
              <a:rPr lang="en-US" dirty="0" smtClean="0"/>
              <a:t> </a:t>
            </a:r>
            <a:r>
              <a:rPr lang="en-US" b="0" dirty="0" smtClean="0"/>
              <a:t>on each other for survival.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b="0" dirty="0" smtClean="0"/>
              <a:t>When two different organisms change in response to each other</a:t>
            </a:r>
          </a:p>
          <a:p>
            <a:endParaRPr lang="en-US" b="0" dirty="0" smtClean="0"/>
          </a:p>
        </p:txBody>
      </p:sp>
    </p:spTree>
    <p:extLst>
      <p:ext uri="{BB962C8B-B14F-4D97-AF65-F5344CB8AC3E}">
        <p14:creationId xmlns:p14="http://schemas.microsoft.com/office/powerpoint/2010/main" val="1937282040"/>
      </p:ext>
    </p:extLst>
  </p:cSld>
  <p:clrMapOvr>
    <a:masterClrMapping/>
  </p:clrMapOvr>
  <p:transition spd="med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MACROEVOLUTION (define)</a:t>
            </a:r>
          </a:p>
          <a:p>
            <a:r>
              <a:rPr lang="en-US" dirty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28600" y="1939089"/>
            <a:ext cx="8686800" cy="1752600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smtClean="0"/>
              <a:t>Macroevolution</a:t>
            </a:r>
            <a:r>
              <a:rPr lang="en-US" sz="2800" b="0" smtClean="0"/>
              <a:t> is evolution on a scale of separated gene pools. </a:t>
            </a:r>
          </a:p>
          <a:p>
            <a:r>
              <a:rPr lang="en-US" sz="2800" b="0" smtClean="0"/>
              <a:t>Is it large scales evolutionary change.</a:t>
            </a:r>
            <a:endParaRPr lang="en-US" sz="2800" b="0" dirty="0" smtClean="0"/>
          </a:p>
        </p:txBody>
      </p:sp>
      <p:pic>
        <p:nvPicPr>
          <p:cNvPr id="6" name="Picture 2" descr="macroequ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14800"/>
            <a:ext cx="678942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143926"/>
      </p:ext>
    </p:extLst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lvl="3" indent="0"/>
            <a:r>
              <a:rPr lang="en-US" sz="2400" dirty="0" smtClean="0"/>
              <a:t>A. Speciation</a:t>
            </a:r>
            <a:endParaRPr lang="en-US" sz="2400" dirty="0"/>
          </a:p>
          <a:p>
            <a:pPr marL="906463" lvl="4" indent="0"/>
            <a:r>
              <a:rPr lang="en-US" sz="2400" dirty="0" smtClean="0"/>
              <a:t>	Define - </a:t>
            </a:r>
            <a:r>
              <a:rPr lang="en-US" altLang="en-US" sz="2400" b="0" dirty="0"/>
              <a:t>Formation of a new species (group of organisms that can reproduce fertile offspring) </a:t>
            </a:r>
            <a:endParaRPr lang="en-US" sz="2400" dirty="0"/>
          </a:p>
          <a:p>
            <a:pPr marL="7938" lvl="4" indent="0"/>
            <a:r>
              <a:rPr lang="en-US" sz="2400" dirty="0" smtClean="0"/>
              <a:t>	End result - </a:t>
            </a:r>
            <a:r>
              <a:rPr lang="en-US" sz="2400" dirty="0"/>
              <a:t>produces a NEW species </a:t>
            </a:r>
          </a:p>
          <a:p>
            <a:pPr marL="7938" lvl="4" indent="0"/>
            <a:r>
              <a:rPr lang="en-US" sz="2400" dirty="0" smtClean="0"/>
              <a:t>	Mechanisms</a:t>
            </a:r>
            <a:endParaRPr lang="en-US" sz="2400" dirty="0"/>
          </a:p>
          <a:p>
            <a:pPr marL="7938" lvl="5" indent="0">
              <a:buNone/>
            </a:pPr>
            <a:r>
              <a:rPr lang="en-US" sz="2400" dirty="0" smtClean="0"/>
              <a:t>		a. Geographic </a:t>
            </a:r>
            <a:r>
              <a:rPr lang="en-US" sz="2400" dirty="0"/>
              <a:t>Isolation</a:t>
            </a:r>
          </a:p>
          <a:p>
            <a:pPr marL="7938" lvl="6" indent="0">
              <a:buNone/>
            </a:pPr>
            <a:r>
              <a:rPr lang="en-US" sz="2400" dirty="0" smtClean="0"/>
              <a:t>			example</a:t>
            </a:r>
            <a:endParaRPr lang="en-US" sz="2400" dirty="0"/>
          </a:p>
          <a:p>
            <a:pPr marL="7938" lvl="5" indent="0">
              <a:buNone/>
            </a:pPr>
            <a:r>
              <a:rPr lang="en-US" sz="2400" dirty="0" smtClean="0"/>
              <a:t>		b. Temporal </a:t>
            </a:r>
            <a:r>
              <a:rPr lang="en-US" sz="2400" dirty="0"/>
              <a:t>Isolation</a:t>
            </a:r>
          </a:p>
          <a:p>
            <a:pPr marL="7938" lvl="6" indent="0">
              <a:buNone/>
            </a:pPr>
            <a:r>
              <a:rPr lang="en-US" sz="2400" dirty="0" smtClean="0"/>
              <a:t>			example</a:t>
            </a:r>
            <a:endParaRPr lang="en-US" sz="2400" dirty="0"/>
          </a:p>
          <a:p>
            <a:pPr marL="7938" lvl="5" indent="0">
              <a:buNone/>
            </a:pPr>
            <a:r>
              <a:rPr lang="en-US" sz="2400" dirty="0" smtClean="0"/>
              <a:t>		c.  Behavioral </a:t>
            </a:r>
            <a:r>
              <a:rPr lang="en-US" sz="2400" dirty="0"/>
              <a:t>isolation</a:t>
            </a:r>
          </a:p>
          <a:p>
            <a:pPr marL="7938" lvl="6" indent="0">
              <a:buNone/>
            </a:pPr>
            <a:r>
              <a:rPr lang="en-US" sz="2400" dirty="0" smtClean="0"/>
              <a:t>			example</a:t>
            </a:r>
            <a:endParaRPr lang="en-US" sz="2400" dirty="0"/>
          </a:p>
          <a:p>
            <a:pPr marL="7938" indent="0"/>
            <a:r>
              <a:rPr lang="en-US" dirty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235357"/>
      </p:ext>
    </p:extLst>
  </p:cSld>
  <p:clrMapOvr>
    <a:masterClrMapping/>
  </p:clrMapOvr>
  <p:transition spd="med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smtClean="0"/>
              <a:t>REVIEW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4953000"/>
          </a:xfrm>
        </p:spPr>
        <p:txBody>
          <a:bodyPr/>
          <a:lstStyle/>
          <a:p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304800" y="1143000"/>
            <a:ext cx="8458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a. </a:t>
            </a:r>
            <a:r>
              <a:rPr lang="en-US" sz="2800" b="1" u="sng" dirty="0" smtClean="0"/>
              <a:t>Geographic </a:t>
            </a:r>
            <a:r>
              <a:rPr lang="en-US" sz="2800" b="1" u="sng" dirty="0"/>
              <a:t>Isolation</a:t>
            </a:r>
            <a:endParaRPr lang="en-US" sz="2800" dirty="0"/>
          </a:p>
          <a:p>
            <a:pPr marL="457200" lvl="0" indent="-457200">
              <a:buFontTx/>
              <a:buChar char="-"/>
            </a:pPr>
            <a:r>
              <a:rPr lang="en-US" sz="2800" dirty="0" smtClean="0"/>
              <a:t>Separated </a:t>
            </a:r>
            <a:r>
              <a:rPr lang="en-US" sz="2800" dirty="0"/>
              <a:t>by bodies of water or mountains</a:t>
            </a:r>
            <a:r>
              <a:rPr lang="en-US" sz="2800" dirty="0" smtClean="0"/>
              <a:t>.</a:t>
            </a:r>
          </a:p>
          <a:p>
            <a:pPr lvl="0"/>
            <a:endParaRPr lang="en-US" sz="2800" dirty="0"/>
          </a:p>
          <a:p>
            <a:r>
              <a:rPr lang="en-US" sz="2800" b="1" dirty="0" smtClean="0"/>
              <a:t>b. </a:t>
            </a:r>
            <a:r>
              <a:rPr lang="en-US" sz="2800" b="1" u="sng" dirty="0" smtClean="0"/>
              <a:t>Temporal </a:t>
            </a:r>
            <a:r>
              <a:rPr lang="en-US" sz="2800" b="1" u="sng" dirty="0"/>
              <a:t>Isolation</a:t>
            </a:r>
            <a:endParaRPr lang="en-US" sz="2800" dirty="0"/>
          </a:p>
          <a:p>
            <a:pPr marL="457200" lvl="0" indent="-457200">
              <a:buFontTx/>
              <a:buChar char="-"/>
            </a:pPr>
            <a:r>
              <a:rPr lang="en-US" sz="2800" dirty="0" smtClean="0"/>
              <a:t>Reproduction </a:t>
            </a:r>
            <a:r>
              <a:rPr lang="en-US" sz="2800" dirty="0"/>
              <a:t>takes place at different times of the </a:t>
            </a:r>
            <a:r>
              <a:rPr lang="en-US" sz="2800" dirty="0" smtClean="0"/>
              <a:t>year</a:t>
            </a:r>
          </a:p>
          <a:p>
            <a:pPr lvl="0"/>
            <a:endParaRPr lang="en-US" sz="2800" dirty="0"/>
          </a:p>
          <a:p>
            <a:r>
              <a:rPr lang="en-US" sz="2800" b="1" dirty="0" smtClean="0"/>
              <a:t>c. </a:t>
            </a:r>
            <a:r>
              <a:rPr lang="en-US" sz="2800" b="1" u="sng" dirty="0" smtClean="0"/>
              <a:t>Behavioral Isolation</a:t>
            </a:r>
            <a:endParaRPr lang="en-US" sz="2800" dirty="0"/>
          </a:p>
          <a:p>
            <a:pPr marL="457200" lvl="0" indent="-457200">
              <a:buFontTx/>
              <a:buChar char="-"/>
            </a:pPr>
            <a:r>
              <a:rPr lang="en-US" sz="2800" dirty="0" smtClean="0"/>
              <a:t>Populations </a:t>
            </a:r>
            <a:r>
              <a:rPr lang="en-US" sz="2800" dirty="0"/>
              <a:t>are capable of interbreeding, but have different courtship rituals or other type of behavior</a:t>
            </a:r>
            <a:r>
              <a:rPr lang="en-US" sz="2800" dirty="0" smtClean="0"/>
              <a:t>.</a:t>
            </a:r>
          </a:p>
          <a:p>
            <a:pPr lvl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813904"/>
      </p:ext>
    </p:extLst>
  </p:cSld>
  <p:clrMapOvr>
    <a:masterClrMapping/>
  </p:clrMapOvr>
  <p:transition spd="med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RATES OF EVOLUTION</a:t>
            </a:r>
          </a:p>
          <a:p>
            <a:pPr lvl="0"/>
            <a:r>
              <a:rPr lang="en-US" dirty="0" smtClean="0"/>
              <a:t>Gradualism</a:t>
            </a:r>
            <a:endParaRPr lang="en-US" dirty="0"/>
          </a:p>
          <a:p>
            <a:pPr lvl="1"/>
            <a:r>
              <a:rPr lang="en-US" dirty="0"/>
              <a:t>Define</a:t>
            </a:r>
          </a:p>
          <a:p>
            <a:pPr lvl="1"/>
            <a:r>
              <a:rPr lang="en-US" dirty="0"/>
              <a:t>End result</a:t>
            </a:r>
          </a:p>
          <a:p>
            <a:pPr lvl="1"/>
            <a:r>
              <a:rPr lang="en-US" dirty="0"/>
              <a:t>Recognize examples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228600" y="3405391"/>
            <a:ext cx="8686800" cy="18158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Gradualism</a:t>
            </a:r>
            <a:r>
              <a:rPr lang="en-US" sz="2800" dirty="0"/>
              <a:t> – organisms descend from a common ancestor slowly over a long period of time</a:t>
            </a:r>
            <a:r>
              <a:rPr lang="en-US" sz="2800" dirty="0" smtClean="0"/>
              <a:t>.</a:t>
            </a:r>
          </a:p>
          <a:p>
            <a:r>
              <a:rPr lang="en-US" sz="2800" dirty="0"/>
              <a:t>Very gradually, over a long time, the population changes. Change is slow, constant, and consistent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17143926"/>
      </p:ext>
    </p:extLst>
  </p:cSld>
  <p:clrMapOvr>
    <a:masterClrMapping/>
  </p:clrMapOvr>
  <p:transition spd="med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RATES OF EVOLUTION</a:t>
            </a:r>
          </a:p>
          <a:p>
            <a:pPr lvl="0"/>
            <a:r>
              <a:rPr lang="en-US" dirty="0" smtClean="0"/>
              <a:t>Punctuated </a:t>
            </a:r>
            <a:r>
              <a:rPr lang="en-US" dirty="0"/>
              <a:t>Equilibrium</a:t>
            </a:r>
          </a:p>
          <a:p>
            <a:pPr lvl="1"/>
            <a:r>
              <a:rPr lang="en-US" dirty="0"/>
              <a:t>Define</a:t>
            </a:r>
          </a:p>
          <a:p>
            <a:pPr lvl="1"/>
            <a:r>
              <a:rPr lang="en-US" dirty="0"/>
              <a:t>End result</a:t>
            </a:r>
          </a:p>
          <a:p>
            <a:pPr lvl="1"/>
            <a:r>
              <a:rPr lang="en-US" dirty="0"/>
              <a:t>Recognize examples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96CC1-B6B9-487F-96F2-0B4D7CF265CB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28600" y="3429000"/>
            <a:ext cx="8686800" cy="24384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SzPct val="200000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 smtClean="0"/>
              <a:t>Punctuated Equilibrium – new species appear suddenly after long periods of little change.</a:t>
            </a:r>
          </a:p>
          <a:p>
            <a:r>
              <a:rPr lang="en-US" b="0" dirty="0" smtClean="0"/>
              <a:t>In punctuated equilibrium, change comes in spurts. There is a period of very little change, and then one or a few huge changes occur, often through mutations in the genes of a few individuals. </a:t>
            </a:r>
          </a:p>
        </p:txBody>
      </p:sp>
    </p:spTree>
    <p:extLst>
      <p:ext uri="{BB962C8B-B14F-4D97-AF65-F5344CB8AC3E}">
        <p14:creationId xmlns:p14="http://schemas.microsoft.com/office/powerpoint/2010/main" val="1579913300"/>
      </p:ext>
    </p:extLst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fossilized">
  <a:themeElements>
    <a:clrScheme name="fossiliz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ssilized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fossiliz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ssiliz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ssiliz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complete_silence</Template>
  <TotalTime>2278</TotalTime>
  <Words>794</Words>
  <Application>Microsoft Office PowerPoint</Application>
  <PresentationFormat>On-screen Show (4:3)</PresentationFormat>
  <Paragraphs>157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Comic Sans MS</vt:lpstr>
      <vt:lpstr>Times New Roman</vt:lpstr>
      <vt:lpstr>Wingdings</vt:lpstr>
      <vt:lpstr>fossilized</vt:lpstr>
      <vt:lpstr>TO DO</vt:lpstr>
      <vt:lpstr>REVIEW</vt:lpstr>
      <vt:lpstr>REVIEW</vt:lpstr>
      <vt:lpstr>REVIEW</vt:lpstr>
      <vt:lpstr>REVIEW</vt:lpstr>
      <vt:lpstr>REVIEW</vt:lpstr>
      <vt:lpstr>REVIEW</vt:lpstr>
      <vt:lpstr>REVIEW</vt:lpstr>
      <vt:lpstr>NATURAL SELECTION</vt:lpstr>
      <vt:lpstr>REVIEW</vt:lpstr>
      <vt:lpstr>DIVERGENT EVOLUTION</vt:lpstr>
      <vt:lpstr>REVIEW</vt:lpstr>
      <vt:lpstr>CONVERGENT EVOLUTION</vt:lpstr>
      <vt:lpstr>REVIEW</vt:lpstr>
      <vt:lpstr>REVIEW</vt:lpstr>
      <vt:lpstr>REVIEW</vt:lpstr>
      <vt:lpstr>REVIEW</vt:lpstr>
      <vt:lpstr>REVIEW</vt:lpstr>
      <vt:lpstr>REVIEW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Valued Gateway Client</dc:creator>
  <cp:lastModifiedBy>Nancy</cp:lastModifiedBy>
  <cp:revision>101</cp:revision>
  <dcterms:created xsi:type="dcterms:W3CDTF">2003-09-01T15:30:09Z</dcterms:created>
  <dcterms:modified xsi:type="dcterms:W3CDTF">2016-02-07T17:51:09Z</dcterms:modified>
</cp:coreProperties>
</file>