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63" r:id="rId1"/>
  </p:sldMasterIdLst>
  <p:notesMasterIdLst>
    <p:notesMasterId r:id="rId53"/>
  </p:notesMasterIdLst>
  <p:sldIdLst>
    <p:sldId id="347" r:id="rId2"/>
    <p:sldId id="489" r:id="rId3"/>
    <p:sldId id="259" r:id="rId4"/>
    <p:sldId id="490" r:id="rId5"/>
    <p:sldId id="292" r:id="rId6"/>
    <p:sldId id="491" r:id="rId7"/>
    <p:sldId id="346" r:id="rId8"/>
    <p:sldId id="260" r:id="rId9"/>
    <p:sldId id="302" r:id="rId10"/>
    <p:sldId id="285" r:id="rId11"/>
    <p:sldId id="492" r:id="rId12"/>
    <p:sldId id="304" r:id="rId13"/>
    <p:sldId id="493" r:id="rId14"/>
    <p:sldId id="303" r:id="rId15"/>
    <p:sldId id="261" r:id="rId16"/>
    <p:sldId id="418" r:id="rId17"/>
    <p:sldId id="389" r:id="rId18"/>
    <p:sldId id="495" r:id="rId19"/>
    <p:sldId id="297" r:id="rId20"/>
    <p:sldId id="298" r:id="rId21"/>
    <p:sldId id="348" r:id="rId22"/>
    <p:sldId id="349" r:id="rId23"/>
    <p:sldId id="350" r:id="rId24"/>
    <p:sldId id="496" r:id="rId25"/>
    <p:sldId id="386" r:id="rId26"/>
    <p:sldId id="387" r:id="rId27"/>
    <p:sldId id="497" r:id="rId28"/>
    <p:sldId id="305" r:id="rId29"/>
    <p:sldId id="403" r:id="rId30"/>
    <p:sldId id="426" r:id="rId31"/>
    <p:sldId id="498" r:id="rId32"/>
    <p:sldId id="428" r:id="rId33"/>
    <p:sldId id="404" r:id="rId34"/>
    <p:sldId id="499" r:id="rId35"/>
    <p:sldId id="458" r:id="rId36"/>
    <p:sldId id="459" r:id="rId37"/>
    <p:sldId id="500" r:id="rId38"/>
    <p:sldId id="453" r:id="rId39"/>
    <p:sldId id="501" r:id="rId40"/>
    <p:sldId id="454" r:id="rId41"/>
    <p:sldId id="505" r:id="rId42"/>
    <p:sldId id="455" r:id="rId43"/>
    <p:sldId id="460" r:id="rId44"/>
    <p:sldId id="502" r:id="rId45"/>
    <p:sldId id="481" r:id="rId46"/>
    <p:sldId id="313" r:id="rId47"/>
    <p:sldId id="315" r:id="rId48"/>
    <p:sldId id="482" r:id="rId49"/>
    <p:sldId id="506" r:id="rId50"/>
    <p:sldId id="316" r:id="rId51"/>
    <p:sldId id="494" r:id="rId5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BDBA"/>
    <a:srgbClr val="4B32FF"/>
    <a:srgbClr val="FF9999"/>
    <a:srgbClr val="FF4B11"/>
    <a:srgbClr val="1E3DFF"/>
    <a:srgbClr val="B2FF34"/>
    <a:srgbClr val="FF10C6"/>
    <a:srgbClr val="17FF26"/>
    <a:srgbClr val="B6FF18"/>
    <a:srgbClr val="FF87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9545" autoAdjust="0"/>
    <p:restoredTop sz="90987" autoAdjust="0"/>
  </p:normalViewPr>
  <p:slideViewPr>
    <p:cSldViewPr>
      <p:cViewPr varScale="1">
        <p:scale>
          <a:sx n="63" d="100"/>
          <a:sy n="63" d="100"/>
        </p:scale>
        <p:origin x="-135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97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CECE55-40D6-45B7-801D-77A4B6728A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73472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fld id="{6429C666-30A5-4D3E-B22B-868D0A4EDBDA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579355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fld id="{8232D42E-D082-48CF-BF01-568D6D3126C5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11025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fld id="{8232D42E-D082-48CF-BF01-568D6D3126C5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01712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fld id="{317A6D95-EB53-4DF3-A12B-C8C4509A2974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5297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AF90EC-05E0-4EF7-940B-DBF5346C19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9419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804E5D-EE81-4846-8A67-9A74226174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5421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AACAF-3E7D-4115-8111-521C241D08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2335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5BC56-A6D8-482D-924A-65DEED8E1B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5631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594208-341C-4BFD-8D0F-0B07EA2264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9130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F069D0-44EA-44E0-A2DE-6E79A73CE3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6555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0C361-BE5C-451E-A68D-8C880BC96D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7371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0F83C1-AF15-4F1B-B55D-AD4DBB35CA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3090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3409F-CDEE-49BA-9F5E-E526DA645A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5640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E2D8B-E1F9-4A22-B45B-B59DA49389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828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DCA3BB-4B00-4346-8D1E-F75AE8DC27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39033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Online Image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B07E0-691D-4989-95F6-B22950B8A2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4443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3858B0-A57E-473D-95C7-FCFBF28D7F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03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a typeface="+mn-ea"/>
              </a:defRPr>
            </a:lvl1pPr>
          </a:lstStyle>
          <a:p>
            <a:pPr>
              <a:defRPr/>
            </a:pPr>
            <a:fld id="{4F83DACA-F51A-421C-BBEF-5F6E955E79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aDpLDBaEBjk&amp;feature=related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o.miami.edu/dana/104/homologalleles.jpg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youtube.com/watch?v=-_UcDhzjOio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http://faculty.clintoncc.suny.edu/faculty/michael.gregory/files/Bio%20101/Bio%20101%20Lectures/genetics-%20human%20genetics/img009.gif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CvMkA1Yvx1s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http://faculty.clintoncc.suny.edu/faculty/michael.gregory/files/Bio%20101/Bio%20101%20Lectures/genetics-%20human%20genetics/img009.gif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rgbClr val="E4BDBA"/>
          </a:solidFill>
        </p:spPr>
        <p:txBody>
          <a:bodyPr/>
          <a:lstStyle/>
          <a:p>
            <a:r>
              <a:rPr lang="en-US" sz="6000" b="1" dirty="0" smtClean="0">
                <a:latin typeface="Arial Rounded MT Bold" panose="020F0704030504030204" pitchFamily="34" charset="0"/>
              </a:rPr>
              <a:t>REVIEW</a:t>
            </a:r>
            <a:endParaRPr lang="en-US" sz="60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Arial Rounded MT Bold" panose="020F0704030504030204" pitchFamily="34" charset="0"/>
              </a:rPr>
              <a:t>Genetics and Heredity</a:t>
            </a:r>
            <a:endParaRPr lang="en-US" dirty="0" smtClean="0">
              <a:latin typeface="Arial Rounded MT Bold" panose="020F0704030504030204" pitchFamily="34" charset="0"/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114374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REVIEW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/>
              <a:t>MENDELIAN GENETICS</a:t>
            </a:r>
            <a:endParaRPr lang="en-US" sz="2800" b="1" dirty="0"/>
          </a:p>
          <a:p>
            <a:pPr lvl="0"/>
            <a:r>
              <a:rPr lang="en-US" dirty="0" err="1"/>
              <a:t>Gregor</a:t>
            </a:r>
            <a:r>
              <a:rPr lang="en-US" dirty="0"/>
              <a:t> Mendel</a:t>
            </a:r>
            <a:endParaRPr lang="en-US" sz="2800" dirty="0"/>
          </a:p>
          <a:p>
            <a:pPr lvl="1"/>
            <a:r>
              <a:rPr lang="en-US" dirty="0"/>
              <a:t>Who was he?</a:t>
            </a:r>
            <a:endParaRPr lang="en-US" sz="2400" dirty="0"/>
          </a:p>
          <a:p>
            <a:pPr lvl="1"/>
            <a:r>
              <a:rPr lang="en-US" dirty="0"/>
              <a:t>What did he do?</a:t>
            </a:r>
            <a:endParaRPr lang="en-US" sz="2400" dirty="0"/>
          </a:p>
          <a:p>
            <a:pPr lvl="1"/>
            <a:r>
              <a:rPr lang="en-US" dirty="0"/>
              <a:t>What plant did he use</a:t>
            </a:r>
            <a:r>
              <a:rPr lang="en-US" dirty="0" smtClean="0"/>
              <a:t>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6638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kumimoji="1" lang="en-US" altLang="en-US" sz="6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GREGOR MENDEL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648200"/>
          </a:xfrm>
          <a:solidFill>
            <a:srgbClr val="E4BDBA"/>
          </a:solidFill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kumimoji="1"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Austrian Monk.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kumimoji="1"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Experimented with pea plants.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kumimoji="1"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Used pea plants because: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kumimoji="1" lang="en-US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They were available.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kumimoji="1" lang="en-US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They reproduced quickly.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kumimoji="1" lang="en-US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They showed obvious differences in the traits.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kumimoji="1"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Understood that there was something that carried traits from one generation to the next - “</a:t>
            </a:r>
            <a:r>
              <a:rPr kumimoji="1" lang="en-US" altLang="en-US" sz="2800" dirty="0" smtClean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FACTOR</a:t>
            </a:r>
            <a:r>
              <a:rPr kumimoji="1"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”.</a:t>
            </a:r>
            <a:endParaRPr kumimoji="1" lang="en-US" altLang="en-US" sz="2800" dirty="0" smtClean="0">
              <a:effectLst>
                <a:outerShdw blurRad="38100" dist="38100" dir="2700000" algn="tl">
                  <a:srgbClr val="C0C0C0"/>
                </a:outerShdw>
              </a:effectLst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083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083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0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0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REVIEW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610600" cy="41148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/>
              <a:t>MENDELIAN GENETICS</a:t>
            </a:r>
            <a:endParaRPr lang="en-US" sz="2800" b="1" dirty="0"/>
          </a:p>
          <a:p>
            <a:pPr lvl="0"/>
            <a:r>
              <a:rPr lang="en-US" dirty="0" smtClean="0"/>
              <a:t>Typical </a:t>
            </a:r>
            <a:r>
              <a:rPr lang="en-US" dirty="0"/>
              <a:t>Breeding Experiment</a:t>
            </a:r>
            <a:endParaRPr lang="en-US" sz="2800" dirty="0"/>
          </a:p>
          <a:p>
            <a:pPr lvl="1"/>
            <a:r>
              <a:rPr lang="en-US" dirty="0"/>
              <a:t>Parent Generation, P</a:t>
            </a:r>
            <a:endParaRPr lang="en-US" sz="2400" dirty="0"/>
          </a:p>
          <a:p>
            <a:pPr lvl="1"/>
            <a:r>
              <a:rPr lang="en-US" dirty="0"/>
              <a:t>First Generation, F1</a:t>
            </a:r>
            <a:endParaRPr lang="en-US" sz="2400" dirty="0"/>
          </a:p>
          <a:p>
            <a:pPr lvl="1"/>
            <a:r>
              <a:rPr lang="en-US" dirty="0"/>
              <a:t>Second Generation, </a:t>
            </a:r>
            <a:r>
              <a:rPr lang="en-US" dirty="0" smtClean="0"/>
              <a:t>F2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3943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Figure 10-3"/>
          <p:cNvPicPr>
            <a:picLocks noChangeAspect="1" noChangeArrowheads="1"/>
          </p:cNvPicPr>
          <p:nvPr/>
        </p:nvPicPr>
        <p:blipFill>
          <a:blip r:embed="rId2">
            <a:lum bright="-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8915400" cy="530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0" y="5562600"/>
            <a:ext cx="9144000" cy="1006475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For each </a:t>
            </a:r>
            <a:r>
              <a:rPr lang="en-US" altLang="en-US" sz="2000" b="1" u="sng" dirty="0"/>
              <a:t>monohybrid cross</a:t>
            </a:r>
            <a:r>
              <a:rPr lang="en-US" altLang="en-US" sz="2000" dirty="0"/>
              <a:t>, Mendel cross-fertilized true-breeding plants that were different in just one character—in this case, flower color. He then allowed the hybrids (the F1 generation) to self-fertilize.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REVIEW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610600" cy="43434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/>
              <a:t>MENDELIAN GENETICS</a:t>
            </a:r>
            <a:endParaRPr lang="en-US" sz="2800" b="1" dirty="0"/>
          </a:p>
          <a:p>
            <a:pPr lvl="0"/>
            <a:r>
              <a:rPr lang="en-US" dirty="0" smtClean="0"/>
              <a:t>Vocabulary</a:t>
            </a:r>
            <a:endParaRPr lang="en-US" sz="2800" dirty="0"/>
          </a:p>
          <a:p>
            <a:pPr lvl="1"/>
            <a:r>
              <a:rPr lang="en-US" dirty="0" smtClean="0"/>
              <a:t>Gene</a:t>
            </a:r>
            <a:r>
              <a:rPr lang="en-US" sz="2400" dirty="0" smtClean="0"/>
              <a:t>, </a:t>
            </a:r>
            <a:r>
              <a:rPr lang="en-US" dirty="0" smtClean="0"/>
              <a:t>Allele</a:t>
            </a:r>
            <a:endParaRPr lang="en-US" sz="2400" dirty="0"/>
          </a:p>
          <a:p>
            <a:pPr lvl="1"/>
            <a:r>
              <a:rPr lang="en-US" dirty="0" smtClean="0"/>
              <a:t>Homozygous</a:t>
            </a:r>
            <a:r>
              <a:rPr lang="en-US" sz="2400" dirty="0" smtClean="0"/>
              <a:t>, </a:t>
            </a:r>
            <a:r>
              <a:rPr lang="en-US" dirty="0" smtClean="0"/>
              <a:t>Heterozygous</a:t>
            </a:r>
            <a:endParaRPr lang="en-US" sz="2400" dirty="0"/>
          </a:p>
          <a:p>
            <a:pPr lvl="1"/>
            <a:r>
              <a:rPr lang="en-US" dirty="0" smtClean="0"/>
              <a:t>Dominant, Recessive</a:t>
            </a:r>
            <a:endParaRPr lang="en-US" sz="2400" dirty="0"/>
          </a:p>
          <a:p>
            <a:pPr lvl="1"/>
            <a:r>
              <a:rPr lang="en-US" dirty="0" smtClean="0"/>
              <a:t>Genotype</a:t>
            </a:r>
            <a:r>
              <a:rPr lang="en-US" sz="2400" dirty="0" smtClean="0"/>
              <a:t>, </a:t>
            </a:r>
            <a:r>
              <a:rPr lang="en-US" dirty="0" smtClean="0"/>
              <a:t>Phenotype</a:t>
            </a:r>
            <a:endParaRPr lang="en-US" sz="2400" dirty="0"/>
          </a:p>
          <a:p>
            <a:pPr lvl="1"/>
            <a:r>
              <a:rPr lang="en-US" dirty="0"/>
              <a:t>Punnett Square</a:t>
            </a:r>
            <a:endParaRPr lang="en-US" sz="2400" dirty="0"/>
          </a:p>
          <a:p>
            <a:pPr lvl="1"/>
            <a:r>
              <a:rPr lang="en-US" dirty="0" smtClean="0"/>
              <a:t>Locus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0915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219200"/>
          </a:xfrm>
        </p:spPr>
        <p:txBody>
          <a:bodyPr/>
          <a:lstStyle/>
          <a:p>
            <a:pPr eaLnBrk="1" hangingPunct="1">
              <a:defRPr/>
            </a:pPr>
            <a:r>
              <a:rPr kumimoji="1" lang="en-US" altLang="en-US" sz="5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VOCABULARY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6324600" cy="5410200"/>
          </a:xfrm>
          <a:solidFill>
            <a:srgbClr val="E4BDBA"/>
          </a:solidFill>
        </p:spPr>
        <p:txBody>
          <a:bodyPr/>
          <a:lstStyle/>
          <a:p>
            <a:pPr marL="800100" eaLnBrk="1" hangingPunct="1">
              <a:lnSpc>
                <a:spcPct val="90000"/>
              </a:lnSpc>
              <a:defRPr/>
            </a:pPr>
            <a:r>
              <a:rPr kumimoji="1" lang="en-US" altLang="en-US" sz="2800" b="1" dirty="0" smtClean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Gene</a:t>
            </a:r>
            <a:r>
              <a:rPr kumimoji="1" lang="en-US" altLang="en-US" sz="2800" dirty="0" smtClean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</a:t>
            </a:r>
            <a:r>
              <a:rPr kumimoji="1" lang="en-US" alt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dirty="0"/>
              <a:t>segment of DNA that codes for a </a:t>
            </a:r>
            <a:r>
              <a:rPr lang="en-US" sz="2800" dirty="0" smtClean="0"/>
              <a:t>protein</a:t>
            </a:r>
          </a:p>
          <a:p>
            <a:pPr marL="800100" eaLnBrk="1" hangingPunct="1">
              <a:lnSpc>
                <a:spcPct val="90000"/>
              </a:lnSpc>
              <a:defRPr/>
            </a:pPr>
            <a:r>
              <a:rPr kumimoji="1" lang="en-US" altLang="en-US" sz="2800" b="1" dirty="0" smtClean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Allele</a:t>
            </a:r>
            <a:r>
              <a:rPr kumimoji="1" lang="en-US" altLang="en-US" sz="2800" dirty="0" smtClean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alternate forms of a gene;</a:t>
            </a:r>
            <a:r>
              <a:rPr kumimoji="1" lang="en-US" altLang="en-US" sz="2800" dirty="0" smtClean="0">
                <a:solidFill>
                  <a:srgbClr val="FF0A28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en-US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different forms of a characteristic</a:t>
            </a:r>
            <a:r>
              <a:rPr kumimoji="1"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  <a:p>
            <a:pPr marL="457200" indent="0" eaLnBrk="1" hangingPunct="1">
              <a:lnSpc>
                <a:spcPct val="90000"/>
              </a:lnSpc>
              <a:buNone/>
              <a:defRPr/>
            </a:pPr>
            <a:endParaRPr kumimoji="1" lang="en-US" alt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00100" eaLnBrk="1" hangingPunct="1">
              <a:lnSpc>
                <a:spcPct val="90000"/>
              </a:lnSpc>
              <a:defRPr/>
            </a:pPr>
            <a:r>
              <a:rPr kumimoji="1" lang="en-US" altLang="en-US" sz="2800" b="1" dirty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Homozygous-</a:t>
            </a:r>
            <a:r>
              <a:rPr kumimoji="1"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en-US" alt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having </a:t>
            </a:r>
            <a:r>
              <a:rPr kumimoji="1"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two </a:t>
            </a:r>
            <a:r>
              <a:rPr kumimoji="1" lang="en-US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of the same </a:t>
            </a:r>
            <a:r>
              <a:rPr kumimoji="1"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allele, AA or aa; true breeding or pure breed.</a:t>
            </a:r>
            <a:endParaRPr kumimoji="1" lang="en-US" alt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00100" eaLnBrk="1" hangingPunct="1">
              <a:lnSpc>
                <a:spcPct val="90000"/>
              </a:lnSpc>
              <a:defRPr/>
            </a:pPr>
            <a:r>
              <a:rPr kumimoji="1" lang="en-US" altLang="en-US" sz="2800" b="1" dirty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Heterozygous-</a:t>
            </a:r>
            <a:r>
              <a:rPr kumimoji="1"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en-US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two different </a:t>
            </a:r>
            <a:r>
              <a:rPr kumimoji="1"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alleles, Aa; hybrid.</a:t>
            </a:r>
          </a:p>
          <a:p>
            <a:pPr marL="457200" indent="0" eaLnBrk="1" hangingPunct="1">
              <a:lnSpc>
                <a:spcPct val="90000"/>
              </a:lnSpc>
              <a:buNone/>
              <a:defRPr/>
            </a:pPr>
            <a:endParaRPr kumimoji="1" lang="en-US" altLang="en-US" sz="2800" dirty="0"/>
          </a:p>
        </p:txBody>
      </p:sp>
      <p:pic>
        <p:nvPicPr>
          <p:cNvPr id="124930" name="Picture 2" descr="sf10x16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286" y="2133600"/>
            <a:ext cx="2909714" cy="323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85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185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185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219200"/>
          </a:xfrm>
        </p:spPr>
        <p:txBody>
          <a:bodyPr/>
          <a:lstStyle/>
          <a:p>
            <a:pPr eaLnBrk="1" hangingPunct="1">
              <a:defRPr/>
            </a:pPr>
            <a:r>
              <a:rPr kumimoji="1" lang="en-US" altLang="en-US" sz="5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VOCABULARY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9144000" cy="5410200"/>
          </a:xfrm>
          <a:solidFill>
            <a:srgbClr val="E4BDBA"/>
          </a:solidFill>
        </p:spPr>
        <p:txBody>
          <a:bodyPr/>
          <a:lstStyle/>
          <a:p>
            <a:pPr marL="800100" eaLnBrk="1" hangingPunct="1">
              <a:lnSpc>
                <a:spcPct val="90000"/>
              </a:lnSpc>
              <a:defRPr/>
            </a:pPr>
            <a:r>
              <a:rPr kumimoji="1" lang="en-US" altLang="en-US" sz="2800" b="1" dirty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Dominant</a:t>
            </a:r>
            <a:r>
              <a:rPr kumimoji="1"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en-US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</a:t>
            </a:r>
            <a:r>
              <a:rPr kumimoji="1"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en-US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allele that is expressed.</a:t>
            </a:r>
            <a:endParaRPr kumimoji="1" lang="en-US" alt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00100" eaLnBrk="1" hangingPunct="1">
              <a:lnSpc>
                <a:spcPct val="90000"/>
              </a:lnSpc>
              <a:defRPr/>
            </a:pPr>
            <a:r>
              <a:rPr kumimoji="1" lang="en-US" altLang="en-US" sz="2800" b="1" dirty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Recessive</a:t>
            </a:r>
            <a:r>
              <a:rPr kumimoji="1"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en-US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</a:t>
            </a:r>
            <a:r>
              <a:rPr kumimoji="1"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en-US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allele that is hidden.</a:t>
            </a:r>
          </a:p>
          <a:p>
            <a:pPr marL="800100" eaLnBrk="1" hangingPunct="1">
              <a:lnSpc>
                <a:spcPct val="90000"/>
              </a:lnSpc>
              <a:defRPr/>
            </a:pPr>
            <a:r>
              <a:rPr kumimoji="1" lang="en-US" altLang="en-US" sz="2800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Dominant alleles are capital letters; recessive are lowercase; use the same letter.</a:t>
            </a:r>
            <a:endParaRPr kumimoji="1" lang="en-US" altLang="en-US" sz="2800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00100" eaLnBrk="1" hangingPunct="1">
              <a:lnSpc>
                <a:spcPct val="90000"/>
              </a:lnSpc>
              <a:defRPr/>
            </a:pPr>
            <a:endParaRPr kumimoji="1" lang="en-US" altLang="en-US" sz="2800" b="1" dirty="0" smtClean="0">
              <a:solidFill>
                <a:srgbClr val="4B32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00100" eaLnBrk="1" hangingPunct="1">
              <a:lnSpc>
                <a:spcPct val="90000"/>
              </a:lnSpc>
              <a:defRPr/>
            </a:pPr>
            <a:r>
              <a:rPr kumimoji="1" lang="en-US" altLang="en-US" sz="2800" b="1" dirty="0" smtClean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Genotype -</a:t>
            </a:r>
            <a:r>
              <a:rPr kumimoji="1" lang="en-US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organism’s alleles.</a:t>
            </a:r>
            <a:endParaRPr kumimoji="1" lang="en-US" altLang="en-US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00100" eaLnBrk="1" hangingPunct="1">
              <a:lnSpc>
                <a:spcPct val="90000"/>
              </a:lnSpc>
              <a:defRPr/>
            </a:pPr>
            <a:r>
              <a:rPr kumimoji="1" lang="en-US" altLang="en-US" sz="2800" b="1" dirty="0" smtClean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Phenotype –</a:t>
            </a:r>
            <a:r>
              <a:rPr kumimoji="1" lang="en-US" alt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physical appearance.</a:t>
            </a:r>
          </a:p>
          <a:p>
            <a:pPr marL="800100" eaLnBrk="1" hangingPunct="1">
              <a:lnSpc>
                <a:spcPct val="90000"/>
              </a:lnSpc>
              <a:defRPr/>
            </a:pPr>
            <a:endParaRPr kumimoji="1" lang="en-US" altLang="en-US" sz="28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00100" eaLnBrk="1" hangingPunct="1">
              <a:lnSpc>
                <a:spcPct val="90000"/>
              </a:lnSpc>
              <a:defRPr/>
            </a:pPr>
            <a:r>
              <a:rPr kumimoji="1" lang="en-US" altLang="en-US" sz="2800" b="1" dirty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Punnett</a:t>
            </a:r>
            <a:r>
              <a:rPr kumimoji="1" lang="en-US" altLang="en-US" sz="2800" dirty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en-US" altLang="en-US" sz="2800" b="1" dirty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Square-</a:t>
            </a:r>
            <a:r>
              <a:rPr kumimoji="1"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en-US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shows how crosses are made</a:t>
            </a:r>
            <a:r>
              <a:rPr kumimoji="1"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  <a:p>
            <a:pPr marL="800100" eaLnBrk="1" hangingPunct="1">
              <a:lnSpc>
                <a:spcPct val="90000"/>
              </a:lnSpc>
              <a:defRPr/>
            </a:pPr>
            <a:r>
              <a:rPr kumimoji="1" lang="en-US" altLang="en-US" sz="2800" b="1" dirty="0" smtClean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Locus – </a:t>
            </a:r>
            <a:r>
              <a:rPr kumimoji="1"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spot on the chromosome where an allele (gene) is located.</a:t>
            </a:r>
            <a:endParaRPr kumimoji="1" lang="en-US" altLang="en-US" sz="28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00100" eaLnBrk="1" hangingPunct="1">
              <a:lnSpc>
                <a:spcPct val="90000"/>
              </a:lnSpc>
              <a:defRPr/>
            </a:pPr>
            <a:endParaRPr kumimoji="1" lang="en-US" altLang="en-US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185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185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1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1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1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1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1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1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76200" y="228600"/>
            <a:ext cx="89154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algn="ctr" eaLnBrk="1" hangingPunct="1"/>
            <a:r>
              <a:rPr lang="en-US" altLang="en-US" sz="3600" b="1" dirty="0" smtClean="0">
                <a:latin typeface="Arial Rounded MT Bold" panose="020F0704030504030204" pitchFamily="34" charset="0"/>
              </a:rPr>
              <a:t>GENOTYPE VERSUS PHENOTYPE </a:t>
            </a:r>
            <a:endParaRPr lang="en-US" altLang="en-US" sz="3600" b="1" dirty="0">
              <a:latin typeface="Arial Rounded MT Bold" panose="020F0704030504030204" pitchFamily="34" charset="0"/>
            </a:endParaRPr>
          </a:p>
        </p:txBody>
      </p:sp>
      <p:pic>
        <p:nvPicPr>
          <p:cNvPr id="28675" name="Picture 3" descr="14-05-GenotypeVPhenotype-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00"/>
          <a:stretch>
            <a:fillRect/>
          </a:stretch>
        </p:blipFill>
        <p:spPr bwMode="auto">
          <a:xfrm>
            <a:off x="76200" y="1098550"/>
            <a:ext cx="6324600" cy="560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461125" y="2133600"/>
            <a:ext cx="2682875" cy="2246769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/>
            <a:r>
              <a:rPr lang="en-US" altLang="en-US" sz="2800" dirty="0">
                <a:latin typeface="Arial Rounded MT Bold" panose="020F0704030504030204" pitchFamily="34" charset="0"/>
              </a:rPr>
              <a:t>How does a genotype ratio differ from the phenotype ratio?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91440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5400" b="1" dirty="0" smtClean="0">
                <a:latin typeface="Arial Rounded MT Bold" panose="020F0704030504030204" pitchFamily="34" charset="0"/>
              </a:rPr>
              <a:t>CHROMOSOMES</a:t>
            </a:r>
            <a:endParaRPr lang="en-US" altLang="en-US" sz="2800" dirty="0" smtClean="0">
              <a:latin typeface="Arial Rounded MT Bold" panose="020F0704030504030204" pitchFamily="34" charset="0"/>
            </a:endParaRPr>
          </a:p>
        </p:txBody>
      </p:sp>
      <p:pic>
        <p:nvPicPr>
          <p:cNvPr id="20483" name="Picture 3" descr="Figure 9-13"/>
          <p:cNvPicPr>
            <a:picLocks noChangeAspect="1" noChangeArrowheads="1"/>
          </p:cNvPicPr>
          <p:nvPr/>
        </p:nvPicPr>
        <p:blipFill>
          <a:blip r:embed="rId2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133600"/>
            <a:ext cx="4572000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5" descr="homologalleles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lum bright="-4000" contras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87"/>
          <a:stretch>
            <a:fillRect/>
          </a:stretch>
        </p:blipFill>
        <p:spPr bwMode="auto">
          <a:xfrm>
            <a:off x="457200" y="2971800"/>
            <a:ext cx="3657600" cy="240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Text Box 6"/>
          <p:cNvSpPr txBox="1">
            <a:spLocks noChangeArrowheads="1"/>
          </p:cNvSpPr>
          <p:nvPr/>
        </p:nvSpPr>
        <p:spPr bwMode="auto">
          <a:xfrm>
            <a:off x="4495800" y="5851525"/>
            <a:ext cx="4114799" cy="396875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/>
            <a:r>
              <a:rPr lang="en-US" altLang="en-US" sz="2000" dirty="0"/>
              <a:t>Sister chromatids are identical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61950" y="1146601"/>
            <a:ext cx="8458200" cy="830997"/>
          </a:xfrm>
          <a:prstGeom prst="rect">
            <a:avLst/>
          </a:prstGeom>
          <a:solidFill>
            <a:srgbClr val="E4BDBA"/>
          </a:solidFill>
        </p:spPr>
        <p:txBody>
          <a:bodyPr wrap="square" rtlCol="0">
            <a:spAutoFit/>
          </a:bodyPr>
          <a:lstStyle/>
          <a:p>
            <a:r>
              <a:rPr lang="en-US" altLang="en-US" b="1" dirty="0" smtClean="0"/>
              <a:t>Homologous chromosome</a:t>
            </a:r>
            <a:r>
              <a:rPr lang="en-US" altLang="en-US" dirty="0" smtClean="0"/>
              <a:t>: one of a matching pair of chromosomes, one inherited from each parent.</a:t>
            </a:r>
            <a:r>
              <a:rPr lang="en-US" altLang="en-US" sz="18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REVIEW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8610600" cy="41148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/>
              <a:t>MENDELIAN GENETICS</a:t>
            </a:r>
            <a:endParaRPr lang="en-US" sz="2800" b="1" dirty="0"/>
          </a:p>
          <a:p>
            <a:pPr lvl="0"/>
            <a:r>
              <a:rPr lang="en-US" dirty="0" smtClean="0"/>
              <a:t>Test </a:t>
            </a:r>
            <a:r>
              <a:rPr lang="en-US" dirty="0"/>
              <a:t>Cross</a:t>
            </a:r>
            <a:endParaRPr lang="en-US" sz="2800" dirty="0"/>
          </a:p>
          <a:p>
            <a:pPr lvl="1"/>
            <a:r>
              <a:rPr lang="en-US" dirty="0"/>
              <a:t>Why is it needed</a:t>
            </a:r>
            <a:endParaRPr lang="en-US" sz="2400" dirty="0"/>
          </a:p>
          <a:p>
            <a:pPr lvl="1"/>
            <a:r>
              <a:rPr lang="en-US" dirty="0"/>
              <a:t>What genotypes are used in the cross</a:t>
            </a:r>
            <a:r>
              <a:rPr lang="en-US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0915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52400" y="76200"/>
            <a:ext cx="87630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400" b="1" dirty="0" smtClean="0">
                <a:latin typeface="Arial Rounded MT Bold" panose="020F0704030504030204" pitchFamily="34" charset="0"/>
              </a:rPr>
              <a:t>TEST CROSS</a:t>
            </a:r>
            <a:endParaRPr lang="en-US" altLang="en-US" sz="4400" b="1" dirty="0">
              <a:latin typeface="Arial Rounded MT Bold" panose="020F0704030504030204" pitchFamily="34" charset="0"/>
            </a:endParaRP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228600" y="1074241"/>
            <a:ext cx="8686800" cy="707886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 smtClean="0">
                <a:latin typeface="Arial Rounded MT Bold" panose="020F0704030504030204" pitchFamily="34" charset="0"/>
              </a:rPr>
              <a:t>is </a:t>
            </a:r>
            <a:r>
              <a:rPr lang="en-US" altLang="en-US" sz="2000" dirty="0">
                <a:latin typeface="Arial Rounded MT Bold" panose="020F0704030504030204" pitchFamily="34" charset="0"/>
              </a:rPr>
              <a:t>designed to reveal whether an organism that displays the dominant phenotype is homozygous or </a:t>
            </a:r>
            <a:r>
              <a:rPr lang="en-US" altLang="en-US" sz="2000" dirty="0" smtClean="0">
                <a:latin typeface="Arial Rounded MT Bold" panose="020F0704030504030204" pitchFamily="34" charset="0"/>
              </a:rPr>
              <a:t>heterozygous for that trait.</a:t>
            </a:r>
            <a:endParaRPr lang="en-US" altLang="en-US" sz="2000" dirty="0">
              <a:latin typeface="Arial Rounded MT Bold" panose="020F0704030504030204" pitchFamily="34" charset="0"/>
            </a:endParaRPr>
          </a:p>
        </p:txBody>
      </p:sp>
      <p:pic>
        <p:nvPicPr>
          <p:cNvPr id="30724" name="Picture 4" descr="Figure 10-6"/>
          <p:cNvPicPr>
            <a:picLocks noChangeAspect="1" noChangeArrowheads="1"/>
          </p:cNvPicPr>
          <p:nvPr/>
        </p:nvPicPr>
        <p:blipFill>
          <a:blip r:embed="rId2">
            <a:lum bright="-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46868"/>
            <a:ext cx="6477000" cy="4911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REVIEW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610600" cy="41148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/>
              <a:t>MENDELIAN GENETICS</a:t>
            </a:r>
            <a:endParaRPr lang="en-US" sz="2800" b="1" dirty="0"/>
          </a:p>
          <a:p>
            <a:pPr lvl="0"/>
            <a:r>
              <a:rPr lang="en-US" dirty="0" smtClean="0"/>
              <a:t>Punnett </a:t>
            </a:r>
            <a:r>
              <a:rPr lang="en-US" dirty="0"/>
              <a:t>Square</a:t>
            </a:r>
            <a:endParaRPr lang="en-US" sz="2800" dirty="0"/>
          </a:p>
          <a:p>
            <a:pPr lvl="1"/>
            <a:r>
              <a:rPr lang="en-US" dirty="0"/>
              <a:t>Be able to use it correctly</a:t>
            </a:r>
            <a:endParaRPr lang="en-US" sz="2400" dirty="0"/>
          </a:p>
          <a:p>
            <a:pPr lvl="1"/>
            <a:r>
              <a:rPr lang="en-US" dirty="0"/>
              <a:t>Monohybrid</a:t>
            </a:r>
            <a:endParaRPr lang="en-US" sz="2400" dirty="0"/>
          </a:p>
          <a:p>
            <a:pPr lvl="2"/>
            <a:r>
              <a:rPr lang="en-US" dirty="0"/>
              <a:t>Know typical crosses and ratios</a:t>
            </a:r>
            <a:endParaRPr lang="en-US" sz="2000" dirty="0"/>
          </a:p>
          <a:p>
            <a:pPr lvl="1"/>
            <a:r>
              <a:rPr lang="en-US" dirty="0"/>
              <a:t>Dihybrid</a:t>
            </a:r>
            <a:endParaRPr lang="en-US" sz="2400" dirty="0"/>
          </a:p>
          <a:p>
            <a:pPr lvl="2"/>
            <a:r>
              <a:rPr lang="en-US" dirty="0"/>
              <a:t>Know typical crosses and </a:t>
            </a:r>
            <a:r>
              <a:rPr lang="en-US" dirty="0" smtClean="0"/>
              <a:t>ratios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0915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mono2"/>
          <p:cNvPicPr>
            <a:picLocks noChangeAspect="1" noChangeArrowheads="1"/>
          </p:cNvPicPr>
          <p:nvPr/>
        </p:nvPicPr>
        <p:blipFill>
          <a:blip r:embed="rId2">
            <a:lum bright="-4000" contrast="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667000"/>
            <a:ext cx="5410200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381000" y="1171903"/>
            <a:ext cx="8474075" cy="830997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algn="ctr" eaLnBrk="1" hangingPunct="1"/>
            <a:r>
              <a:rPr lang="en-US" altLang="en-US" dirty="0" smtClean="0">
                <a:latin typeface="Arial Rounded MT Bold" panose="020F0704030504030204" pitchFamily="34" charset="0"/>
              </a:rPr>
              <a:t>probability </a:t>
            </a:r>
            <a:r>
              <a:rPr lang="en-US" altLang="en-US" dirty="0">
                <a:latin typeface="Arial Rounded MT Bold" panose="020F0704030504030204" pitchFamily="34" charset="0"/>
              </a:rPr>
              <a:t>diagram illustrating the possible offspring of a mating. 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3590925" y="2143780"/>
            <a:ext cx="1500732" cy="523220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/>
            <a:r>
              <a:rPr lang="en-US" altLang="en-US" sz="2800" b="1" dirty="0" err="1"/>
              <a:t>Ss</a:t>
            </a:r>
            <a:r>
              <a:rPr lang="en-US" altLang="en-US" sz="2800" b="1" dirty="0"/>
              <a:t> X </a:t>
            </a:r>
            <a:r>
              <a:rPr lang="en-US" altLang="en-US" sz="2800" b="1" dirty="0" err="1"/>
              <a:t>Ss</a:t>
            </a:r>
            <a:endParaRPr lang="en-US" altLang="en-US" sz="2800" b="1" dirty="0"/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1981200" y="4433887"/>
            <a:ext cx="1060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/>
            <a:r>
              <a:rPr lang="en-US" altLang="en-US" sz="1800" u="sng" dirty="0"/>
              <a:t>gametes</a:t>
            </a:r>
          </a:p>
        </p:txBody>
      </p:sp>
      <p:sp>
        <p:nvSpPr>
          <p:cNvPr id="29702" name="Line 6"/>
          <p:cNvSpPr>
            <a:spLocks noChangeShapeType="1"/>
          </p:cNvSpPr>
          <p:nvPr/>
        </p:nvSpPr>
        <p:spPr bwMode="auto">
          <a:xfrm>
            <a:off x="2419350" y="4830762"/>
            <a:ext cx="1143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3" name="Line 7"/>
          <p:cNvSpPr>
            <a:spLocks noChangeShapeType="1"/>
          </p:cNvSpPr>
          <p:nvPr/>
        </p:nvSpPr>
        <p:spPr bwMode="auto">
          <a:xfrm flipV="1">
            <a:off x="2511425" y="4085431"/>
            <a:ext cx="1143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80999" y="221050"/>
            <a:ext cx="8474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Arial Rounded MT Bold" panose="020F0704030504030204" pitchFamily="34" charset="0"/>
              </a:rPr>
              <a:t>PUNNETT SQUARE</a:t>
            </a:r>
            <a:endParaRPr lang="en-US" sz="4800" b="1" dirty="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524000"/>
          </a:xfrm>
        </p:spPr>
        <p:txBody>
          <a:bodyPr/>
          <a:lstStyle/>
          <a:p>
            <a:r>
              <a:rPr lang="en-US" sz="6000" b="1" dirty="0" smtClean="0">
                <a:latin typeface="Arial Rounded MT Bold" panose="020F0704030504030204" pitchFamily="34" charset="0"/>
              </a:rPr>
              <a:t>PUNNETT SQUARE</a:t>
            </a:r>
            <a:endParaRPr lang="en-US" sz="6000" b="1" dirty="0">
              <a:latin typeface="Arial Rounded MT Bold" panose="020F07040305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2286000"/>
            <a:ext cx="4495800" cy="4191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3657600"/>
            <a:ext cx="3124200" cy="1200329"/>
          </a:xfrm>
          <a:prstGeom prst="rect">
            <a:avLst/>
          </a:prstGeom>
          <a:solidFill>
            <a:srgbClr val="E4BDBA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Mother: </a:t>
            </a:r>
            <a:r>
              <a:rPr lang="en-US" sz="3600" b="1" dirty="0" smtClean="0">
                <a:solidFill>
                  <a:srgbClr val="00B050"/>
                </a:solidFill>
              </a:rPr>
              <a:t>bb</a:t>
            </a:r>
          </a:p>
          <a:p>
            <a:r>
              <a:rPr lang="en-US" sz="3600" dirty="0" smtClean="0"/>
              <a:t>Father: </a:t>
            </a:r>
            <a:r>
              <a:rPr lang="en-US" sz="3600" b="1" dirty="0" smtClean="0">
                <a:solidFill>
                  <a:srgbClr val="C00000"/>
                </a:solidFill>
              </a:rPr>
              <a:t>B</a:t>
            </a:r>
            <a:r>
              <a:rPr lang="en-US" sz="3600" b="1" dirty="0" smtClean="0">
                <a:solidFill>
                  <a:srgbClr val="00B050"/>
                </a:solidFill>
              </a:rPr>
              <a:t>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>
                <a:latin typeface="Arial Rounded MT Bold" panose="020F0704030504030204" pitchFamily="34" charset="0"/>
              </a:rPr>
              <a:t>DIHYBRID CROSS</a:t>
            </a:r>
            <a:endParaRPr lang="en-US" sz="60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458200" cy="4648200"/>
          </a:xfrm>
          <a:solidFill>
            <a:srgbClr val="E4BDBA"/>
          </a:solidFill>
        </p:spPr>
        <p:txBody>
          <a:bodyPr/>
          <a:lstStyle/>
          <a:p>
            <a:r>
              <a:rPr lang="en-US" b="1" dirty="0"/>
              <a:t>Dihybrid cross</a:t>
            </a:r>
            <a:r>
              <a:rPr lang="en-US" dirty="0"/>
              <a:t> is a </a:t>
            </a:r>
            <a:r>
              <a:rPr lang="en-US" b="1" dirty="0"/>
              <a:t>cross</a:t>
            </a:r>
            <a:r>
              <a:rPr lang="en-US" dirty="0"/>
              <a:t> between two pure lines (varieties, strains) that differ in two observed traits</a:t>
            </a:r>
            <a:r>
              <a:rPr lang="en-US" dirty="0" smtClean="0"/>
              <a:t>.</a:t>
            </a:r>
          </a:p>
          <a:p>
            <a:r>
              <a:rPr lang="en-US" dirty="0"/>
              <a:t>A genetic </a:t>
            </a:r>
            <a:r>
              <a:rPr lang="en-US" b="1" dirty="0"/>
              <a:t>cross</a:t>
            </a:r>
            <a:r>
              <a:rPr lang="en-US" dirty="0"/>
              <a:t> yielding a 9:3:3:1 ratio of offspring</a:t>
            </a:r>
            <a:r>
              <a:rPr lang="en-US" dirty="0" smtClean="0"/>
              <a:t>.</a:t>
            </a:r>
          </a:p>
          <a:p>
            <a:r>
              <a:rPr lang="en-US" dirty="0"/>
              <a:t>In Mendelian sense, between the alleles of both these </a:t>
            </a:r>
            <a:r>
              <a:rPr lang="en-US" dirty="0" smtClean="0"/>
              <a:t>loci, </a:t>
            </a:r>
            <a:r>
              <a:rPr lang="en-US" dirty="0"/>
              <a:t>there is a relationship of complete dominance - recessive</a:t>
            </a:r>
          </a:p>
        </p:txBody>
      </p:sp>
    </p:spTree>
    <p:extLst>
      <p:ext uri="{BB962C8B-B14F-4D97-AF65-F5344CB8AC3E}">
        <p14:creationId xmlns:p14="http://schemas.microsoft.com/office/powerpoint/2010/main" val="345374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47428"/>
            <a:ext cx="8763000" cy="621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776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REVIEW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610600" cy="41148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/>
              <a:t>MENDELIAN GENETICS</a:t>
            </a:r>
            <a:endParaRPr lang="en-US" sz="2800" b="1" dirty="0"/>
          </a:p>
          <a:p>
            <a:pPr lvl="0"/>
            <a:r>
              <a:rPr lang="en-US" dirty="0" smtClean="0"/>
              <a:t>Law </a:t>
            </a:r>
            <a:r>
              <a:rPr lang="en-US" dirty="0"/>
              <a:t>of Dominance</a:t>
            </a:r>
            <a:endParaRPr lang="en-US" sz="2800" dirty="0"/>
          </a:p>
          <a:p>
            <a:pPr lvl="0"/>
            <a:r>
              <a:rPr lang="en-US" dirty="0"/>
              <a:t>Law of Segregation</a:t>
            </a:r>
            <a:endParaRPr lang="en-US" sz="2800" dirty="0"/>
          </a:p>
          <a:p>
            <a:pPr lvl="0"/>
            <a:r>
              <a:rPr lang="en-US" dirty="0"/>
              <a:t>Law of Independent Assortment</a:t>
            </a:r>
            <a:endParaRPr lang="en-US" sz="2800" dirty="0"/>
          </a:p>
          <a:p>
            <a:pPr lvl="0"/>
            <a:r>
              <a:rPr lang="en-US" dirty="0"/>
              <a:t>Linkage Groups</a:t>
            </a:r>
            <a:endParaRPr lang="en-US" sz="2800" dirty="0"/>
          </a:p>
          <a:p>
            <a:pPr marL="0" indent="0">
              <a:buNone/>
            </a:pPr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39989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52400" y="1371600"/>
            <a:ext cx="8839200" cy="1169551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marL="342900" indent="-342900" eaLnBrk="1" hangingPunct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000" dirty="0" smtClean="0">
                <a:latin typeface="Arial Rounded MT Bold" panose="020F0704030504030204" pitchFamily="34" charset="0"/>
              </a:rPr>
              <a:t>One trait is covered up by another trait.</a:t>
            </a:r>
          </a:p>
          <a:p>
            <a:pPr marL="342900" indent="-342900" eaLnBrk="1" hangingPunct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000" dirty="0" smtClean="0">
                <a:latin typeface="Arial Rounded MT Bold" panose="020F0704030504030204" pitchFamily="34" charset="0"/>
              </a:rPr>
              <a:t>In </a:t>
            </a:r>
            <a:r>
              <a:rPr lang="en-US" altLang="en-US" sz="2000" dirty="0">
                <a:latin typeface="Arial Rounded MT Bold" panose="020F0704030504030204" pitchFamily="34" charset="0"/>
              </a:rPr>
              <a:t>the monohybrid cross (mating of two organisms that differ in only one character), one version disappeared.</a:t>
            </a:r>
            <a:r>
              <a:rPr lang="en-US" altLang="en-US" sz="1800" dirty="0">
                <a:latin typeface="Arial Rounded MT Bold" panose="020F0704030504030204" pitchFamily="34" charset="0"/>
              </a:rPr>
              <a:t> </a:t>
            </a:r>
          </a:p>
        </p:txBody>
      </p:sp>
      <p:pic>
        <p:nvPicPr>
          <p:cNvPr id="23555" name="Picture 3" descr="14-02-PF1F2Hybrids-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800"/>
          <a:stretch>
            <a:fillRect/>
          </a:stretch>
        </p:blipFill>
        <p:spPr bwMode="auto">
          <a:xfrm>
            <a:off x="1552575" y="2662237"/>
            <a:ext cx="6115050" cy="358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266700" y="6324600"/>
            <a:ext cx="8458200" cy="457200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 dirty="0">
                <a:latin typeface="Arial Rounded MT Bold" panose="020F0704030504030204" pitchFamily="34" charset="0"/>
              </a:rPr>
              <a:t>What happens when the F1’s are crossed?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200" y="304800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800" b="1" dirty="0" smtClean="0">
                <a:latin typeface="Arial Rounded MT Bold" panose="020F0704030504030204" pitchFamily="34" charset="0"/>
              </a:rPr>
              <a:t>LAW OF DOMINANCE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152400" y="1905000"/>
            <a:ext cx="3048000" cy="4708981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dirty="0">
                <a:latin typeface="Arial Rounded MT Bold" panose="020F0704030504030204" pitchFamily="34" charset="0"/>
              </a:rPr>
              <a:t>The F1 crossed produced the F2 generation and the lost trait appeared with predictable ratios</a:t>
            </a:r>
            <a:r>
              <a:rPr lang="en-US" altLang="en-US" dirty="0" smtClean="0">
                <a:latin typeface="Arial Rounded MT Bold" panose="020F0704030504030204" pitchFamily="34" charset="0"/>
              </a:rPr>
              <a:t>.</a:t>
            </a:r>
            <a:endParaRPr lang="en-US" altLang="en-US" dirty="0">
              <a:latin typeface="Arial Rounded MT Bold" panose="020F0704030504030204" pitchFamily="34" charset="0"/>
            </a:endParaRPr>
          </a:p>
          <a:p>
            <a:pPr marL="457200" indent="-457200" eaLnBrk="1" hangingPunct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dirty="0">
                <a:latin typeface="Arial Rounded MT Bold" panose="020F0704030504030204" pitchFamily="34" charset="0"/>
              </a:rPr>
              <a:t>This led to the formulation of the current model of inheritance.   </a:t>
            </a:r>
          </a:p>
        </p:txBody>
      </p:sp>
      <p:pic>
        <p:nvPicPr>
          <p:cNvPr id="24579" name="Picture 3" descr="14-02-PF1F2Hybrids-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8" t="32001" r="8496" b="3200"/>
          <a:stretch>
            <a:fillRect/>
          </a:stretch>
        </p:blipFill>
        <p:spPr bwMode="auto">
          <a:xfrm>
            <a:off x="3200400" y="1981200"/>
            <a:ext cx="5878512" cy="459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304800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800" b="1" dirty="0" smtClean="0">
                <a:latin typeface="Arial Rounded MT Bold" panose="020F0704030504030204" pitchFamily="34" charset="0"/>
              </a:rPr>
              <a:t>LAW OF DOMINANCE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8153"/>
            <a:ext cx="7772400" cy="1143000"/>
          </a:xfrm>
        </p:spPr>
        <p:txBody>
          <a:bodyPr/>
          <a:lstStyle/>
          <a:p>
            <a:r>
              <a:rPr lang="en-US" sz="4800" b="1" dirty="0" smtClean="0">
                <a:latin typeface="Arial Rounded MT Bold" panose="020F0704030504030204" pitchFamily="34" charset="0"/>
              </a:rPr>
              <a:t>LAW OF SEGREGATION</a:t>
            </a:r>
            <a:endParaRPr lang="en-US" sz="48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1143000"/>
          </a:xfrm>
          <a:solidFill>
            <a:srgbClr val="E4BDBA"/>
          </a:solidFill>
        </p:spPr>
        <p:txBody>
          <a:bodyPr/>
          <a:lstStyle/>
          <a:p>
            <a:r>
              <a:rPr lang="en-US" dirty="0" smtClean="0">
                <a:latin typeface="Arial Rounded MT Bold" panose="020F0704030504030204" pitchFamily="34" charset="0"/>
              </a:rPr>
              <a:t>Two alleles separate during gamete formation.</a:t>
            </a:r>
            <a:endParaRPr lang="en-US" dirty="0">
              <a:latin typeface="Arial Rounded MT Bold" panose="020F07040305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775" y="3019610"/>
            <a:ext cx="5457825" cy="376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63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b="1" dirty="0" smtClean="0">
                <a:latin typeface="Arial Rounded MT Bold" panose="020F0704030504030204" pitchFamily="34" charset="0"/>
              </a:rPr>
              <a:t>LAW OF INDEPENDENT ASSORTMENT</a:t>
            </a:r>
            <a:endParaRPr lang="en-US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924800" cy="1219200"/>
          </a:xfrm>
          <a:solidFill>
            <a:srgbClr val="E4BDBA"/>
          </a:solidFill>
        </p:spPr>
        <p:txBody>
          <a:bodyPr/>
          <a:lstStyle/>
          <a:p>
            <a:r>
              <a:rPr lang="en-US" sz="2800" dirty="0" smtClean="0">
                <a:latin typeface="Arial Rounded MT Bold" panose="020F0704030504030204" pitchFamily="34" charset="0"/>
              </a:rPr>
              <a:t>Each pair of alleles segregates independently of other pairs of alleles.</a:t>
            </a:r>
            <a:endParaRPr lang="en-US" sz="2800" dirty="0">
              <a:latin typeface="Arial Rounded MT Bold" panose="020F07040305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3346166"/>
            <a:ext cx="7896225" cy="337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4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LINKAGE GROUPS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5867400" cy="5181600"/>
          </a:xfrm>
          <a:solidFill>
            <a:srgbClr val="E4BDBA"/>
          </a:solidFill>
        </p:spPr>
        <p:txBody>
          <a:bodyPr/>
          <a:lstStyle/>
          <a:p>
            <a:r>
              <a:rPr lang="en-US" sz="2800" dirty="0" smtClean="0">
                <a:latin typeface="Arial Rounded MT Bold" panose="020F0704030504030204" pitchFamily="34" charset="0"/>
              </a:rPr>
              <a:t>In actuality, many genes that are located on the same chromosome so they do not assort independently.  </a:t>
            </a:r>
          </a:p>
          <a:p>
            <a:r>
              <a:rPr lang="en-US" sz="2800" dirty="0" smtClean="0">
                <a:latin typeface="Arial Rounded MT Bold" panose="020F0704030504030204" pitchFamily="34" charset="0"/>
              </a:rPr>
              <a:t>Instead they are inherited together.</a:t>
            </a:r>
          </a:p>
          <a:p>
            <a:r>
              <a:rPr lang="en-US" sz="2800" dirty="0" smtClean="0">
                <a:latin typeface="Arial Rounded MT Bold" panose="020F0704030504030204" pitchFamily="34" charset="0"/>
              </a:rPr>
              <a:t>The closer your loci are, the more likely they are to be inherited together.</a:t>
            </a:r>
          </a:p>
          <a:p>
            <a:r>
              <a:rPr lang="en-US" sz="2800" dirty="0">
                <a:latin typeface="Arial Rounded MT Bold" panose="020F0704030504030204" pitchFamily="34" charset="0"/>
              </a:rPr>
              <a:t> </a:t>
            </a:r>
            <a:r>
              <a:rPr lang="en-US" sz="2800" u="sng" dirty="0">
                <a:latin typeface="Arial Rounded MT Bold" panose="020F0704030504030204" pitchFamily="34" charset="0"/>
                <a:hlinkClick r:id="rId2"/>
              </a:rPr>
              <a:t>Independent assortment/linked genes</a:t>
            </a:r>
            <a:endParaRPr lang="en-US" sz="2800" dirty="0">
              <a:latin typeface="Arial Rounded MT Bold" panose="020F0704030504030204" pitchFamily="34" charset="0"/>
            </a:endParaRPr>
          </a:p>
          <a:p>
            <a:r>
              <a:rPr lang="en-US" sz="2800" dirty="0"/>
              <a:t> </a:t>
            </a:r>
          </a:p>
          <a:p>
            <a:endParaRPr lang="en-US" sz="2800" dirty="0" smtClean="0">
              <a:latin typeface="Arial Rounded MT Bold" panose="020F0704030504030204" pitchFamily="34" charset="0"/>
            </a:endParaRPr>
          </a:p>
        </p:txBody>
      </p:sp>
      <p:pic>
        <p:nvPicPr>
          <p:cNvPr id="4" name="Picture 2" descr="sf10x16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286" y="3276600"/>
            <a:ext cx="2909714" cy="323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 bwMode="auto">
          <a:xfrm>
            <a:off x="6234286" y="3505200"/>
            <a:ext cx="776114" cy="8382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ヒラギノ角ゴ Pro W3" pitchFamily="8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77000" y="1337608"/>
            <a:ext cx="2514600" cy="1569660"/>
          </a:xfrm>
          <a:prstGeom prst="rect">
            <a:avLst/>
          </a:prstGeom>
          <a:solidFill>
            <a:srgbClr val="FF9999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These genes are close together and will inherit together.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>
            <a:off x="7010400" y="3048000"/>
            <a:ext cx="304800" cy="457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80272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REVIEW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610600" cy="41148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PATTERNS </a:t>
            </a:r>
            <a:r>
              <a:rPr lang="en-US" b="1" dirty="0"/>
              <a:t>OF INHERITANCE</a:t>
            </a:r>
            <a:endParaRPr lang="en-US" sz="2800" b="1" dirty="0"/>
          </a:p>
          <a:p>
            <a:pPr lvl="0"/>
            <a:r>
              <a:rPr lang="en-US" dirty="0"/>
              <a:t>Co-dominance</a:t>
            </a:r>
            <a:endParaRPr lang="en-US" sz="2800" dirty="0"/>
          </a:p>
          <a:p>
            <a:pPr lvl="1"/>
            <a:r>
              <a:rPr lang="en-US" dirty="0"/>
              <a:t>What is it?</a:t>
            </a:r>
            <a:endParaRPr lang="en-US" sz="2400" dirty="0"/>
          </a:p>
          <a:p>
            <a:pPr lvl="1"/>
            <a:r>
              <a:rPr lang="en-US" dirty="0"/>
              <a:t>How do you recognize it?</a:t>
            </a:r>
            <a:endParaRPr lang="en-US" sz="2400" dirty="0"/>
          </a:p>
          <a:p>
            <a:pPr lvl="1"/>
            <a:r>
              <a:rPr lang="en-US" dirty="0"/>
              <a:t>What is the cross</a:t>
            </a:r>
            <a:r>
              <a:rPr lang="en-US" dirty="0" smtClean="0"/>
              <a:t>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9989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>
                <a:latin typeface="Arial Rounded MT Bold" panose="020F0704030504030204" pitchFamily="34" charset="0"/>
              </a:rPr>
              <a:t>CO-DOMINANCE</a:t>
            </a:r>
            <a:endParaRPr lang="en-US" sz="6000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E4BDBA"/>
          </a:solidFill>
        </p:spPr>
        <p:txBody>
          <a:bodyPr/>
          <a:lstStyle/>
          <a:p>
            <a:r>
              <a:rPr lang="en-US" dirty="0"/>
              <a:t>Co-” means “together”.</a:t>
            </a:r>
          </a:p>
          <a:p>
            <a:r>
              <a:rPr lang="en-US" dirty="0" smtClean="0"/>
              <a:t>the </a:t>
            </a:r>
            <a:r>
              <a:rPr lang="en-US" dirty="0"/>
              <a:t>"recessive" &amp; "dominant" traits appear </a:t>
            </a:r>
            <a:r>
              <a:rPr lang="en-US" u="sng" dirty="0"/>
              <a:t>together</a:t>
            </a:r>
            <a:r>
              <a:rPr lang="en-US" dirty="0"/>
              <a:t> in the phenotype of hybrid organisms. </a:t>
            </a:r>
            <a:r>
              <a:rPr lang="en-US" dirty="0" smtClean="0"/>
              <a:t> </a:t>
            </a:r>
          </a:p>
          <a:p>
            <a:r>
              <a:rPr lang="en-US" dirty="0" smtClean="0"/>
              <a:t>They are NOT blended but both appear.</a:t>
            </a:r>
          </a:p>
          <a:p>
            <a:r>
              <a:rPr lang="en-US" b="1" dirty="0" smtClean="0"/>
              <a:t>Both </a:t>
            </a:r>
            <a:r>
              <a:rPr lang="en-US" b="1" dirty="0"/>
              <a:t>alleles are expressed</a:t>
            </a:r>
            <a:r>
              <a:rPr lang="en-US" dirty="0"/>
              <a:t> in the heterozygote!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68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>
                <a:latin typeface="Arial Rounded MT Bold" panose="020F0704030504030204" pitchFamily="34" charset="0"/>
              </a:rPr>
              <a:t>CO-DOMINANCE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8768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Example: </a:t>
            </a:r>
            <a:endParaRPr lang="en-US" dirty="0" smtClean="0"/>
          </a:p>
          <a:p>
            <a:r>
              <a:rPr lang="en-US" dirty="0" smtClean="0"/>
              <a:t>Red </a:t>
            </a:r>
            <a:r>
              <a:rPr lang="en-US" dirty="0"/>
              <a:t>cows crossed with white </a:t>
            </a:r>
            <a:r>
              <a:rPr lang="en-US" dirty="0" smtClean="0"/>
              <a:t>cows will </a:t>
            </a:r>
            <a:r>
              <a:rPr lang="en-US" dirty="0"/>
              <a:t>generate roan cows. Roan refers to cows that have red coats with white blotches.</a:t>
            </a:r>
          </a:p>
          <a:p>
            <a:r>
              <a:rPr lang="en-US" dirty="0"/>
              <a:t>RR = red, WW = white, </a:t>
            </a:r>
            <a:r>
              <a:rPr lang="en-US" dirty="0" smtClean="0"/>
              <a:t>                      </a:t>
            </a:r>
            <a:r>
              <a:rPr lang="en-US" b="1" dirty="0" smtClean="0"/>
              <a:t>RW </a:t>
            </a:r>
            <a:r>
              <a:rPr lang="en-US" b="1" dirty="0"/>
              <a:t>= red &amp; white (roan</a:t>
            </a:r>
            <a:r>
              <a:rPr lang="en-US" b="1" dirty="0" smtClean="0"/>
              <a:t>)</a:t>
            </a:r>
          </a:p>
          <a:p>
            <a:endParaRPr lang="en-US" b="1" dirty="0"/>
          </a:p>
          <a:p>
            <a:r>
              <a:rPr lang="en-US" b="1" dirty="0" smtClean="0"/>
              <a:t>Section D #1-3</a:t>
            </a:r>
          </a:p>
          <a:p>
            <a:endParaRPr lang="en-US" b="1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 descr="rw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495800"/>
            <a:ext cx="19812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375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REVIEW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610600" cy="41148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PATTERNS </a:t>
            </a:r>
            <a:r>
              <a:rPr lang="en-US" b="1" dirty="0"/>
              <a:t>OF INHERITANCE</a:t>
            </a:r>
            <a:endParaRPr lang="en-US" sz="2800" b="1" dirty="0"/>
          </a:p>
          <a:p>
            <a:pPr lvl="0"/>
            <a:r>
              <a:rPr lang="en-US" dirty="0" smtClean="0"/>
              <a:t>Incomplete </a:t>
            </a:r>
            <a:r>
              <a:rPr lang="en-US" dirty="0"/>
              <a:t>Dominance</a:t>
            </a:r>
            <a:endParaRPr lang="en-US" sz="2800" dirty="0"/>
          </a:p>
          <a:p>
            <a:pPr lvl="1"/>
            <a:r>
              <a:rPr lang="en-US" dirty="0"/>
              <a:t>What is it?</a:t>
            </a:r>
            <a:endParaRPr lang="en-US" sz="2400" dirty="0"/>
          </a:p>
          <a:p>
            <a:pPr lvl="1"/>
            <a:r>
              <a:rPr lang="en-US" dirty="0"/>
              <a:t>How do you recognize it?</a:t>
            </a:r>
            <a:endParaRPr lang="en-US" sz="2400" dirty="0"/>
          </a:p>
          <a:p>
            <a:pPr lvl="1"/>
            <a:r>
              <a:rPr lang="en-US" dirty="0"/>
              <a:t>What is the cross</a:t>
            </a:r>
            <a:r>
              <a:rPr lang="en-US" dirty="0" smtClean="0"/>
              <a:t>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9989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152400" y="1309962"/>
            <a:ext cx="8763000" cy="2862322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a </a:t>
            </a:r>
            <a:r>
              <a:rPr lang="en-US" dirty="0"/>
              <a:t>cross between organisms with two different phenotypes produces offspring with a 3</a:t>
            </a:r>
            <a:r>
              <a:rPr lang="en-US" baseline="30000" dirty="0"/>
              <a:t>rd</a:t>
            </a:r>
            <a:r>
              <a:rPr lang="en-US" dirty="0"/>
              <a:t> phenotype that is a </a:t>
            </a:r>
            <a:r>
              <a:rPr lang="en-US" b="1" dirty="0"/>
              <a:t>blending</a:t>
            </a:r>
            <a:r>
              <a:rPr lang="en-US" dirty="0"/>
              <a:t> of the parental traits. </a:t>
            </a:r>
            <a:endParaRPr lang="en-US" dirty="0" smtClean="0"/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Neither </a:t>
            </a:r>
            <a:r>
              <a:rPr lang="en-US" dirty="0"/>
              <a:t>allele is dominant</a:t>
            </a:r>
            <a:r>
              <a:rPr lang="en-US" dirty="0" smtClean="0"/>
              <a:t>.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b="1" dirty="0"/>
              <a:t>A </a:t>
            </a:r>
            <a:r>
              <a:rPr lang="en-US" altLang="en-US" b="1" dirty="0" smtClean="0"/>
              <a:t>BLENDING!</a:t>
            </a:r>
            <a:endParaRPr lang="en-US" altLang="en-US" b="1" dirty="0"/>
          </a:p>
          <a:p>
            <a:pPr eaLnBrk="1" hangingPunct="1">
              <a:spcBef>
                <a:spcPct val="50000"/>
              </a:spcBef>
            </a:pPr>
            <a:endParaRPr lang="en-US" dirty="0"/>
          </a:p>
        </p:txBody>
      </p:sp>
      <p:pic>
        <p:nvPicPr>
          <p:cNvPr id="31747" name="Picture 3" descr="Figure 10-9"/>
          <p:cNvPicPr>
            <a:picLocks noChangeAspect="1" noChangeArrowheads="1"/>
          </p:cNvPicPr>
          <p:nvPr/>
        </p:nvPicPr>
        <p:blipFill>
          <a:blip r:embed="rId2">
            <a:lum bright="-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352800"/>
            <a:ext cx="5181600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52400" y="166962"/>
            <a:ext cx="87630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9pPr>
          </a:lstStyle>
          <a:p>
            <a:r>
              <a:rPr lang="en-US" sz="4800" dirty="0" smtClean="0">
                <a:latin typeface="Arial Rounded MT Bold" panose="020F0704030504030204" pitchFamily="34" charset="0"/>
              </a:rPr>
              <a:t>INCOMPLETE DOMINANCE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152400" y="1309962"/>
            <a:ext cx="4953000" cy="5509200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r>
              <a:rPr lang="en-US" sz="3200" dirty="0"/>
              <a:t>Example: In snapdragons, flower color can be red, pink, or white. The heterozygous condition results in pink flowers.</a:t>
            </a:r>
          </a:p>
          <a:p>
            <a:endParaRPr lang="en-US" sz="3200" dirty="0" smtClean="0"/>
          </a:p>
          <a:p>
            <a:r>
              <a:rPr lang="en-US" sz="3200" dirty="0" smtClean="0"/>
              <a:t>RR </a:t>
            </a:r>
            <a:r>
              <a:rPr lang="en-US" sz="3200" dirty="0"/>
              <a:t>= </a:t>
            </a:r>
            <a:r>
              <a:rPr lang="en-US" sz="3200" dirty="0" smtClean="0"/>
              <a:t>red</a:t>
            </a:r>
          </a:p>
          <a:p>
            <a:r>
              <a:rPr lang="en-US" sz="3200" b="1" dirty="0"/>
              <a:t>RW = pink</a:t>
            </a:r>
            <a:endParaRPr lang="en-US" sz="3200" dirty="0"/>
          </a:p>
          <a:p>
            <a:r>
              <a:rPr lang="en-US" sz="3200" dirty="0" smtClean="0"/>
              <a:t>WW </a:t>
            </a:r>
            <a:r>
              <a:rPr lang="en-US" sz="3200" dirty="0"/>
              <a:t>= </a:t>
            </a:r>
            <a:r>
              <a:rPr lang="en-US" sz="3200" dirty="0" smtClean="0"/>
              <a:t>white</a:t>
            </a:r>
          </a:p>
          <a:p>
            <a:endParaRPr lang="en-US" sz="3200" dirty="0"/>
          </a:p>
          <a:p>
            <a:r>
              <a:rPr lang="en-US" sz="3200" b="1" dirty="0" smtClean="0"/>
              <a:t>Section D #4-6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2400" y="166962"/>
            <a:ext cx="87630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9pPr>
          </a:lstStyle>
          <a:p>
            <a:r>
              <a:rPr lang="en-US" sz="4800" dirty="0" smtClean="0">
                <a:latin typeface="Arial Rounded MT Bold" panose="020F0704030504030204" pitchFamily="34" charset="0"/>
              </a:rPr>
              <a:t>INCOMPLETE DOMINANCE</a:t>
            </a:r>
            <a:endParaRPr lang="en-US" sz="4800" dirty="0"/>
          </a:p>
        </p:txBody>
      </p:sp>
      <p:pic>
        <p:nvPicPr>
          <p:cNvPr id="12290" name="Picture 2" descr="rw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981200"/>
            <a:ext cx="3413125" cy="341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416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 Rounded MT Bold" panose="020F0704030504030204" pitchFamily="34" charset="0"/>
              </a:rPr>
              <a:t>CO-DOMINANCE VERSUS INCOMPLETE DOMINANCE</a:t>
            </a:r>
            <a:endParaRPr lang="en-US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686800" cy="4495800"/>
          </a:xfrm>
          <a:solidFill>
            <a:srgbClr val="E4BDBA"/>
          </a:solidFill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Are the offspring showing a third phenotype?  In other words, </a:t>
            </a:r>
            <a:r>
              <a:rPr lang="en-US" dirty="0"/>
              <a:t>The parents each have one, and the offspring are different from the parents. 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Is it a blending of the traits? </a:t>
            </a:r>
            <a:r>
              <a:rPr lang="en-US" b="1" dirty="0" smtClean="0">
                <a:solidFill>
                  <a:srgbClr val="FF0000"/>
                </a:solidFill>
              </a:rPr>
              <a:t>incomplete dominance</a:t>
            </a:r>
          </a:p>
          <a:p>
            <a:pPr marL="514350" indent="-514350">
              <a:buAutoNum type="arabicPeriod"/>
            </a:pPr>
            <a:r>
              <a:rPr lang="en-US" dirty="0" smtClean="0"/>
              <a:t>or are both traits showing equally?                    </a:t>
            </a:r>
            <a:r>
              <a:rPr lang="en-US" b="1" dirty="0" smtClean="0">
                <a:solidFill>
                  <a:srgbClr val="FF0000"/>
                </a:solidFill>
              </a:rPr>
              <a:t>co-dominance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44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REVIEW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8768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PATTERNS </a:t>
            </a:r>
            <a:r>
              <a:rPr lang="en-US" b="1" dirty="0"/>
              <a:t>OF INHERITANCE</a:t>
            </a:r>
            <a:endParaRPr lang="en-US" sz="2800" b="1" dirty="0"/>
          </a:p>
          <a:p>
            <a:pPr lvl="0"/>
            <a:r>
              <a:rPr lang="en-US" dirty="0" smtClean="0"/>
              <a:t>Sex-Linked</a:t>
            </a:r>
            <a:endParaRPr lang="en-US" sz="2800" dirty="0"/>
          </a:p>
          <a:p>
            <a:pPr lvl="1"/>
            <a:r>
              <a:rPr lang="en-US" dirty="0"/>
              <a:t>What is it?</a:t>
            </a:r>
            <a:endParaRPr lang="en-US" sz="2400" dirty="0"/>
          </a:p>
          <a:p>
            <a:pPr lvl="1"/>
            <a:r>
              <a:rPr lang="en-US" dirty="0"/>
              <a:t>How do you recognize it?</a:t>
            </a:r>
            <a:endParaRPr lang="en-US" sz="2400" dirty="0"/>
          </a:p>
          <a:p>
            <a:pPr lvl="1"/>
            <a:r>
              <a:rPr lang="en-US" dirty="0"/>
              <a:t>What are the possible crosses?</a:t>
            </a:r>
            <a:endParaRPr lang="en-US" sz="2400" dirty="0"/>
          </a:p>
          <a:p>
            <a:pPr lvl="1"/>
            <a:r>
              <a:rPr lang="en-US" dirty="0"/>
              <a:t>Know the disorders</a:t>
            </a:r>
            <a:endParaRPr lang="en-US" sz="2400" dirty="0"/>
          </a:p>
          <a:p>
            <a:pPr lvl="2"/>
            <a:r>
              <a:rPr lang="en-US" dirty="0"/>
              <a:t>Duchenne Muscular Dystrophy</a:t>
            </a:r>
            <a:endParaRPr lang="en-US" sz="2000" dirty="0"/>
          </a:p>
          <a:p>
            <a:pPr lvl="2"/>
            <a:r>
              <a:rPr lang="en-US" dirty="0"/>
              <a:t>Hemophilia</a:t>
            </a:r>
            <a:endParaRPr lang="en-US" sz="2000" dirty="0"/>
          </a:p>
          <a:p>
            <a:pPr lvl="2"/>
            <a:r>
              <a:rPr lang="en-US" dirty="0"/>
              <a:t>Color </a:t>
            </a:r>
            <a:r>
              <a:rPr lang="en-US" dirty="0" smtClean="0"/>
              <a:t>Blindness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7082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152400" y="1536442"/>
            <a:ext cx="8915400" cy="4832092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If a gene is found only on the X chromosome and not the Y chromosome, it is said to be a </a:t>
            </a:r>
            <a:r>
              <a:rPr lang="en-US" sz="2800" b="1" dirty="0"/>
              <a:t>sex-linked trait</a:t>
            </a:r>
            <a:r>
              <a:rPr lang="en-US" sz="2800" dirty="0"/>
              <a:t>. </a:t>
            </a:r>
            <a:endParaRPr lang="en-US" sz="28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/>
              <a:t>Because </a:t>
            </a:r>
            <a:r>
              <a:rPr lang="en-US" sz="2800" dirty="0"/>
              <a:t>the gene controlling the trait is located on the sex chromosome, sex linkage is linked to the gender of the individual. </a:t>
            </a:r>
            <a:endParaRPr lang="en-US" sz="28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endParaRPr lang="en-US" sz="2800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2400" y="166962"/>
            <a:ext cx="87630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9pPr>
          </a:lstStyle>
          <a:p>
            <a:r>
              <a:rPr lang="en-US" sz="6000" dirty="0" smtClean="0">
                <a:latin typeface="Arial Rounded MT Bold" panose="020F0704030504030204" pitchFamily="34" charset="0"/>
              </a:rPr>
              <a:t>SEX-LINKED</a:t>
            </a:r>
            <a:endParaRPr lang="en-US" sz="6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4191000"/>
            <a:ext cx="4702256" cy="25124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" y="4389626"/>
            <a:ext cx="4114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result is that females will have two copies of the sex-linked gene while males will only have one copy of this gene.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9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152400" y="2175570"/>
            <a:ext cx="4724399" cy="3046988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 smtClean="0"/>
              <a:t>In </a:t>
            </a:r>
            <a:r>
              <a:rPr lang="en-US" sz="3200" dirty="0"/>
              <a:t>humans, </a:t>
            </a:r>
            <a:r>
              <a:rPr lang="en-US" sz="3200" dirty="0" smtClean="0"/>
              <a:t>male patterned </a:t>
            </a:r>
            <a:r>
              <a:rPr lang="en-US" sz="3200" dirty="0"/>
              <a:t>baldness, hemophilia, </a:t>
            </a:r>
            <a:r>
              <a:rPr lang="en-US" sz="3200" dirty="0" smtClean="0"/>
              <a:t>Duchenne Muscular Dystrophy, </a:t>
            </a:r>
            <a:r>
              <a:rPr lang="en-US" sz="3200" dirty="0"/>
              <a:t>and color blindness are sex-linked traits.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2400" y="166962"/>
            <a:ext cx="87630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9pPr>
          </a:lstStyle>
          <a:p>
            <a:r>
              <a:rPr lang="en-US" sz="6000" dirty="0" smtClean="0">
                <a:latin typeface="Arial Rounded MT Bold" panose="020F0704030504030204" pitchFamily="34" charset="0"/>
              </a:rPr>
              <a:t>SEX-LINKED</a:t>
            </a:r>
            <a:endParaRPr lang="en-US" sz="60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127" y="1981200"/>
            <a:ext cx="3484873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221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REVIEW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610600" cy="41148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PATTERNS </a:t>
            </a:r>
            <a:r>
              <a:rPr lang="en-US" b="1" dirty="0"/>
              <a:t>OF INHERITANCE</a:t>
            </a:r>
            <a:endParaRPr lang="en-US" sz="2800" b="1" dirty="0"/>
          </a:p>
          <a:p>
            <a:pPr lvl="0"/>
            <a:r>
              <a:rPr lang="en-US" dirty="0" smtClean="0"/>
              <a:t>Multiple </a:t>
            </a:r>
            <a:r>
              <a:rPr lang="en-US" dirty="0"/>
              <a:t>Alleles</a:t>
            </a:r>
            <a:endParaRPr lang="en-US" sz="2800" dirty="0"/>
          </a:p>
          <a:p>
            <a:pPr lvl="1"/>
            <a:r>
              <a:rPr lang="en-US" dirty="0"/>
              <a:t>What is it?</a:t>
            </a:r>
            <a:endParaRPr lang="en-US" sz="2400" dirty="0"/>
          </a:p>
          <a:p>
            <a:pPr lvl="1"/>
            <a:r>
              <a:rPr lang="en-US" dirty="0"/>
              <a:t>How do you recognize it?</a:t>
            </a:r>
            <a:endParaRPr lang="en-US" sz="2400" dirty="0"/>
          </a:p>
          <a:p>
            <a:pPr lvl="1"/>
            <a:r>
              <a:rPr lang="en-US" dirty="0"/>
              <a:t>Example – Blood Type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82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latin typeface="Arial Rounded MT Bold" panose="020F0704030504030204" pitchFamily="34" charset="0"/>
              </a:rPr>
              <a:t>MULTIPLE ALLELES</a:t>
            </a:r>
            <a:endParaRPr lang="en-US" sz="5400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8458200" cy="4724400"/>
          </a:xfrm>
          <a:solidFill>
            <a:srgbClr val="E4BDBA"/>
          </a:solidFill>
        </p:spPr>
        <p:txBody>
          <a:bodyPr/>
          <a:lstStyle/>
          <a:p>
            <a:r>
              <a:rPr lang="en-US" sz="2800" dirty="0"/>
              <a:t>I</a:t>
            </a:r>
            <a:r>
              <a:rPr lang="en-US" sz="2800" dirty="0" smtClean="0"/>
              <a:t>f </a:t>
            </a:r>
            <a:r>
              <a:rPr lang="en-US" sz="2800" dirty="0"/>
              <a:t>there are </a:t>
            </a:r>
            <a:r>
              <a:rPr lang="en-US" sz="2800" b="1" i="1" dirty="0" smtClean="0">
                <a:solidFill>
                  <a:srgbClr val="4B32FF"/>
                </a:solidFill>
              </a:rPr>
              <a:t>FOUR </a:t>
            </a:r>
            <a:r>
              <a:rPr lang="en-US" sz="2800" b="1" dirty="0" smtClean="0">
                <a:solidFill>
                  <a:srgbClr val="4B32FF"/>
                </a:solidFill>
              </a:rPr>
              <a:t>or </a:t>
            </a:r>
            <a:r>
              <a:rPr lang="en-US" sz="2800" b="1" dirty="0">
                <a:solidFill>
                  <a:srgbClr val="4B32FF"/>
                </a:solidFill>
              </a:rPr>
              <a:t>more possible phenotypes </a:t>
            </a:r>
            <a:r>
              <a:rPr lang="en-US" sz="2800" dirty="0"/>
              <a:t>for a particular trait, then more than </a:t>
            </a:r>
            <a:r>
              <a:rPr lang="en-US" sz="2800" dirty="0" smtClean="0"/>
              <a:t>two </a:t>
            </a:r>
            <a:r>
              <a:rPr lang="en-US" sz="2800" dirty="0"/>
              <a:t>alleles for that trait must exist in the population.  We call this </a:t>
            </a:r>
            <a:r>
              <a:rPr lang="en-US" sz="2800" b="1" dirty="0" smtClean="0">
                <a:solidFill>
                  <a:srgbClr val="FF0000"/>
                </a:solidFill>
              </a:rPr>
              <a:t>MULTIPLE ALLELES. </a:t>
            </a:r>
          </a:p>
          <a:p>
            <a:r>
              <a:rPr lang="en-US" sz="2800" b="1" dirty="0" smtClean="0">
                <a:solidFill>
                  <a:srgbClr val="FF0000"/>
                </a:solidFill>
              </a:rPr>
              <a:t>REMEMBER: </a:t>
            </a:r>
            <a:r>
              <a:rPr lang="en-US" sz="2800" dirty="0"/>
              <a:t>There may be multiple alleles within the population, but individuals have only two of those alleles. </a:t>
            </a:r>
            <a:endParaRPr lang="en-US" sz="2800" dirty="0" smtClean="0"/>
          </a:p>
          <a:p>
            <a:r>
              <a:rPr lang="en-US" sz="2800" dirty="0"/>
              <a:t>An excellent example of multiple allele inheritance is human blood type. Blood type exists as four possible phenotypes: A, B, AB, &amp; O.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latin typeface="Arial Rounded MT Bold" panose="020F0704030504030204" pitchFamily="34" charset="0"/>
              </a:rPr>
              <a:t>MULTIPLE ALLELES</a:t>
            </a:r>
            <a:endParaRPr lang="en-US" sz="5400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4800600" cy="4724400"/>
          </a:xfrm>
          <a:solidFill>
            <a:srgbClr val="E4BDBA"/>
          </a:solidFill>
        </p:spPr>
        <p:txBody>
          <a:bodyPr/>
          <a:lstStyle/>
          <a:p>
            <a:r>
              <a:rPr lang="en-US" sz="2800" dirty="0"/>
              <a:t>Blood type is controlled by three alleles: </a:t>
            </a:r>
            <a:endParaRPr lang="en-US" sz="2800" dirty="0" smtClean="0"/>
          </a:p>
          <a:p>
            <a:pPr lvl="1"/>
            <a:r>
              <a:rPr lang="en-US" dirty="0"/>
              <a:t>A - dominant </a:t>
            </a:r>
          </a:p>
          <a:p>
            <a:pPr lvl="1"/>
            <a:r>
              <a:rPr lang="en-US" dirty="0"/>
              <a:t>B - dominant</a:t>
            </a:r>
          </a:p>
          <a:p>
            <a:pPr lvl="1"/>
            <a:r>
              <a:rPr lang="en-US" dirty="0"/>
              <a:t>o – </a:t>
            </a:r>
            <a:r>
              <a:rPr lang="en-US" dirty="0" smtClean="0"/>
              <a:t>recessive</a:t>
            </a:r>
            <a:endParaRPr lang="en-US" sz="2800" dirty="0" smtClean="0"/>
          </a:p>
          <a:p>
            <a:pPr marL="342900" lvl="1" indent="-342900">
              <a:buFontTx/>
              <a:buChar char="•"/>
            </a:pPr>
            <a:r>
              <a:rPr lang="en-US" dirty="0"/>
              <a:t>T</a:t>
            </a:r>
            <a:r>
              <a:rPr lang="en-US" dirty="0" smtClean="0"/>
              <a:t>here </a:t>
            </a:r>
            <a:r>
              <a:rPr lang="en-US" dirty="0"/>
              <a:t>are six different genotypes and 4 different phenotypes for blood type.</a:t>
            </a:r>
          </a:p>
          <a:p>
            <a:endParaRPr lang="en-US" sz="2800" dirty="0" smtClean="0"/>
          </a:p>
          <a:p>
            <a:pPr lvl="1"/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339248"/>
              </p:ext>
            </p:extLst>
          </p:nvPr>
        </p:nvGraphicFramePr>
        <p:xfrm>
          <a:off x="5445125" y="2438400"/>
          <a:ext cx="3394075" cy="3688937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5872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068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269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Genotype</a:t>
                      </a:r>
                      <a:endParaRPr lang="en-US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Phenotype</a:t>
                      </a:r>
                      <a:endParaRPr lang="en-US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269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 oo (I</a:t>
                      </a:r>
                      <a:r>
                        <a:rPr lang="en-US" sz="2800" baseline="30000">
                          <a:effectLst/>
                        </a:rPr>
                        <a:t>o</a:t>
                      </a:r>
                      <a:r>
                        <a:rPr lang="en-US" sz="2800">
                          <a:effectLst/>
                        </a:rPr>
                        <a:t>I</a:t>
                      </a:r>
                      <a:r>
                        <a:rPr lang="en-US" sz="2800" baseline="30000">
                          <a:effectLst/>
                        </a:rPr>
                        <a:t>o</a:t>
                      </a:r>
                      <a:r>
                        <a:rPr lang="en-US" sz="2800">
                          <a:effectLst/>
                        </a:rPr>
                        <a:t>)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Type O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269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 Ao (I</a:t>
                      </a:r>
                      <a:r>
                        <a:rPr lang="en-US" sz="2800" baseline="30000">
                          <a:effectLst/>
                        </a:rPr>
                        <a:t>A</a:t>
                      </a:r>
                      <a:r>
                        <a:rPr lang="en-US" sz="2800">
                          <a:effectLst/>
                        </a:rPr>
                        <a:t>I</a:t>
                      </a:r>
                      <a:r>
                        <a:rPr lang="en-US" sz="2800" baseline="30000">
                          <a:effectLst/>
                        </a:rPr>
                        <a:t>o</a:t>
                      </a:r>
                      <a:r>
                        <a:rPr lang="en-US" sz="2800">
                          <a:effectLst/>
                        </a:rPr>
                        <a:t>)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Type A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69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 AA (I</a:t>
                      </a:r>
                      <a:r>
                        <a:rPr lang="en-US" sz="2800" baseline="30000">
                          <a:effectLst/>
                        </a:rPr>
                        <a:t>A</a:t>
                      </a:r>
                      <a:r>
                        <a:rPr lang="en-US" sz="2800">
                          <a:effectLst/>
                        </a:rPr>
                        <a:t>I</a:t>
                      </a:r>
                      <a:r>
                        <a:rPr lang="en-US" sz="2800" baseline="30000">
                          <a:effectLst/>
                        </a:rPr>
                        <a:t>A</a:t>
                      </a:r>
                      <a:r>
                        <a:rPr lang="en-US" sz="2800">
                          <a:effectLst/>
                        </a:rPr>
                        <a:t>)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Type A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269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 Bo (I</a:t>
                      </a:r>
                      <a:r>
                        <a:rPr lang="en-US" sz="2800" baseline="30000">
                          <a:effectLst/>
                        </a:rPr>
                        <a:t>B</a:t>
                      </a:r>
                      <a:r>
                        <a:rPr lang="en-US" sz="2800">
                          <a:effectLst/>
                        </a:rPr>
                        <a:t>I</a:t>
                      </a:r>
                      <a:r>
                        <a:rPr lang="en-US" sz="2800" baseline="30000">
                          <a:effectLst/>
                        </a:rPr>
                        <a:t>O</a:t>
                      </a:r>
                      <a:r>
                        <a:rPr lang="en-US" sz="2800">
                          <a:effectLst/>
                        </a:rPr>
                        <a:t>)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Type B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269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 BB (I</a:t>
                      </a:r>
                      <a:r>
                        <a:rPr lang="en-US" sz="2800" baseline="30000" dirty="0">
                          <a:effectLst/>
                        </a:rPr>
                        <a:t>B</a:t>
                      </a:r>
                      <a:r>
                        <a:rPr lang="en-US" sz="2800" dirty="0">
                          <a:effectLst/>
                        </a:rPr>
                        <a:t>I</a:t>
                      </a:r>
                      <a:r>
                        <a:rPr lang="en-US" sz="2800" baseline="30000" dirty="0">
                          <a:effectLst/>
                        </a:rPr>
                        <a:t>B</a:t>
                      </a:r>
                      <a:r>
                        <a:rPr lang="en-US" sz="2800" dirty="0">
                          <a:effectLst/>
                        </a:rPr>
                        <a:t>)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Type B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269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 AB (I</a:t>
                      </a:r>
                      <a:r>
                        <a:rPr lang="en-US" sz="2800" baseline="30000">
                          <a:effectLst/>
                        </a:rPr>
                        <a:t>A</a:t>
                      </a:r>
                      <a:r>
                        <a:rPr lang="en-US" sz="2800">
                          <a:effectLst/>
                        </a:rPr>
                        <a:t>I</a:t>
                      </a:r>
                      <a:r>
                        <a:rPr lang="en-US" sz="2800" baseline="30000">
                          <a:effectLst/>
                        </a:rPr>
                        <a:t>B</a:t>
                      </a:r>
                      <a:r>
                        <a:rPr lang="en-US" sz="2800">
                          <a:effectLst/>
                        </a:rPr>
                        <a:t>)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Type AB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092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REVIEW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610600" cy="41148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PATTERNS </a:t>
            </a:r>
            <a:r>
              <a:rPr lang="en-US" b="1" dirty="0"/>
              <a:t>OF INHERITANCE</a:t>
            </a:r>
            <a:endParaRPr lang="en-US" sz="2800" b="1" dirty="0"/>
          </a:p>
          <a:p>
            <a:pPr lvl="0"/>
            <a:r>
              <a:rPr lang="en-US" dirty="0" smtClean="0"/>
              <a:t>Polygenic </a:t>
            </a:r>
            <a:r>
              <a:rPr lang="en-US" dirty="0"/>
              <a:t>Traits</a:t>
            </a:r>
            <a:endParaRPr lang="en-US" sz="2800" dirty="0"/>
          </a:p>
          <a:p>
            <a:pPr lvl="1"/>
            <a:r>
              <a:rPr lang="en-US" dirty="0"/>
              <a:t>What is it?</a:t>
            </a:r>
            <a:endParaRPr lang="en-US" sz="2400" dirty="0"/>
          </a:p>
          <a:p>
            <a:pPr lvl="1"/>
            <a:r>
              <a:rPr lang="en-US" dirty="0"/>
              <a:t>How do you recognize it?</a:t>
            </a:r>
            <a:endParaRPr lang="en-US" sz="2400" dirty="0"/>
          </a:p>
          <a:p>
            <a:pPr lvl="1"/>
            <a:r>
              <a:rPr lang="en-US" dirty="0"/>
              <a:t>Examples: skin color, hair, eye color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82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152400"/>
            <a:ext cx="7772400" cy="1143000"/>
          </a:xfrm>
        </p:spPr>
        <p:txBody>
          <a:bodyPr/>
          <a:lstStyle/>
          <a:p>
            <a:r>
              <a:rPr lang="en-US" sz="5400" dirty="0" smtClean="0">
                <a:latin typeface="Arial Rounded MT Bold" panose="020F0704030504030204" pitchFamily="34" charset="0"/>
              </a:rPr>
              <a:t>POLYGENIC TRAITS</a:t>
            </a:r>
            <a:endParaRPr lang="en-US" sz="5400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458200" cy="5410200"/>
          </a:xfrm>
          <a:solidFill>
            <a:srgbClr val="E4BDBA"/>
          </a:solidFill>
        </p:spPr>
        <p:txBody>
          <a:bodyPr/>
          <a:lstStyle/>
          <a:p>
            <a:r>
              <a:rPr lang="en-US" sz="2800" dirty="0"/>
              <a:t>Another exception to Mendel’s rules is </a:t>
            </a:r>
            <a:r>
              <a:rPr lang="en-US" sz="2800" b="1" dirty="0"/>
              <a:t>polygenic </a:t>
            </a:r>
            <a:r>
              <a:rPr lang="en-US" sz="2800" b="1" dirty="0" smtClean="0"/>
              <a:t>inheritance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occurs </a:t>
            </a:r>
            <a:r>
              <a:rPr lang="en-US" sz="2800" dirty="0"/>
              <a:t>when a trait is controlled </a:t>
            </a:r>
            <a:r>
              <a:rPr lang="en-US" sz="2800" dirty="0" smtClean="0"/>
              <a:t>by groups of several genes.</a:t>
            </a:r>
          </a:p>
          <a:p>
            <a:r>
              <a:rPr lang="en-US" sz="2800" dirty="0" smtClean="0"/>
              <a:t>This </a:t>
            </a:r>
            <a:r>
              <a:rPr lang="en-US" sz="2800" dirty="0"/>
              <a:t>means that each dominant allele "adds" to the expression of the next dominant allele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Examples: Height (at </a:t>
            </a:r>
            <a:r>
              <a:rPr lang="en-US" sz="2800" dirty="0"/>
              <a:t>least three genes with six </a:t>
            </a:r>
            <a:r>
              <a:rPr lang="en-US" sz="2800" dirty="0" smtClean="0"/>
              <a:t>alleles); skin color; hair color; </a:t>
            </a:r>
            <a:r>
              <a:rPr lang="en-US" sz="2800" dirty="0"/>
              <a:t>eye color.</a:t>
            </a:r>
          </a:p>
        </p:txBody>
      </p:sp>
    </p:spTree>
    <p:extLst>
      <p:ext uri="{BB962C8B-B14F-4D97-AF65-F5344CB8AC3E}">
        <p14:creationId xmlns:p14="http://schemas.microsoft.com/office/powerpoint/2010/main" val="205538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REVIEW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610600" cy="41148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PATTERNS </a:t>
            </a:r>
            <a:r>
              <a:rPr lang="en-US" b="1" dirty="0"/>
              <a:t>OF INHERITANCE</a:t>
            </a:r>
            <a:endParaRPr lang="en-US" sz="2800" b="1" dirty="0"/>
          </a:p>
          <a:p>
            <a:pPr lvl="0"/>
            <a:r>
              <a:rPr lang="en-US" dirty="0" smtClean="0"/>
              <a:t>Lethal </a:t>
            </a:r>
            <a:r>
              <a:rPr lang="en-US" dirty="0"/>
              <a:t>Genes</a:t>
            </a:r>
            <a:endParaRPr lang="en-US" sz="2800" dirty="0"/>
          </a:p>
          <a:p>
            <a:pPr lvl="1"/>
            <a:r>
              <a:rPr lang="en-US" dirty="0"/>
              <a:t>What is it?</a:t>
            </a:r>
            <a:endParaRPr lang="en-US" sz="2400" dirty="0"/>
          </a:p>
          <a:p>
            <a:pPr lvl="1"/>
            <a:r>
              <a:rPr lang="en-US" dirty="0"/>
              <a:t>How do you recognize it?</a:t>
            </a:r>
            <a:endParaRPr lang="en-US" sz="2400" dirty="0"/>
          </a:p>
          <a:p>
            <a:pPr lvl="1"/>
            <a:r>
              <a:rPr lang="en-US" dirty="0"/>
              <a:t>Example – homozygous recessive coat color for guinea pigs; spinning in </a:t>
            </a:r>
            <a:r>
              <a:rPr lang="en-US" dirty="0" smtClean="0"/>
              <a:t>mice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7082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latin typeface="Arial Rounded MT Bold" panose="020F0704030504030204" pitchFamily="34" charset="0"/>
              </a:rPr>
              <a:t>LETHAL GENES</a:t>
            </a:r>
            <a:endParaRPr lang="en-US" sz="5400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4114800" cy="4648200"/>
          </a:xfrm>
          <a:solidFill>
            <a:srgbClr val="E4BDBA"/>
          </a:solidFill>
        </p:spPr>
        <p:txBody>
          <a:bodyPr/>
          <a:lstStyle/>
          <a:p>
            <a:r>
              <a:rPr lang="en-US" sz="2800" dirty="0"/>
              <a:t>Alleles that </a:t>
            </a:r>
            <a:r>
              <a:rPr lang="en-US" sz="2800" dirty="0" smtClean="0"/>
              <a:t>are lethal (cause </a:t>
            </a:r>
            <a:r>
              <a:rPr lang="en-US" sz="2800" dirty="0"/>
              <a:t>an organism to </a:t>
            </a:r>
            <a:r>
              <a:rPr lang="en-US" sz="2800" dirty="0" smtClean="0"/>
              <a:t>die) </a:t>
            </a:r>
            <a:r>
              <a:rPr lang="en-US" sz="2800" dirty="0"/>
              <a:t>only when present in homozygous condition are called </a:t>
            </a:r>
            <a:r>
              <a:rPr lang="en-US" sz="2800" b="1" dirty="0"/>
              <a:t>lethal alleles</a:t>
            </a:r>
            <a:r>
              <a:rPr lang="en-US" sz="2800" dirty="0"/>
              <a:t>. </a:t>
            </a:r>
            <a:endParaRPr lang="en-US" sz="2800" dirty="0" smtClean="0"/>
          </a:p>
          <a:p>
            <a:r>
              <a:rPr lang="en-US" sz="2800" dirty="0" smtClean="0"/>
              <a:t>The </a:t>
            </a:r>
            <a:r>
              <a:rPr lang="en-US" sz="2800" dirty="0"/>
              <a:t>gene involved is considered an essential gene</a:t>
            </a:r>
            <a:r>
              <a:rPr lang="en-US" sz="2800" dirty="0" smtClean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087" y="1981200"/>
            <a:ext cx="4003313" cy="368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59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REVIEW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610600" cy="41148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PATTERNS </a:t>
            </a:r>
            <a:r>
              <a:rPr lang="en-US" b="1" dirty="0"/>
              <a:t>OF INHERITANCE</a:t>
            </a:r>
            <a:endParaRPr lang="en-US" sz="2800" b="1" dirty="0"/>
          </a:p>
          <a:p>
            <a:pPr lvl="0"/>
            <a:r>
              <a:rPr lang="en-US" dirty="0" smtClean="0"/>
              <a:t>Pedigree</a:t>
            </a:r>
            <a:endParaRPr lang="en-US" sz="2800" dirty="0"/>
          </a:p>
          <a:p>
            <a:pPr lvl="1"/>
            <a:r>
              <a:rPr lang="en-US" dirty="0"/>
              <a:t>What is it?</a:t>
            </a:r>
            <a:endParaRPr lang="en-US" sz="2400" dirty="0"/>
          </a:p>
          <a:p>
            <a:pPr lvl="1"/>
            <a:r>
              <a:rPr lang="en-US" dirty="0"/>
              <a:t>What are the symbols used</a:t>
            </a:r>
            <a:r>
              <a:rPr lang="en-US" dirty="0" smtClean="0"/>
              <a:t>?</a:t>
            </a:r>
          </a:p>
          <a:p>
            <a:r>
              <a:rPr lang="en-US" dirty="0" smtClean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31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latin typeface="Arial Rounded MT Bold" panose="020F0704030504030204" pitchFamily="34" charset="0"/>
              </a:rPr>
              <a:t>PEDIGREE</a:t>
            </a:r>
            <a:endParaRPr lang="en-US" sz="5400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8001000" cy="4114800"/>
          </a:xfrm>
          <a:solidFill>
            <a:srgbClr val="E4BDBA"/>
          </a:solidFill>
        </p:spPr>
        <p:txBody>
          <a:bodyPr/>
          <a:lstStyle/>
          <a:p>
            <a:r>
              <a:rPr lang="en-US" sz="2800" dirty="0" smtClean="0"/>
              <a:t>A </a:t>
            </a:r>
            <a:r>
              <a:rPr lang="en-US" sz="2800" dirty="0"/>
              <a:t>pedigree is a diagram of family relationships that represents genetic relationships. </a:t>
            </a:r>
            <a:endParaRPr lang="en-US" sz="2800" dirty="0" smtClean="0"/>
          </a:p>
          <a:p>
            <a:r>
              <a:rPr lang="en-US" sz="2800" dirty="0" smtClean="0"/>
              <a:t>Pedigrees </a:t>
            </a:r>
            <a:r>
              <a:rPr lang="en-US" sz="2800" dirty="0"/>
              <a:t>are often used to </a:t>
            </a:r>
            <a:r>
              <a:rPr lang="en-US" sz="2800" b="1" dirty="0"/>
              <a:t>determine the inheritance</a:t>
            </a:r>
            <a:r>
              <a:rPr lang="en-US" sz="2800" dirty="0"/>
              <a:t> </a:t>
            </a:r>
            <a:r>
              <a:rPr lang="en-US" sz="2800" b="1" dirty="0"/>
              <a:t>of genetic diseases or traits</a:t>
            </a:r>
            <a:r>
              <a:rPr lang="en-US" sz="2800" dirty="0"/>
              <a:t>. </a:t>
            </a:r>
          </a:p>
          <a:p>
            <a:endParaRPr lang="en-US" dirty="0"/>
          </a:p>
        </p:txBody>
      </p:sp>
      <p:pic>
        <p:nvPicPr>
          <p:cNvPr id="2051" name="Picture 3" descr="http://faculty.clintoncc.suny.edu/faculty/michael.gregory/files/Bio%20101/Bio%20101%20Lectures/genetics-%20human%20genetics/img009.g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493079"/>
            <a:ext cx="2362200" cy="1602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90600" y="4419600"/>
            <a:ext cx="14478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Female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414349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Male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2286000" y="4645181"/>
            <a:ext cx="685800" cy="0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 bwMode="auto">
          <a:xfrm flipH="1">
            <a:off x="4214960" y="4645181"/>
            <a:ext cx="714080" cy="0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59963" y="5265003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Indicates a marriage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2133600" y="4876014"/>
            <a:ext cx="1371600" cy="407180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912963" y="5970657"/>
            <a:ext cx="3048000" cy="707886"/>
          </a:xfrm>
          <a:prstGeom prst="rect">
            <a:avLst/>
          </a:prstGeom>
          <a:solidFill>
            <a:srgbClr val="FF9999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VIDEO:   </a:t>
            </a:r>
            <a:r>
              <a:rPr lang="en-US" sz="2000" dirty="0">
                <a:hlinkClick r:id="rId4"/>
              </a:rPr>
              <a:t>Pedigrees and Genetic Disorders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641240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latin typeface="Arial Rounded MT Bold" panose="020F0704030504030204" pitchFamily="34" charset="0"/>
              </a:rPr>
              <a:t>PEDIGREE</a:t>
            </a:r>
            <a:endParaRPr lang="en-US" sz="5400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Fully shaded = has disease/disorder/trait</a:t>
            </a:r>
          </a:p>
          <a:p>
            <a:pPr marL="0" indent="0">
              <a:buNone/>
            </a:pPr>
            <a:r>
              <a:rPr lang="en-US" dirty="0" smtClean="0"/>
              <a:t>Half shaded = Carrier</a:t>
            </a:r>
          </a:p>
          <a:p>
            <a:pPr marL="0" indent="0">
              <a:buNone/>
            </a:pPr>
            <a:r>
              <a:rPr lang="en-US" dirty="0" smtClean="0"/>
              <a:t>No shading = no </a:t>
            </a:r>
            <a:r>
              <a:rPr lang="en-US" dirty="0"/>
              <a:t>disease/disorder/trait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1" name="Picture 3" descr="http://faculty.clintoncc.suny.edu/faculty/michael.gregory/files/Bio%20101/Bio%20101%20Lectures/genetics-%20human%20genetics/img009.g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493079"/>
            <a:ext cx="2362200" cy="1602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09760" y="4419600"/>
            <a:ext cx="172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 disease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414349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Has disease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2362200" y="4652374"/>
            <a:ext cx="685800" cy="0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 bwMode="auto">
          <a:xfrm flipH="1">
            <a:off x="4191000" y="4645181"/>
            <a:ext cx="738040" cy="384019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 bwMode="auto">
          <a:xfrm>
            <a:off x="4929040" y="4645181"/>
            <a:ext cx="252560" cy="993619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 bwMode="auto">
          <a:xfrm>
            <a:off x="2362200" y="4650433"/>
            <a:ext cx="676177" cy="1140767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02159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REVIEW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610600" cy="41148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PATTERNS </a:t>
            </a:r>
            <a:r>
              <a:rPr lang="en-US" b="1" dirty="0"/>
              <a:t>OF INHERITANCE</a:t>
            </a:r>
            <a:endParaRPr lang="en-US" sz="2800" b="1" dirty="0"/>
          </a:p>
          <a:p>
            <a:pPr lvl="0"/>
            <a:r>
              <a:rPr lang="en-US" dirty="0" smtClean="0"/>
              <a:t>Pedigree</a:t>
            </a:r>
            <a:endParaRPr lang="en-US" sz="2800" dirty="0"/>
          </a:p>
          <a:p>
            <a:pPr lvl="1"/>
            <a:r>
              <a:rPr lang="en-US" dirty="0" smtClean="0"/>
              <a:t>Examples – Autosomal Recessive</a:t>
            </a:r>
            <a:endParaRPr lang="en-US" sz="2400" dirty="0" smtClean="0"/>
          </a:p>
          <a:p>
            <a:pPr lvl="2"/>
            <a:r>
              <a:rPr lang="en-US" dirty="0" smtClean="0"/>
              <a:t>PKU</a:t>
            </a:r>
            <a:endParaRPr lang="en-US" sz="2000" dirty="0" smtClean="0"/>
          </a:p>
          <a:p>
            <a:pPr lvl="2"/>
            <a:r>
              <a:rPr lang="en-US" dirty="0" smtClean="0"/>
              <a:t>Cystic Fibrosis</a:t>
            </a:r>
            <a:endParaRPr lang="en-US" sz="2000" dirty="0" smtClean="0"/>
          </a:p>
          <a:p>
            <a:pPr lvl="2"/>
            <a:r>
              <a:rPr lang="en-US" dirty="0" err="1" smtClean="0"/>
              <a:t>Tay</a:t>
            </a:r>
            <a:r>
              <a:rPr lang="en-US" dirty="0" smtClean="0"/>
              <a:t>-Sachs</a:t>
            </a:r>
            <a:endParaRPr lang="en-US" sz="2000" dirty="0" smtClean="0"/>
          </a:p>
          <a:p>
            <a:pPr lvl="2"/>
            <a:r>
              <a:rPr lang="en-US" dirty="0" smtClean="0"/>
              <a:t>Sickle Cell </a:t>
            </a:r>
            <a:endParaRPr lang="en-US" sz="2000" dirty="0" smtClean="0"/>
          </a:p>
          <a:p>
            <a:pPr marL="0" indent="0">
              <a:buNone/>
            </a:pPr>
            <a:r>
              <a:rPr lang="en-US" dirty="0" smtClean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82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8686800" cy="762000"/>
          </a:xfrm>
        </p:spPr>
        <p:txBody>
          <a:bodyPr/>
          <a:lstStyle/>
          <a:p>
            <a:r>
              <a:rPr lang="en-US" altLang="en-US" sz="4000" dirty="0">
                <a:latin typeface="Arial Rounded MT Bold" panose="020F0704030504030204" pitchFamily="34" charset="0"/>
              </a:rPr>
              <a:t>RECESSIVE TRAIT DISORDERS </a:t>
            </a:r>
            <a:r>
              <a:rPr lang="en-US" altLang="en-US" dirty="0">
                <a:latin typeface="Arial Rounded MT Bold" panose="020F0704030504030204" pitchFamily="34" charset="0"/>
              </a:rPr>
              <a:t/>
            </a:r>
            <a:br>
              <a:rPr lang="en-US" altLang="en-US" dirty="0">
                <a:latin typeface="Arial Rounded MT Bold" panose="020F070403050403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7244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Phenylketonuria (PKU)</a:t>
            </a:r>
            <a:endParaRPr lang="en-US" sz="2400" dirty="0"/>
          </a:p>
          <a:p>
            <a:pPr lvl="0">
              <a:buFont typeface="Wingdings" panose="05000000000000000000" pitchFamily="2" charset="2"/>
              <a:buChar char="§"/>
            </a:pPr>
            <a:r>
              <a:rPr lang="en-US" sz="2400" dirty="0"/>
              <a:t>PKU is caused by a defect in the gene that helps create the enzyme needed to break down phenylalanine</a:t>
            </a:r>
            <a:r>
              <a:rPr lang="en-US" sz="2400" dirty="0" smtClean="0"/>
              <a:t>.  The person lacks the enzyme </a:t>
            </a:r>
            <a:r>
              <a:rPr lang="en-US" sz="2400" dirty="0"/>
              <a:t>for normal </a:t>
            </a:r>
            <a:r>
              <a:rPr lang="en-US" sz="2400" dirty="0" smtClean="0"/>
              <a:t>metabolism.  Phenylalanine </a:t>
            </a:r>
            <a:r>
              <a:rPr lang="en-US" sz="2400" dirty="0"/>
              <a:t>builds up </a:t>
            </a:r>
            <a:r>
              <a:rPr lang="en-US" sz="2400" dirty="0" smtClean="0"/>
              <a:t>and </a:t>
            </a:r>
            <a:r>
              <a:rPr lang="en-US" sz="2400" dirty="0"/>
              <a:t>causes brain </a:t>
            </a:r>
            <a:r>
              <a:rPr lang="en-US" sz="2400" dirty="0" smtClean="0"/>
              <a:t>damage.  Changes </a:t>
            </a:r>
            <a:r>
              <a:rPr lang="en-US" sz="2400" dirty="0"/>
              <a:t>in diet lead to normal </a:t>
            </a:r>
            <a:r>
              <a:rPr lang="en-US" sz="2400" dirty="0" smtClean="0"/>
              <a:t>life.</a:t>
            </a:r>
          </a:p>
          <a:p>
            <a:pPr marL="0" lvl="0" indent="0">
              <a:buNone/>
            </a:pPr>
            <a:endParaRPr lang="en-US" sz="2400" dirty="0"/>
          </a:p>
          <a:p>
            <a:pPr lvl="0">
              <a:buFont typeface="Wingdings" panose="05000000000000000000" pitchFamily="2" charset="2"/>
              <a:buChar char="§"/>
            </a:pPr>
            <a:r>
              <a:rPr lang="en-US" sz="2400" dirty="0"/>
              <a:t>Babies in the United States and many other countries are screened for PKU soon after birth. Recognizing PKU right away can help prevent major health problems.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2937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304800" y="304800"/>
            <a:ext cx="4267200" cy="6093976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 smtClean="0">
                <a:latin typeface="Arial Rounded MT Bold" panose="020F0704030504030204" pitchFamily="34" charset="0"/>
              </a:rPr>
              <a:t>RECESSIVE TRAIT DISORDERS</a:t>
            </a:r>
            <a:endParaRPr lang="en-US" altLang="en-US" sz="2000" dirty="0">
              <a:latin typeface="Arial Rounded MT Bold" panose="020F070403050403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z="2000" b="1" dirty="0"/>
              <a:t>Cystic fibrosis</a:t>
            </a:r>
            <a:r>
              <a:rPr lang="en-US" altLang="en-US" sz="2000" dirty="0"/>
              <a:t>, which strikes one out of every 2,500 whites of European descent but is much rarer in other groups. One out of 25 </a:t>
            </a:r>
            <a:r>
              <a:rPr lang="en-US" altLang="en-US" sz="2000" dirty="0" smtClean="0"/>
              <a:t>Caucasians </a:t>
            </a:r>
            <a:r>
              <a:rPr lang="en-US" altLang="en-US" sz="2000" dirty="0"/>
              <a:t>(4% ) is a carrier.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The normal allele for this gene codes for a membrane protein that functions in chloride ion transport between certain cells and the extracellular fluid. These chloride channels are defective or absent.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The result is an abnormally high concentration of extracellular chloride, which causes the mucus that coats certain cells to become thicker and stickier than </a:t>
            </a:r>
            <a:r>
              <a:rPr lang="en-US" altLang="en-US" sz="2000" dirty="0" smtClean="0"/>
              <a:t>normal which makes breathing </a:t>
            </a:r>
            <a:r>
              <a:rPr lang="en-US" sz="2000" dirty="0" smtClean="0"/>
              <a:t>difficult.</a:t>
            </a:r>
            <a:endParaRPr lang="en-US" sz="2000" dirty="0"/>
          </a:p>
        </p:txBody>
      </p:sp>
      <p:pic>
        <p:nvPicPr>
          <p:cNvPr id="40963" name="Picture 3" descr="cfmap3"/>
          <p:cNvPicPr>
            <a:picLocks noChangeAspect="1" noChangeArrowheads="1"/>
          </p:cNvPicPr>
          <p:nvPr/>
        </p:nvPicPr>
        <p:blipFill>
          <a:blip r:embed="rId2">
            <a:lum bright="-16000" contras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52400"/>
            <a:ext cx="4076700" cy="66294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304800" y="1143000"/>
            <a:ext cx="8686800" cy="2308324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lvl="0"/>
            <a:r>
              <a:rPr lang="en-US" altLang="en-US" b="1" dirty="0" err="1"/>
              <a:t>Tay</a:t>
            </a:r>
            <a:r>
              <a:rPr lang="en-US" altLang="en-US" b="1" dirty="0"/>
              <a:t>-Sachs disease</a:t>
            </a:r>
            <a:r>
              <a:rPr lang="en-US" altLang="en-US" dirty="0"/>
              <a:t> is caused by a dysfunctional enzyme that fails to break down brain lipids of a certain class. </a:t>
            </a:r>
            <a:r>
              <a:rPr lang="en-US" dirty="0"/>
              <a:t>Fat accumulates in brain destroying </a:t>
            </a:r>
            <a:r>
              <a:rPr lang="en-US" dirty="0" smtClean="0"/>
              <a:t>tissue and results in </a:t>
            </a:r>
            <a:r>
              <a:rPr lang="en-US" dirty="0"/>
              <a:t>s</a:t>
            </a:r>
            <a:r>
              <a:rPr lang="en-US" dirty="0" smtClean="0"/>
              <a:t>evere </a:t>
            </a:r>
            <a:r>
              <a:rPr lang="en-US" dirty="0"/>
              <a:t>impairment and </a:t>
            </a:r>
            <a:r>
              <a:rPr lang="en-US" dirty="0" smtClean="0"/>
              <a:t>death. </a:t>
            </a:r>
            <a:r>
              <a:rPr lang="en-US" altLang="en-US" dirty="0" smtClean="0"/>
              <a:t>There is a proportionately </a:t>
            </a:r>
            <a:r>
              <a:rPr lang="en-US" altLang="en-US" dirty="0"/>
              <a:t>high incidence of </a:t>
            </a:r>
            <a:r>
              <a:rPr lang="en-US" altLang="en-US" dirty="0" err="1"/>
              <a:t>Tay</a:t>
            </a:r>
            <a:r>
              <a:rPr lang="en-US" altLang="en-US" dirty="0"/>
              <a:t>-Sachs disease among Ashkenazic Jews, Jewish people whose ancestors lived in central </a:t>
            </a:r>
            <a:r>
              <a:rPr lang="en-US" altLang="en-US" dirty="0" smtClean="0"/>
              <a:t>Europe. </a:t>
            </a:r>
            <a:endParaRPr lang="en-US" altLang="en-US" dirty="0"/>
          </a:p>
        </p:txBody>
      </p:sp>
      <p:pic>
        <p:nvPicPr>
          <p:cNvPr id="41987" name="Picture 3" descr="tay-sachs"/>
          <p:cNvPicPr>
            <a:picLocks noChangeAspect="1" noChangeArrowheads="1"/>
          </p:cNvPicPr>
          <p:nvPr/>
        </p:nvPicPr>
        <p:blipFill>
          <a:blip r:embed="rId2"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3505200"/>
            <a:ext cx="4648200" cy="318135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52400" y="112455"/>
            <a:ext cx="8686800" cy="762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9pPr>
          </a:lstStyle>
          <a:p>
            <a:r>
              <a:rPr lang="en-US" altLang="en-US" sz="4000" smtClean="0">
                <a:latin typeface="Arial Rounded MT Bold" panose="020F0704030504030204" pitchFamily="34" charset="0"/>
              </a:rPr>
              <a:t>RECESSIVE TRAIT DISORDERS </a:t>
            </a:r>
            <a:r>
              <a:rPr lang="en-US" altLang="en-US" smtClean="0">
                <a:latin typeface="Arial Rounded MT Bold" panose="020F0704030504030204" pitchFamily="34" charset="0"/>
              </a:rPr>
              <a:t/>
            </a:r>
            <a:br>
              <a:rPr lang="en-US" altLang="en-US" smtClean="0">
                <a:latin typeface="Arial Rounded MT Bold" panose="020F0704030504030204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285750" y="990600"/>
            <a:ext cx="8686800" cy="2000548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lvl="0"/>
            <a:r>
              <a:rPr lang="en-US" altLang="en-US" b="1" dirty="0" smtClean="0"/>
              <a:t>Sickle-cell disease</a:t>
            </a:r>
            <a:r>
              <a:rPr lang="en-US" altLang="en-US" dirty="0"/>
              <a:t> </a:t>
            </a:r>
            <a:r>
              <a:rPr lang="en-US" altLang="en-US" dirty="0" smtClean="0"/>
              <a:t>affects </a:t>
            </a:r>
            <a:r>
              <a:rPr lang="en-US" altLang="en-US" dirty="0"/>
              <a:t>one out of 400 African Americans. Sickle-cell disease is caused by the substitution of a single amino acid in the hemoglobin protein of red blood </a:t>
            </a:r>
            <a:r>
              <a:rPr lang="en-US" altLang="en-US" dirty="0" smtClean="0"/>
              <a:t>cells and causes blood to be sickle shaped.  This affects oxygen flow to the organs.</a:t>
            </a:r>
            <a:r>
              <a:rPr lang="en-US" altLang="en-US" sz="2800" dirty="0"/>
              <a:t> </a:t>
            </a:r>
            <a:r>
              <a:rPr lang="en-US" dirty="0" smtClean="0"/>
              <a:t>Heterozygotes </a:t>
            </a:r>
            <a:r>
              <a:rPr lang="en-US" dirty="0"/>
              <a:t>are resistant to </a:t>
            </a:r>
            <a:r>
              <a:rPr lang="en-US" dirty="0" smtClean="0"/>
              <a:t>malaria.</a:t>
            </a:r>
            <a:endParaRPr lang="en-US" altLang="en-US" sz="2000" dirty="0"/>
          </a:p>
        </p:txBody>
      </p:sp>
      <p:pic>
        <p:nvPicPr>
          <p:cNvPr id="41988" name="Picture 4" descr="cel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325" y="3276600"/>
            <a:ext cx="3790950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52400" y="112455"/>
            <a:ext cx="8686800" cy="762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9pPr>
          </a:lstStyle>
          <a:p>
            <a:r>
              <a:rPr lang="en-US" altLang="en-US" sz="4000" smtClean="0">
                <a:latin typeface="Arial Rounded MT Bold" panose="020F0704030504030204" pitchFamily="34" charset="0"/>
              </a:rPr>
              <a:t>RECESSIVE TRAIT DISORDERS </a:t>
            </a:r>
            <a:r>
              <a:rPr lang="en-US" altLang="en-US" smtClean="0">
                <a:latin typeface="Arial Rounded MT Bold" panose="020F0704030504030204" pitchFamily="34" charset="0"/>
              </a:rPr>
              <a:t/>
            </a:r>
            <a:br>
              <a:rPr lang="en-US" altLang="en-US" smtClean="0">
                <a:latin typeface="Arial Rounded MT Bold" panose="020F070403050403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69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REVIEW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610600" cy="41148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PATTERNS </a:t>
            </a:r>
            <a:r>
              <a:rPr lang="en-US" b="1" dirty="0"/>
              <a:t>OF INHERITANCE</a:t>
            </a:r>
            <a:endParaRPr lang="en-US" sz="2800" b="1" dirty="0"/>
          </a:p>
          <a:p>
            <a:pPr lvl="0"/>
            <a:r>
              <a:rPr lang="en-US" dirty="0" smtClean="0"/>
              <a:t>Pedigree</a:t>
            </a:r>
            <a:endParaRPr lang="en-US" sz="2800" dirty="0"/>
          </a:p>
          <a:p>
            <a:pPr lvl="1"/>
            <a:r>
              <a:rPr lang="en-US" dirty="0" smtClean="0"/>
              <a:t>Examples – Autosomal Dominant</a:t>
            </a:r>
            <a:endParaRPr lang="en-US" sz="2400" dirty="0" smtClean="0"/>
          </a:p>
          <a:p>
            <a:pPr lvl="2"/>
            <a:r>
              <a:rPr lang="en-US" dirty="0" smtClean="0"/>
              <a:t>Huntington’s</a:t>
            </a:r>
            <a:endParaRPr lang="en-US" sz="2000" dirty="0" smtClean="0"/>
          </a:p>
          <a:p>
            <a:pPr lvl="2"/>
            <a:r>
              <a:rPr lang="en-US" dirty="0" smtClean="0"/>
              <a:t>Achondroplasia</a:t>
            </a:r>
            <a:endParaRPr lang="en-US" sz="2000" dirty="0" smtClean="0"/>
          </a:p>
          <a:p>
            <a:r>
              <a:rPr lang="en-US" dirty="0" smtClean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51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686800" cy="4801314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algn="ctr" eaLnBrk="1" hangingPunct="1"/>
            <a:r>
              <a:rPr lang="en-US" altLang="en-US" sz="3200" dirty="0" smtClean="0">
                <a:latin typeface="Arial Rounded MT Bold" panose="020F0704030504030204" pitchFamily="34" charset="0"/>
              </a:rPr>
              <a:t>DOMINANT TRAIT DISORDERS </a:t>
            </a:r>
          </a:p>
          <a:p>
            <a:pPr eaLnBrk="1" hangingPunct="1"/>
            <a:endParaRPr lang="en-US" altLang="en-US" sz="2000" b="1" dirty="0"/>
          </a:p>
          <a:p>
            <a:pPr lvl="0"/>
            <a:r>
              <a:rPr lang="en-US" altLang="en-US" sz="2000" b="1" dirty="0" smtClean="0"/>
              <a:t>Huntington’s </a:t>
            </a:r>
            <a:r>
              <a:rPr lang="en-US" altLang="en-US" sz="2000" b="1" dirty="0"/>
              <a:t>disease</a:t>
            </a:r>
            <a:r>
              <a:rPr lang="en-US" altLang="en-US" sz="2000" dirty="0"/>
              <a:t>, a degenerative </a:t>
            </a:r>
            <a:r>
              <a:rPr lang="en-US" altLang="en-US" sz="2000" dirty="0" smtClean="0"/>
              <a:t>neurological disorder, </a:t>
            </a:r>
            <a:r>
              <a:rPr lang="en-US" altLang="en-US" sz="2000" dirty="0"/>
              <a:t>is caused by a lethal dominant allele that has no obvious phenotypic effect until the individual is about 35 to 45 years old. </a:t>
            </a:r>
            <a:r>
              <a:rPr lang="en-US" altLang="en-US" sz="2000" dirty="0" smtClean="0"/>
              <a:t>  Then there is </a:t>
            </a:r>
            <a:r>
              <a:rPr lang="en-US" sz="2000" dirty="0" smtClean="0"/>
              <a:t>progressive </a:t>
            </a:r>
            <a:r>
              <a:rPr lang="en-US" sz="2000" dirty="0"/>
              <a:t>degeneration of the brain </a:t>
            </a:r>
            <a:r>
              <a:rPr lang="en-US" sz="2000" dirty="0" smtClean="0"/>
              <a:t>that leads to death at a early age.</a:t>
            </a:r>
          </a:p>
          <a:p>
            <a:pPr lvl="0"/>
            <a:endParaRPr lang="en-US" sz="2000" dirty="0"/>
          </a:p>
          <a:p>
            <a:pPr lvl="0"/>
            <a:r>
              <a:rPr lang="en-US" altLang="en-US" sz="2000" b="1" dirty="0" smtClean="0"/>
              <a:t>Achondroplasia</a:t>
            </a:r>
            <a:r>
              <a:rPr lang="en-US" altLang="en-US" sz="2000" dirty="0"/>
              <a:t> </a:t>
            </a:r>
            <a:r>
              <a:rPr lang="en-US" altLang="en-US" sz="2000" dirty="0" smtClean="0"/>
              <a:t>is a common form </a:t>
            </a:r>
            <a:r>
              <a:rPr lang="en-US" altLang="en-US" sz="2000" dirty="0"/>
              <a:t>of dwarfism with an incidence of one case among every 10,000 people. </a:t>
            </a:r>
            <a:r>
              <a:rPr lang="en-US" altLang="en-US" sz="2000" dirty="0" smtClean="0"/>
              <a:t>Individuals have short arms and legs, and a normal torso.  Heterozygous </a:t>
            </a:r>
            <a:r>
              <a:rPr lang="en-US" altLang="en-US" sz="2000" dirty="0"/>
              <a:t>individuals have the dwarf phenotype</a:t>
            </a:r>
            <a:r>
              <a:rPr lang="en-US" altLang="en-US" sz="2000" dirty="0" smtClean="0"/>
              <a:t>. </a:t>
            </a:r>
            <a:r>
              <a:rPr lang="en-US" sz="2000" dirty="0" smtClean="0"/>
              <a:t>Homozygotes </a:t>
            </a:r>
            <a:r>
              <a:rPr lang="en-US" sz="2000" dirty="0"/>
              <a:t>(AA) do not </a:t>
            </a:r>
            <a:r>
              <a:rPr lang="en-US" sz="2000" dirty="0" smtClean="0"/>
              <a:t>survive; it is a </a:t>
            </a:r>
            <a:r>
              <a:rPr lang="en-US" sz="2000" dirty="0"/>
              <a:t>lethal </a:t>
            </a:r>
            <a:r>
              <a:rPr lang="en-US" sz="2000" dirty="0" smtClean="0"/>
              <a:t>gene. </a:t>
            </a:r>
            <a:r>
              <a:rPr lang="en-US" altLang="en-US" sz="2000" dirty="0" smtClean="0"/>
              <a:t> </a:t>
            </a:r>
            <a:endParaRPr lang="en-US" altLang="en-US" sz="2000" dirty="0"/>
          </a:p>
          <a:p>
            <a:pPr lvl="0"/>
            <a:endParaRPr lang="en-US" sz="2000" dirty="0"/>
          </a:p>
          <a:p>
            <a:pPr eaLnBrk="1" hangingPunct="1"/>
            <a:endParaRPr lang="en-US" altLang="en-US" sz="2000" dirty="0"/>
          </a:p>
          <a:p>
            <a:pPr eaLnBrk="1" hangingPunct="1">
              <a:spcBef>
                <a:spcPct val="50000"/>
              </a:spcBef>
            </a:pPr>
            <a:endParaRPr lang="en-US" altLang="en-US" sz="2000" dirty="0"/>
          </a:p>
        </p:txBody>
      </p:sp>
      <p:pic>
        <p:nvPicPr>
          <p:cNvPr id="43011" name="Picture 3" descr="mecheee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600450"/>
            <a:ext cx="1976438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5" descr="thisl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850" y="4114800"/>
            <a:ext cx="30480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latin typeface="Arial Rounded MT Bold" panose="020F0704030504030204" pitchFamily="34" charset="0"/>
              </a:rPr>
              <a:t>SAT VOCABULARY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3505200"/>
          </a:xfrm>
          <a:solidFill>
            <a:srgbClr val="E4BDBA"/>
          </a:solidFill>
        </p:spPr>
        <p:txBody>
          <a:bodyPr/>
          <a:lstStyle/>
          <a:p>
            <a:pPr lvl="0"/>
            <a:r>
              <a:rPr lang="en-US" dirty="0"/>
              <a:t>Attribute (v) to credit, assign (n) a facet or trait</a:t>
            </a:r>
          </a:p>
          <a:p>
            <a:pPr lvl="0"/>
            <a:r>
              <a:rPr lang="en-US" dirty="0"/>
              <a:t>Permeate (v) to spread throughout, saturate</a:t>
            </a:r>
          </a:p>
          <a:p>
            <a:pPr lvl="0"/>
            <a:r>
              <a:rPr lang="en-US" dirty="0"/>
              <a:t>Transmute (v) to change or alter in form</a:t>
            </a:r>
          </a:p>
          <a:p>
            <a:pPr lvl="0"/>
            <a:r>
              <a:rPr lang="en-US" dirty="0"/>
              <a:t>Reciprocate (v) to give in return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57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"/>
      </a:majorFont>
      <a:minorFont>
        <a:latin typeface="Arial"/>
        <a:ea typeface="Osak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ヒラギノ角ゴ Pro W3" pitchFamily="8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2004:Templates:Presentations:Designs:Blank Presentation</Template>
  <TotalTime>1025</TotalTime>
  <Words>1749</Words>
  <Application>Microsoft Office PowerPoint</Application>
  <PresentationFormat>On-screen Show (4:3)</PresentationFormat>
  <Paragraphs>276</Paragraphs>
  <Slides>51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Blank Presentation</vt:lpstr>
      <vt:lpstr>REVIEW</vt:lpstr>
      <vt:lpstr>REVIEW</vt:lpstr>
      <vt:lpstr>GREGOR MENDEL</vt:lpstr>
      <vt:lpstr>REVIEW</vt:lpstr>
      <vt:lpstr>PowerPoint Presentation</vt:lpstr>
      <vt:lpstr>REVIEW</vt:lpstr>
      <vt:lpstr>VOCABULARY</vt:lpstr>
      <vt:lpstr>VOCABULARY</vt:lpstr>
      <vt:lpstr>PowerPoint Presentation</vt:lpstr>
      <vt:lpstr>PowerPoint Presentation</vt:lpstr>
      <vt:lpstr>REVIEW</vt:lpstr>
      <vt:lpstr>PowerPoint Presentation</vt:lpstr>
      <vt:lpstr>REVIEW</vt:lpstr>
      <vt:lpstr>PowerPoint Presentation</vt:lpstr>
      <vt:lpstr>PUNNETT SQUARE</vt:lpstr>
      <vt:lpstr>DIHYBRID CROSS</vt:lpstr>
      <vt:lpstr>PowerPoint Presentation</vt:lpstr>
      <vt:lpstr>REVIEW</vt:lpstr>
      <vt:lpstr>PowerPoint Presentation</vt:lpstr>
      <vt:lpstr>PowerPoint Presentation</vt:lpstr>
      <vt:lpstr>LAW OF SEGREGATION</vt:lpstr>
      <vt:lpstr>LAW OF INDEPENDENT ASSORTMENT</vt:lpstr>
      <vt:lpstr>LINKAGE GROUPS</vt:lpstr>
      <vt:lpstr>REVIEW</vt:lpstr>
      <vt:lpstr>CO-DOMINANCE</vt:lpstr>
      <vt:lpstr>CO-DOMINANCE</vt:lpstr>
      <vt:lpstr>REVIEW</vt:lpstr>
      <vt:lpstr>PowerPoint Presentation</vt:lpstr>
      <vt:lpstr>PowerPoint Presentation</vt:lpstr>
      <vt:lpstr>CO-DOMINANCE VERSUS INCOMPLETE DOMINANCE</vt:lpstr>
      <vt:lpstr>REVIEW</vt:lpstr>
      <vt:lpstr>PowerPoint Presentation</vt:lpstr>
      <vt:lpstr>PowerPoint Presentation</vt:lpstr>
      <vt:lpstr>REVIEW</vt:lpstr>
      <vt:lpstr>MULTIPLE ALLELES</vt:lpstr>
      <vt:lpstr>MULTIPLE ALLELES</vt:lpstr>
      <vt:lpstr>REVIEW</vt:lpstr>
      <vt:lpstr>POLYGENIC TRAITS</vt:lpstr>
      <vt:lpstr>REVIEW</vt:lpstr>
      <vt:lpstr>LETHAL GENES</vt:lpstr>
      <vt:lpstr>REVIEW</vt:lpstr>
      <vt:lpstr>PEDIGREE</vt:lpstr>
      <vt:lpstr>PEDIGREE</vt:lpstr>
      <vt:lpstr>REVIEW</vt:lpstr>
      <vt:lpstr>RECESSIVE TRAIT DISORDERS  </vt:lpstr>
      <vt:lpstr>PowerPoint Presentation</vt:lpstr>
      <vt:lpstr>PowerPoint Presentation</vt:lpstr>
      <vt:lpstr>PowerPoint Presentation</vt:lpstr>
      <vt:lpstr>REVIEW</vt:lpstr>
      <vt:lpstr>PowerPoint Presentation</vt:lpstr>
      <vt:lpstr>SAT VOCABULARY</vt:lpstr>
    </vt:vector>
  </TitlesOfParts>
  <Company>Marian Weber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Genetics and Heredity</dc:title>
  <dc:creator>Marian Weber</dc:creator>
  <cp:lastModifiedBy>JCBOE</cp:lastModifiedBy>
  <cp:revision>84</cp:revision>
  <dcterms:created xsi:type="dcterms:W3CDTF">2009-04-16T00:51:05Z</dcterms:created>
  <dcterms:modified xsi:type="dcterms:W3CDTF">2015-12-09T14:23:25Z</dcterms:modified>
</cp:coreProperties>
</file>