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71" r:id="rId3"/>
    <p:sldId id="350" r:id="rId4"/>
    <p:sldId id="351" r:id="rId5"/>
    <p:sldId id="347" r:id="rId6"/>
    <p:sldId id="348" r:id="rId7"/>
    <p:sldId id="352" r:id="rId8"/>
    <p:sldId id="349" r:id="rId9"/>
    <p:sldId id="355" r:id="rId10"/>
    <p:sldId id="354" r:id="rId11"/>
    <p:sldId id="386" r:id="rId12"/>
    <p:sldId id="353" r:id="rId13"/>
    <p:sldId id="369" r:id="rId14"/>
    <p:sldId id="370" r:id="rId15"/>
    <p:sldId id="371" r:id="rId16"/>
    <p:sldId id="375" r:id="rId17"/>
    <p:sldId id="372" r:id="rId18"/>
    <p:sldId id="376" r:id="rId19"/>
    <p:sldId id="356" r:id="rId20"/>
    <p:sldId id="357" r:id="rId21"/>
    <p:sldId id="358" r:id="rId22"/>
    <p:sldId id="359" r:id="rId23"/>
    <p:sldId id="360" r:id="rId24"/>
    <p:sldId id="361" r:id="rId25"/>
    <p:sldId id="362" r:id="rId26"/>
    <p:sldId id="377" r:id="rId27"/>
    <p:sldId id="378" r:id="rId28"/>
    <p:sldId id="379" r:id="rId29"/>
    <p:sldId id="301" r:id="rId30"/>
    <p:sldId id="300" r:id="rId31"/>
    <p:sldId id="325" r:id="rId32"/>
    <p:sldId id="328" r:id="rId33"/>
    <p:sldId id="326" r:id="rId34"/>
    <p:sldId id="327" r:id="rId35"/>
    <p:sldId id="329" r:id="rId36"/>
    <p:sldId id="330" r:id="rId37"/>
    <p:sldId id="331" r:id="rId38"/>
    <p:sldId id="333" r:id="rId39"/>
    <p:sldId id="335" r:id="rId40"/>
    <p:sldId id="338" r:id="rId41"/>
    <p:sldId id="334" r:id="rId42"/>
    <p:sldId id="339" r:id="rId43"/>
    <p:sldId id="340" r:id="rId44"/>
    <p:sldId id="380" r:id="rId45"/>
    <p:sldId id="38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sorterViewPr>
    <p:cViewPr>
      <p:scale>
        <a:sx n="100" d="100"/>
        <a:sy n="100" d="100"/>
      </p:scale>
      <p:origin x="0" y="96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329C54-C9A9-460D-BCD9-9DA0928C8FD5}" type="datetimeFigureOut">
              <a:rPr lang="en-US" smtClean="0"/>
              <a:t>12/15/2015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81822D-2D25-4108-915A-5D1F9614EC6D}" type="slidenum">
              <a:rPr lang="en-US" smtClean="0"/>
              <a:t>‹#›</a:t>
            </a:fld>
            <a:endParaRPr lang="en-US"/>
          </a:p>
        </p:txBody>
      </p:sp>
    </p:spTree>
    <p:extLst>
      <p:ext uri="{BB962C8B-B14F-4D97-AF65-F5344CB8AC3E}">
        <p14:creationId xmlns:p14="http://schemas.microsoft.com/office/powerpoint/2010/main" val="353672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831DD5-B4B2-44EC-86DF-1BAEABF43F5B}" type="slidenum">
              <a:rPr lang="en-US" altLang="en-US"/>
              <a:pPr>
                <a:spcBef>
                  <a:spcPct val="0"/>
                </a:spcBef>
              </a:pPr>
              <a:t>18</a:t>
            </a:fld>
            <a:endParaRPr lang="en-US"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314628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59791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760722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31976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429A4E79-A373-4D26-ABAD-62A8F60F4504}" type="slidenum">
              <a:rPr lang="en-US" altLang="en-US" sz="1200">
                <a:latin typeface="Times New Roman" panose="02020603050405020304" pitchFamily="18" charset="0"/>
              </a:rPr>
              <a:pPr/>
              <a:t>36</a:t>
            </a:fld>
            <a:endParaRPr lang="en-US" altLang="en-US" sz="1200">
              <a:latin typeface="Times New Roman" panose="02020603050405020304" pitchFamily="18" charset="0"/>
            </a:endParaRPr>
          </a:p>
        </p:txBody>
      </p:sp>
      <p:sp>
        <p:nvSpPr>
          <p:cNvPr id="69635" name="Rectangle 2"/>
          <p:cNvSpPr>
            <a:spLocks noGrp="1" noRot="1" noChangeAspect="1" noChangeArrowheads="1" noTextEdit="1"/>
          </p:cNvSpPr>
          <p:nvPr>
            <p:ph type="sldImg"/>
          </p:nvPr>
        </p:nvSpPr>
        <p:spPr>
          <a:xfrm>
            <a:off x="1150938" y="692150"/>
            <a:ext cx="4556125" cy="3416300"/>
          </a:xfrm>
          <a:noFill/>
          <a:ln w="12700">
            <a:solidFill>
              <a:schemeClr val="tx1"/>
            </a:solidFill>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altLang="en-US" smtClean="0"/>
          </a:p>
        </p:txBody>
      </p:sp>
    </p:spTree>
    <p:extLst>
      <p:ext uri="{BB962C8B-B14F-4D97-AF65-F5344CB8AC3E}">
        <p14:creationId xmlns:p14="http://schemas.microsoft.com/office/powerpoint/2010/main" val="2481940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0761690E-B172-45A7-A0A8-387A05430F21}" type="slidenum">
              <a:rPr lang="en-US" altLang="en-US" sz="1200">
                <a:latin typeface="Times New Roman" panose="02020603050405020304" pitchFamily="18" charset="0"/>
              </a:rPr>
              <a:pPr/>
              <a:t>37</a:t>
            </a:fld>
            <a:endParaRPr lang="en-US" altLang="en-US" sz="1200">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xfrm>
            <a:off x="1150938" y="692150"/>
            <a:ext cx="4556125" cy="3416300"/>
          </a:xfrm>
          <a:noFill/>
          <a:ln w="12700">
            <a:solidFill>
              <a:schemeClr val="tx1"/>
            </a:solidFill>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altLang="en-US" smtClean="0"/>
          </a:p>
        </p:txBody>
      </p:sp>
    </p:spTree>
    <p:extLst>
      <p:ext uri="{BB962C8B-B14F-4D97-AF65-F5344CB8AC3E}">
        <p14:creationId xmlns:p14="http://schemas.microsoft.com/office/powerpoint/2010/main" val="390957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81ED6F9C-7EA7-46C0-B71B-415728CA6A10}" type="slidenum">
              <a:rPr lang="en-US" altLang="en-US" sz="1200">
                <a:latin typeface="Times New Roman" panose="02020603050405020304" pitchFamily="18" charset="0"/>
              </a:rPr>
              <a:pPr/>
              <a:t>38</a:t>
            </a:fld>
            <a:endParaRPr lang="en-US" altLang="en-US" sz="1200">
              <a:latin typeface="Times New Roman" panose="02020603050405020304" pitchFamily="18" charset="0"/>
            </a:endParaRPr>
          </a:p>
        </p:txBody>
      </p:sp>
      <p:sp>
        <p:nvSpPr>
          <p:cNvPr id="72707" name="Rectangle 2"/>
          <p:cNvSpPr>
            <a:spLocks noGrp="1" noRot="1" noChangeAspect="1" noChangeArrowheads="1" noTextEdit="1"/>
          </p:cNvSpPr>
          <p:nvPr>
            <p:ph type="sldImg"/>
          </p:nvPr>
        </p:nvSpPr>
        <p:spPr>
          <a:xfrm>
            <a:off x="1150938" y="692150"/>
            <a:ext cx="4556125" cy="3416300"/>
          </a:xfrm>
          <a:noFill/>
          <a:ln w="12700">
            <a:solidFill>
              <a:schemeClr val="tx1"/>
            </a:solidFill>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altLang="en-US" smtClean="0"/>
          </a:p>
        </p:txBody>
      </p:sp>
    </p:spTree>
    <p:extLst>
      <p:ext uri="{BB962C8B-B14F-4D97-AF65-F5344CB8AC3E}">
        <p14:creationId xmlns:p14="http://schemas.microsoft.com/office/powerpoint/2010/main" val="998059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38508EA6-67A6-4845-84B3-A1F2880D0578}" type="slidenum">
              <a:rPr lang="en-US" altLang="en-US" sz="1200">
                <a:latin typeface="Times New Roman" panose="02020603050405020304" pitchFamily="18" charset="0"/>
              </a:rPr>
              <a:pPr/>
              <a:t>39</a:t>
            </a:fld>
            <a:endParaRPr lang="en-US" altLang="en-US" sz="1200">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xfrm>
            <a:off x="1150938" y="692150"/>
            <a:ext cx="4556125" cy="3416300"/>
          </a:xfrm>
          <a:noFill/>
          <a:ln w="12700">
            <a:solidFill>
              <a:schemeClr val="tx1"/>
            </a:solidFill>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altLang="en-US" smtClean="0"/>
          </a:p>
        </p:txBody>
      </p:sp>
    </p:spTree>
    <p:extLst>
      <p:ext uri="{BB962C8B-B14F-4D97-AF65-F5344CB8AC3E}">
        <p14:creationId xmlns:p14="http://schemas.microsoft.com/office/powerpoint/2010/main" val="1188042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C0C78DE2-7F5E-415B-8956-F10ECD645749}" type="slidenum">
              <a:rPr lang="en-US" altLang="en-US" sz="1200">
                <a:latin typeface="Times New Roman" panose="02020603050405020304" pitchFamily="18" charset="0"/>
              </a:rPr>
              <a:pPr/>
              <a:t>40</a:t>
            </a:fld>
            <a:endParaRPr lang="en-US" altLang="en-US" sz="1200">
              <a:latin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1150938" y="692150"/>
            <a:ext cx="4556125" cy="3416300"/>
          </a:xfrm>
          <a:noFill/>
          <a:ln w="12700">
            <a:solidFill>
              <a:schemeClr val="tx1"/>
            </a:solidFill>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altLang="en-US" smtClean="0"/>
          </a:p>
        </p:txBody>
      </p:sp>
    </p:spTree>
    <p:extLst>
      <p:ext uri="{BB962C8B-B14F-4D97-AF65-F5344CB8AC3E}">
        <p14:creationId xmlns:p14="http://schemas.microsoft.com/office/powerpoint/2010/main" val="1111990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3654637E-45D8-4013-8D55-FE2743396690}" type="slidenum">
              <a:rPr lang="en-US" altLang="en-US" sz="1200">
                <a:latin typeface="Times New Roman" panose="02020603050405020304" pitchFamily="18" charset="0"/>
              </a:rPr>
              <a:pPr/>
              <a:t>41</a:t>
            </a:fld>
            <a:endParaRPr lang="en-US" altLang="en-US" sz="1200">
              <a:latin typeface="Times New Roman" panose="02020603050405020304" pitchFamily="18" charset="0"/>
            </a:endParaRPr>
          </a:p>
        </p:txBody>
      </p:sp>
      <p:sp>
        <p:nvSpPr>
          <p:cNvPr id="78851" name="Rectangle 2"/>
          <p:cNvSpPr>
            <a:spLocks noGrp="1" noRot="1" noChangeAspect="1" noChangeArrowheads="1" noTextEdit="1"/>
          </p:cNvSpPr>
          <p:nvPr>
            <p:ph type="sldImg"/>
          </p:nvPr>
        </p:nvSpPr>
        <p:spPr>
          <a:xfrm>
            <a:off x="1150938" y="692150"/>
            <a:ext cx="4556125" cy="3416300"/>
          </a:xfrm>
          <a:noFill/>
          <a:ln w="12700">
            <a:solidFill>
              <a:schemeClr val="tx1"/>
            </a:solidFill>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altLang="en-US" smtClean="0"/>
          </a:p>
        </p:txBody>
      </p:sp>
    </p:spTree>
    <p:extLst>
      <p:ext uri="{BB962C8B-B14F-4D97-AF65-F5344CB8AC3E}">
        <p14:creationId xmlns:p14="http://schemas.microsoft.com/office/powerpoint/2010/main" val="1050159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514A65C8-2B4F-4C4F-9D79-B2127C400611}" type="slidenum">
              <a:rPr lang="en-US" altLang="en-US" sz="1200">
                <a:latin typeface="Times New Roman" panose="02020603050405020304" pitchFamily="18" charset="0"/>
              </a:rPr>
              <a:pPr/>
              <a:t>42</a:t>
            </a:fld>
            <a:endParaRPr lang="en-US" altLang="en-US" sz="1200">
              <a:latin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150938" y="692150"/>
            <a:ext cx="4556125" cy="3416300"/>
          </a:xfrm>
          <a:noFill/>
          <a:ln w="12700">
            <a:solidFill>
              <a:schemeClr val="tx1"/>
            </a:solidFill>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altLang="en-US" smtClean="0"/>
          </a:p>
        </p:txBody>
      </p:sp>
    </p:spTree>
    <p:extLst>
      <p:ext uri="{BB962C8B-B14F-4D97-AF65-F5344CB8AC3E}">
        <p14:creationId xmlns:p14="http://schemas.microsoft.com/office/powerpoint/2010/main" val="148455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46080B-0F0F-4A85-9985-9EFA0141B57E}"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1323116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6080B-0F0F-4A85-9985-9EFA0141B57E}"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176244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46080B-0F0F-4A85-9985-9EFA0141B57E}"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3722923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46080B-0F0F-4A85-9985-9EFA0141B57E}" type="datetimeFigureOut">
              <a:rPr lang="en-US" smtClean="0"/>
              <a:t>12/15/2015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2186709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46080B-0F0F-4A85-9985-9EFA0141B57E}" type="datetimeFigureOut">
              <a:rPr lang="en-US" smtClean="0"/>
              <a:t>12/15/2015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2884298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46080B-0F0F-4A85-9985-9EFA0141B57E}" type="datetimeFigureOut">
              <a:rPr lang="en-US" smtClean="0"/>
              <a:t>12/15/2015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3604353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46080B-0F0F-4A85-9985-9EFA0141B57E}" type="datetimeFigureOut">
              <a:rPr lang="en-US" smtClean="0"/>
              <a:t>12/15/2015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2257557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46080B-0F0F-4A85-9985-9EFA0141B57E}" type="datetimeFigureOut">
              <a:rPr lang="en-US" smtClean="0"/>
              <a:t>12/15/2015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147983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46080B-0F0F-4A85-9985-9EFA0141B57E}" type="datetimeFigureOut">
              <a:rPr lang="en-US" smtClean="0"/>
              <a:t>12/15/2015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882536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6080B-0F0F-4A85-9985-9EFA0141B57E}"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541169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6080B-0F0F-4A85-9985-9EFA0141B57E}" type="datetimeFigureOut">
              <a:rPr lang="en-US" smtClean="0"/>
              <a:t>12/15/2015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E81FB-7CD4-410B-B027-41C3E38963CC}" type="slidenum">
              <a:rPr lang="en-US" smtClean="0"/>
              <a:t>‹#›</a:t>
            </a:fld>
            <a:endParaRPr lang="en-US"/>
          </a:p>
        </p:txBody>
      </p:sp>
    </p:spTree>
    <p:extLst>
      <p:ext uri="{BB962C8B-B14F-4D97-AF65-F5344CB8AC3E}">
        <p14:creationId xmlns:p14="http://schemas.microsoft.com/office/powerpoint/2010/main" val="3478993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46080B-0F0F-4A85-9985-9EFA0141B57E}" type="datetimeFigureOut">
              <a:rPr lang="en-US" smtClean="0"/>
              <a:t>12/15/2015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6E81FB-7CD4-410B-B027-41C3E38963CC}" type="slidenum">
              <a:rPr lang="en-US" smtClean="0"/>
              <a:t>‹#›</a:t>
            </a:fld>
            <a:endParaRPr lang="en-US"/>
          </a:p>
        </p:txBody>
      </p:sp>
    </p:spTree>
    <p:extLst>
      <p:ext uri="{BB962C8B-B14F-4D97-AF65-F5344CB8AC3E}">
        <p14:creationId xmlns:p14="http://schemas.microsoft.com/office/powerpoint/2010/main" val="2773390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dirty="0" smtClean="0"/>
              <a:t>MIDTERM REVIEW</a:t>
            </a:r>
            <a:endParaRPr lang="en-US" sz="6000" b="1" dirty="0"/>
          </a:p>
        </p:txBody>
      </p:sp>
      <p:sp>
        <p:nvSpPr>
          <p:cNvPr id="3" name="Subtitle 2"/>
          <p:cNvSpPr>
            <a:spLocks noGrp="1"/>
          </p:cNvSpPr>
          <p:nvPr>
            <p:ph type="subTitle" idx="1"/>
          </p:nvPr>
        </p:nvSpPr>
        <p:spPr/>
        <p:txBody>
          <a:bodyPr>
            <a:normAutofit/>
          </a:bodyPr>
          <a:lstStyle/>
          <a:p>
            <a:r>
              <a:rPr lang="en-US" sz="4400" b="1" dirty="0" smtClean="0">
                <a:solidFill>
                  <a:schemeClr val="tx1"/>
                </a:solidFill>
              </a:rPr>
              <a:t>Honors Biology</a:t>
            </a:r>
            <a:endParaRPr lang="en-US" sz="4400" b="1" dirty="0">
              <a:solidFill>
                <a:schemeClr val="tx1"/>
              </a:solidFill>
            </a:endParaRPr>
          </a:p>
        </p:txBody>
      </p:sp>
    </p:spTree>
    <p:extLst>
      <p:ext uri="{BB962C8B-B14F-4D97-AF65-F5344CB8AC3E}">
        <p14:creationId xmlns:p14="http://schemas.microsoft.com/office/powerpoint/2010/main" val="2641572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CELL UNIT</a:t>
            </a:r>
            <a:endParaRPr lang="en-US" sz="5400" b="1" dirty="0"/>
          </a:p>
        </p:txBody>
      </p:sp>
      <p:sp>
        <p:nvSpPr>
          <p:cNvPr id="3" name="Content Placeholder 2"/>
          <p:cNvSpPr>
            <a:spLocks noGrp="1"/>
          </p:cNvSpPr>
          <p:nvPr>
            <p:ph idx="1"/>
          </p:nvPr>
        </p:nvSpPr>
        <p:spPr/>
        <p:txBody>
          <a:bodyPr>
            <a:normAutofit fontScale="70000" lnSpcReduction="20000"/>
          </a:bodyPr>
          <a:lstStyle/>
          <a:p>
            <a:pPr marL="0" indent="0">
              <a:buNone/>
            </a:pPr>
            <a:r>
              <a:rPr lang="en-US" sz="3400" b="1" dirty="0"/>
              <a:t>UNIT 1: CELLULAR STRUCTURES</a:t>
            </a:r>
          </a:p>
          <a:p>
            <a:pPr marL="0" indent="0">
              <a:buNone/>
            </a:pPr>
            <a:r>
              <a:rPr lang="en-US" sz="3400" b="1" dirty="0"/>
              <a:t>SB1: Students will analyze the nature of relationships between structures and functions in living cells.</a:t>
            </a:r>
          </a:p>
          <a:p>
            <a:pPr lvl="0"/>
            <a:r>
              <a:rPr lang="en-US" b="1" dirty="0"/>
              <a:t>Explain the role of cell organelles for both prokaryotic and eukaryotic cells, including the cell membrane, in maintaining homeostasis and cell reproduction.</a:t>
            </a:r>
          </a:p>
          <a:p>
            <a:pPr lvl="0"/>
            <a:r>
              <a:rPr lang="en-US" b="1" dirty="0"/>
              <a:t>Explain how enzymes function as catalysts.</a:t>
            </a:r>
          </a:p>
          <a:p>
            <a:pPr lvl="0"/>
            <a:r>
              <a:rPr lang="en-US" b="1" dirty="0"/>
              <a:t>Identify the function of the four macromolecules.</a:t>
            </a:r>
          </a:p>
          <a:p>
            <a:pPr lvl="0"/>
            <a:r>
              <a:rPr lang="en-US" b="1" dirty="0"/>
              <a:t>Explain the impact of water on life processes.</a:t>
            </a:r>
          </a:p>
          <a:p>
            <a:pPr marL="0" indent="0">
              <a:buNone/>
            </a:pPr>
            <a:r>
              <a:rPr lang="en-US" sz="3400" b="1" dirty="0"/>
              <a:t>SB3: Students will derive the relationship between single-celled and multi-celled organisms and the increasing complexity of systems.</a:t>
            </a:r>
          </a:p>
          <a:p>
            <a:pPr lvl="0"/>
            <a:r>
              <a:rPr lang="en-US" b="1" dirty="0"/>
              <a:t>Explain the cycling of energy through the process of photosynthesis and respiration.</a:t>
            </a:r>
          </a:p>
          <a:p>
            <a:endParaRPr lang="en-US" dirty="0"/>
          </a:p>
        </p:txBody>
      </p:sp>
    </p:spTree>
    <p:extLst>
      <p:ext uri="{BB962C8B-B14F-4D97-AF65-F5344CB8AC3E}">
        <p14:creationId xmlns:p14="http://schemas.microsoft.com/office/powerpoint/2010/main" val="1394553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normAutofit lnSpcReduction="10000"/>
          </a:bodyPr>
          <a:lstStyle/>
          <a:p>
            <a:pPr marL="0" indent="0">
              <a:buNone/>
            </a:pPr>
            <a:r>
              <a:rPr lang="en-US" b="1" dirty="0"/>
              <a:t>Scientific Method –</a:t>
            </a:r>
            <a:endParaRPr lang="en-US" dirty="0"/>
          </a:p>
          <a:p>
            <a:pPr marL="0" indent="0">
              <a:buNone/>
            </a:pPr>
            <a:r>
              <a:rPr lang="en-US" dirty="0"/>
              <a:t>1. What is a control group? What is its purpose?</a:t>
            </a:r>
          </a:p>
          <a:p>
            <a:pPr marL="0" indent="0">
              <a:buNone/>
            </a:pPr>
            <a:r>
              <a:rPr lang="en-US" dirty="0"/>
              <a:t> </a:t>
            </a:r>
          </a:p>
          <a:p>
            <a:pPr marL="0" indent="0">
              <a:buNone/>
            </a:pPr>
            <a:r>
              <a:rPr lang="en-US" dirty="0"/>
              <a:t>2. What is the dependent variable?</a:t>
            </a:r>
          </a:p>
          <a:p>
            <a:pPr marL="0" indent="0">
              <a:buNone/>
            </a:pPr>
            <a:r>
              <a:rPr lang="en-US" dirty="0"/>
              <a:t> </a:t>
            </a:r>
          </a:p>
          <a:p>
            <a:pPr marL="0" indent="0">
              <a:buNone/>
            </a:pPr>
            <a:r>
              <a:rPr lang="en-US" dirty="0"/>
              <a:t>3. What is the independent variable?</a:t>
            </a:r>
          </a:p>
          <a:p>
            <a:pPr marL="0" indent="0">
              <a:buNone/>
            </a:pPr>
            <a:r>
              <a:rPr lang="en-US" dirty="0"/>
              <a:t> </a:t>
            </a:r>
          </a:p>
          <a:p>
            <a:pPr marL="0" indent="0">
              <a:buNone/>
            </a:pPr>
            <a:r>
              <a:rPr lang="en-US" dirty="0"/>
              <a:t>4. Define hypothesis.</a:t>
            </a:r>
          </a:p>
          <a:p>
            <a:endParaRPr lang="en-US" dirty="0"/>
          </a:p>
        </p:txBody>
      </p:sp>
    </p:spTree>
    <p:extLst>
      <p:ext uri="{BB962C8B-B14F-4D97-AF65-F5344CB8AC3E}">
        <p14:creationId xmlns:p14="http://schemas.microsoft.com/office/powerpoint/2010/main" val="1520851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228600" y="1219200"/>
            <a:ext cx="8610600" cy="5638800"/>
          </a:xfrm>
        </p:spPr>
        <p:txBody>
          <a:bodyPr>
            <a:normAutofit fontScale="92500" lnSpcReduction="20000"/>
          </a:bodyPr>
          <a:lstStyle/>
          <a:p>
            <a:pPr marL="339725" indent="-339725">
              <a:buNone/>
            </a:pPr>
            <a:r>
              <a:rPr lang="en-US" dirty="0"/>
              <a:t>5. </a:t>
            </a:r>
            <a:r>
              <a:rPr lang="en-US" dirty="0" smtClean="0"/>
              <a:t>You </a:t>
            </a:r>
            <a:r>
              <a:rPr lang="en-US" dirty="0"/>
              <a:t>are conducting an experiment to determine if increased ultraviolet radiation from the decrease in the ozone layer is killing off frog tadpoles. Group one involves 100 tadpoles in a five gallon container of water that is covered by glass, which filters out the ultraviolet radiation. Group two will be set up exactly like group 1, except it isn’t covered with anything to filter out the ultraviolet radiation. You then place the groups outside for a period of a month, and observe the results. Identify the </a:t>
            </a:r>
            <a:r>
              <a:rPr lang="en-US" dirty="0" smtClean="0"/>
              <a:t>following:</a:t>
            </a:r>
          </a:p>
          <a:p>
            <a:r>
              <a:rPr lang="en-US" dirty="0"/>
              <a:t>control group = ____________________</a:t>
            </a:r>
          </a:p>
          <a:p>
            <a:r>
              <a:rPr lang="en-US" dirty="0"/>
              <a:t>independent variable = </a:t>
            </a:r>
            <a:r>
              <a:rPr lang="en-US" dirty="0" smtClean="0"/>
              <a:t>____________________</a:t>
            </a:r>
          </a:p>
          <a:p>
            <a:r>
              <a:rPr lang="en-US" dirty="0" smtClean="0"/>
              <a:t>d</a:t>
            </a:r>
            <a:r>
              <a:rPr lang="en-US" dirty="0"/>
              <a:t>ependent variable = </a:t>
            </a:r>
            <a:r>
              <a:rPr lang="en-US" dirty="0" smtClean="0"/>
              <a:t>_______________________</a:t>
            </a:r>
            <a:endParaRPr lang="en-US" dirty="0"/>
          </a:p>
          <a:p>
            <a:endParaRPr lang="en-US" dirty="0"/>
          </a:p>
          <a:p>
            <a:endParaRPr lang="en-US" dirty="0"/>
          </a:p>
        </p:txBody>
      </p:sp>
    </p:spTree>
    <p:extLst>
      <p:ext uri="{BB962C8B-B14F-4D97-AF65-F5344CB8AC3E}">
        <p14:creationId xmlns:p14="http://schemas.microsoft.com/office/powerpoint/2010/main" val="3552164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pic>
        <p:nvPicPr>
          <p:cNvPr id="4" name="Picture 3"/>
          <p:cNvPicPr>
            <a:picLocks noChangeAspect="1"/>
          </p:cNvPicPr>
          <p:nvPr/>
        </p:nvPicPr>
        <p:blipFill>
          <a:blip r:embed="rId2"/>
          <a:stretch>
            <a:fillRect/>
          </a:stretch>
        </p:blipFill>
        <p:spPr>
          <a:xfrm>
            <a:off x="306560" y="1954395"/>
            <a:ext cx="8608840" cy="4141605"/>
          </a:xfrm>
          <a:prstGeom prst="rect">
            <a:avLst/>
          </a:prstGeom>
        </p:spPr>
      </p:pic>
    </p:spTree>
    <p:extLst>
      <p:ext uri="{BB962C8B-B14F-4D97-AF65-F5344CB8AC3E}">
        <p14:creationId xmlns:p14="http://schemas.microsoft.com/office/powerpoint/2010/main" val="4220585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graphicFrame>
        <p:nvGraphicFramePr>
          <p:cNvPr id="4" name="Object 3"/>
          <p:cNvGraphicFramePr>
            <a:graphicFrameLocks noChangeAspect="1"/>
          </p:cNvGraphicFramePr>
          <p:nvPr>
            <p:extLst>
              <p:ext uri="{D42A27DB-BD31-4B8C-83A1-F6EECF244321}">
                <p14:modId xmlns:p14="http://schemas.microsoft.com/office/powerpoint/2010/main" val="628947479"/>
              </p:ext>
            </p:extLst>
          </p:nvPr>
        </p:nvGraphicFramePr>
        <p:xfrm>
          <a:off x="838200" y="1524000"/>
          <a:ext cx="7696200" cy="4976812"/>
        </p:xfrm>
        <a:graphic>
          <a:graphicData uri="http://schemas.openxmlformats.org/presentationml/2006/ole">
            <mc:AlternateContent xmlns:mc="http://schemas.openxmlformats.org/markup-compatibility/2006">
              <mc:Choice xmlns:v="urn:schemas-microsoft-com:vml" Requires="v">
                <p:oleObj spid="_x0000_s1035" name="Picture" r:id="rId3" imgW="5301996" imgH="3429000" progId="Word.Picture.8">
                  <p:embed/>
                </p:oleObj>
              </mc:Choice>
              <mc:Fallback>
                <p:oleObj name="Picture" r:id="rId3" imgW="5301996" imgH="342900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219" t="1370" r="1219" b="45462"/>
                      <a:stretch>
                        <a:fillRect/>
                      </a:stretch>
                    </p:blipFill>
                    <p:spPr bwMode="auto">
                      <a:xfrm>
                        <a:off x="838200" y="1524000"/>
                        <a:ext cx="7696200" cy="4976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071140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normAutofit/>
          </a:bodyPr>
          <a:lstStyle/>
          <a:p>
            <a:pPr marL="0" lvl="0" indent="0">
              <a:buNone/>
            </a:pPr>
            <a:r>
              <a:rPr lang="en-US" dirty="0"/>
              <a:t>Identify the function of these polysaccharides. </a:t>
            </a:r>
          </a:p>
          <a:p>
            <a:pPr marL="342900" lvl="2" indent="-342900"/>
            <a:r>
              <a:rPr lang="en-US" sz="3200" b="1" dirty="0">
                <a:solidFill>
                  <a:srgbClr val="FF0000"/>
                </a:solidFill>
              </a:rPr>
              <a:t>Cellulose</a:t>
            </a:r>
            <a:r>
              <a:rPr lang="en-US" sz="3200" dirty="0"/>
              <a:t> – </a:t>
            </a:r>
            <a:r>
              <a:rPr lang="en-US" altLang="en-US" sz="3200" dirty="0"/>
              <a:t>plant cell </a:t>
            </a:r>
            <a:r>
              <a:rPr lang="en-US" altLang="en-US" sz="3200" dirty="0" smtClean="0"/>
              <a:t>wall component, indigestible</a:t>
            </a:r>
            <a:endParaRPr lang="en-US" sz="3200" dirty="0"/>
          </a:p>
          <a:p>
            <a:pPr marL="0" indent="0">
              <a:buNone/>
            </a:pPr>
            <a:r>
              <a:rPr lang="en-US" sz="4000" dirty="0"/>
              <a:t> </a:t>
            </a:r>
          </a:p>
          <a:p>
            <a:pPr marL="342900" lvl="2" indent="-342900"/>
            <a:r>
              <a:rPr lang="en-US" sz="3200" b="1" dirty="0">
                <a:solidFill>
                  <a:srgbClr val="FF0000"/>
                </a:solidFill>
              </a:rPr>
              <a:t>Starch</a:t>
            </a:r>
            <a:r>
              <a:rPr lang="en-US" sz="3200" dirty="0"/>
              <a:t> </a:t>
            </a:r>
            <a:r>
              <a:rPr lang="en-US" sz="3200" dirty="0" smtClean="0"/>
              <a:t>– energy </a:t>
            </a:r>
            <a:r>
              <a:rPr lang="en-US" altLang="en-US" sz="3200" dirty="0" smtClean="0"/>
              <a:t>storage </a:t>
            </a:r>
            <a:r>
              <a:rPr lang="en-US" altLang="en-US" sz="3200" dirty="0"/>
              <a:t>in </a:t>
            </a:r>
            <a:r>
              <a:rPr lang="en-US" altLang="en-US" sz="3200" dirty="0" smtClean="0"/>
              <a:t>plants</a:t>
            </a:r>
            <a:endParaRPr lang="en-US" sz="3200" dirty="0"/>
          </a:p>
          <a:p>
            <a:pPr marL="0" indent="0">
              <a:buNone/>
            </a:pPr>
            <a:r>
              <a:rPr lang="en-US" sz="4000" dirty="0"/>
              <a:t> </a:t>
            </a:r>
          </a:p>
          <a:p>
            <a:pPr marL="342900" lvl="2" indent="-342900"/>
            <a:r>
              <a:rPr lang="en-US" sz="3200" b="1" dirty="0">
                <a:solidFill>
                  <a:srgbClr val="FF0000"/>
                </a:solidFill>
              </a:rPr>
              <a:t>Glycogen</a:t>
            </a:r>
            <a:r>
              <a:rPr lang="en-US" sz="3200" dirty="0"/>
              <a:t> </a:t>
            </a:r>
            <a:r>
              <a:rPr lang="en-US" sz="3200" dirty="0" smtClean="0"/>
              <a:t>– energy </a:t>
            </a:r>
            <a:r>
              <a:rPr lang="en-US" altLang="en-US" sz="3200" dirty="0" smtClean="0"/>
              <a:t>storage </a:t>
            </a:r>
            <a:r>
              <a:rPr lang="en-US" altLang="en-US" sz="3200" dirty="0"/>
              <a:t>in </a:t>
            </a:r>
            <a:r>
              <a:rPr lang="en-US" altLang="en-US" sz="3200" dirty="0" smtClean="0"/>
              <a:t>animals</a:t>
            </a:r>
            <a:endParaRPr lang="en-US" altLang="en-US" sz="3200" dirty="0"/>
          </a:p>
        </p:txBody>
      </p:sp>
    </p:spTree>
    <p:extLst>
      <p:ext uri="{BB962C8B-B14F-4D97-AF65-F5344CB8AC3E}">
        <p14:creationId xmlns:p14="http://schemas.microsoft.com/office/powerpoint/2010/main" val="3103176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218"/>
            <a:ext cx="8229600" cy="1143000"/>
          </a:xfrm>
        </p:spPr>
        <p:txBody>
          <a:bodyPr>
            <a:normAutofit/>
          </a:bodyPr>
          <a:lstStyle/>
          <a:p>
            <a:r>
              <a:rPr lang="en-US" sz="5400" b="1" dirty="0"/>
              <a:t>CELL UNIT</a:t>
            </a:r>
            <a:endParaRPr lang="en-US" sz="5400"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l="1219" t="54301" r="1219" b="4111"/>
          <a:stretch>
            <a:fillRect/>
          </a:stretch>
        </p:blipFill>
        <p:spPr bwMode="auto">
          <a:xfrm>
            <a:off x="457200" y="2008579"/>
            <a:ext cx="8229600"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stretch>
            <a:fillRect/>
          </a:stretch>
        </p:blipFill>
        <p:spPr>
          <a:xfrm>
            <a:off x="549111" y="1195278"/>
            <a:ext cx="8153400" cy="832155"/>
          </a:xfrm>
          <a:prstGeom prst="rect">
            <a:avLst/>
          </a:prstGeom>
        </p:spPr>
      </p:pic>
      <p:sp>
        <p:nvSpPr>
          <p:cNvPr id="7" name="Rectangle 6"/>
          <p:cNvSpPr/>
          <p:nvPr/>
        </p:nvSpPr>
        <p:spPr>
          <a:xfrm>
            <a:off x="480374" y="6248400"/>
            <a:ext cx="8290874" cy="461665"/>
          </a:xfrm>
          <a:prstGeom prst="rect">
            <a:avLst/>
          </a:prstGeom>
        </p:spPr>
        <p:txBody>
          <a:bodyPr wrap="square">
            <a:spAutoFit/>
          </a:bodyPr>
          <a:lstStyle/>
          <a:p>
            <a:pPr marL="342900" marR="0" lvl="0" indent="-342900">
              <a:spcBef>
                <a:spcPts val="0"/>
              </a:spcBef>
              <a:spcAft>
                <a:spcPts val="0"/>
              </a:spcAft>
              <a:buFont typeface="+mj-lt"/>
              <a:buAutoNum type="arabicPeriod"/>
            </a:pPr>
            <a:r>
              <a:rPr lang="en-US" sz="2400" dirty="0">
                <a:latin typeface="Times New Roman" panose="02020603050405020304" pitchFamily="18" charset="0"/>
                <a:ea typeface="Times New Roman" panose="02020603050405020304" pitchFamily="18" charset="0"/>
              </a:rPr>
              <a:t>What is the name of the bond between the monomer called?</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47115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lstStyle/>
          <a:p>
            <a:r>
              <a:rPr lang="en-US" altLang="en-US" dirty="0">
                <a:solidFill>
                  <a:srgbClr val="724C26"/>
                </a:solidFill>
              </a:rPr>
              <a:t>Enzymes control the rate of chemical reactions by weakening bonds, thus lowering the amount of activation energy needed for the </a:t>
            </a:r>
            <a:r>
              <a:rPr lang="en-US" altLang="en-US" dirty="0" smtClean="0">
                <a:solidFill>
                  <a:srgbClr val="724C26"/>
                </a:solidFill>
              </a:rPr>
              <a:t>reaction.</a:t>
            </a:r>
          </a:p>
          <a:p>
            <a:r>
              <a:rPr lang="en-US" altLang="en-US" dirty="0">
                <a:solidFill>
                  <a:srgbClr val="724C26"/>
                </a:solidFill>
              </a:rPr>
              <a:t>The nature and arrangement of amino acids in the active site make it specific for only one type of substrate.</a:t>
            </a:r>
          </a:p>
          <a:p>
            <a:endParaRPr lang="en-US" altLang="en-US" dirty="0">
              <a:solidFill>
                <a:srgbClr val="724C26"/>
              </a:solidFill>
            </a:endParaRPr>
          </a:p>
          <a:p>
            <a:endParaRPr lang="en-US" dirty="0"/>
          </a:p>
        </p:txBody>
      </p:sp>
    </p:spTree>
    <p:extLst>
      <p:ext uri="{BB962C8B-B14F-4D97-AF65-F5344CB8AC3E}">
        <p14:creationId xmlns:p14="http://schemas.microsoft.com/office/powerpoint/2010/main" val="3779321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33" y="1417638"/>
            <a:ext cx="8397334"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4220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CELL UNIT</a:t>
            </a:r>
            <a:endParaRPr lang="en-US" sz="5400" b="1" dirty="0"/>
          </a:p>
        </p:txBody>
      </p:sp>
      <p:sp>
        <p:nvSpPr>
          <p:cNvPr id="3" name="Content Placeholder 2"/>
          <p:cNvSpPr>
            <a:spLocks noGrp="1"/>
          </p:cNvSpPr>
          <p:nvPr>
            <p:ph idx="1"/>
          </p:nvPr>
        </p:nvSpPr>
        <p:spPr/>
        <p:txBody>
          <a:bodyPr/>
          <a:lstStyle/>
          <a:p>
            <a:r>
              <a:rPr lang="en-US" b="1" dirty="0"/>
              <a:t>Enzymes</a:t>
            </a:r>
            <a:r>
              <a:rPr lang="en-US" dirty="0"/>
              <a:t> work consistently until they </a:t>
            </a:r>
            <a:r>
              <a:rPr lang="en-US" dirty="0" smtClean="0"/>
              <a:t>become</a:t>
            </a:r>
            <a:r>
              <a:rPr lang="en-US" dirty="0"/>
              <a:t> </a:t>
            </a:r>
            <a:r>
              <a:rPr lang="en-US" b="1" dirty="0">
                <a:solidFill>
                  <a:srgbClr val="FF0000"/>
                </a:solidFill>
              </a:rPr>
              <a:t>denatured</a:t>
            </a:r>
            <a:r>
              <a:rPr lang="en-US" dirty="0">
                <a:solidFill>
                  <a:srgbClr val="FF0000"/>
                </a:solidFill>
              </a:rPr>
              <a:t>. </a:t>
            </a:r>
            <a:endParaRPr lang="en-US" dirty="0" smtClean="0">
              <a:solidFill>
                <a:srgbClr val="FF0000"/>
              </a:solidFill>
            </a:endParaRPr>
          </a:p>
          <a:p>
            <a:r>
              <a:rPr lang="en-US" dirty="0" smtClean="0"/>
              <a:t>When </a:t>
            </a:r>
            <a:r>
              <a:rPr lang="en-US" b="1" dirty="0" smtClean="0"/>
              <a:t>enzymes </a:t>
            </a:r>
            <a:r>
              <a:rPr lang="en-US" b="1" dirty="0"/>
              <a:t>denature</a:t>
            </a:r>
            <a:r>
              <a:rPr lang="en-US" dirty="0"/>
              <a:t>, they are no longer active and cannot function. </a:t>
            </a:r>
            <a:endParaRPr lang="en-US" dirty="0" smtClean="0"/>
          </a:p>
          <a:p>
            <a:r>
              <a:rPr lang="en-US" dirty="0" smtClean="0"/>
              <a:t>Extreme </a:t>
            </a:r>
            <a:r>
              <a:rPr lang="en-US" dirty="0"/>
              <a:t>temperature and the wrong levels of pH </a:t>
            </a:r>
            <a:r>
              <a:rPr lang="en-US" dirty="0" smtClean="0"/>
              <a:t>can </a:t>
            </a:r>
            <a:r>
              <a:rPr lang="en-US" dirty="0"/>
              <a:t>cause </a:t>
            </a:r>
            <a:r>
              <a:rPr lang="en-US" b="1" dirty="0"/>
              <a:t>enzymes</a:t>
            </a:r>
            <a:r>
              <a:rPr lang="en-US" dirty="0"/>
              <a:t> to become </a:t>
            </a:r>
            <a:r>
              <a:rPr lang="en-US" b="1" dirty="0"/>
              <a:t>denatured</a:t>
            </a:r>
            <a:r>
              <a:rPr lang="en-US" dirty="0"/>
              <a:t>.</a:t>
            </a:r>
          </a:p>
        </p:txBody>
      </p:sp>
    </p:spTree>
    <p:extLst>
      <p:ext uri="{BB962C8B-B14F-4D97-AF65-F5344CB8AC3E}">
        <p14:creationId xmlns:p14="http://schemas.microsoft.com/office/powerpoint/2010/main" val="10574670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normAutofit fontScale="85000" lnSpcReduction="20000"/>
          </a:bodyPr>
          <a:lstStyle/>
          <a:p>
            <a:pPr lvl="0"/>
            <a:r>
              <a:rPr lang="en-US" dirty="0"/>
              <a:t>How do enzymes affect the rate of a reaction</a:t>
            </a:r>
            <a:r>
              <a:rPr lang="en-US" dirty="0" smtClean="0"/>
              <a:t>?</a:t>
            </a:r>
            <a:endParaRPr lang="en-US" dirty="0"/>
          </a:p>
          <a:p>
            <a:pPr lvl="0"/>
            <a:r>
              <a:rPr lang="en-US" dirty="0"/>
              <a:t>How do enzymes affect the activation energy</a:t>
            </a:r>
            <a:r>
              <a:rPr lang="en-US" dirty="0" smtClean="0"/>
              <a:t>?</a:t>
            </a:r>
            <a:endParaRPr lang="en-US" dirty="0"/>
          </a:p>
          <a:p>
            <a:pPr lvl="0"/>
            <a:r>
              <a:rPr lang="en-US" dirty="0"/>
              <a:t>When an enzyme binds to a substrate, which substance is changed in the reaction? Which substance stays the same</a:t>
            </a:r>
            <a:r>
              <a:rPr lang="en-US" dirty="0" smtClean="0"/>
              <a:t>?</a:t>
            </a:r>
            <a:endParaRPr lang="en-US" dirty="0"/>
          </a:p>
          <a:p>
            <a:pPr lvl="0"/>
            <a:r>
              <a:rPr lang="en-US" dirty="0"/>
              <a:t>What is the name of the area on the enzyme where the enzyme attaches?</a:t>
            </a:r>
          </a:p>
          <a:p>
            <a:pPr lvl="0"/>
            <a:r>
              <a:rPr lang="en-US" dirty="0"/>
              <a:t>Enzymes are reusable. What does this mean</a:t>
            </a:r>
            <a:r>
              <a:rPr lang="en-US" dirty="0" smtClean="0"/>
              <a:t>?</a:t>
            </a:r>
            <a:endParaRPr lang="en-US" dirty="0"/>
          </a:p>
          <a:p>
            <a:pPr lvl="0"/>
            <a:r>
              <a:rPr lang="en-US" dirty="0"/>
              <a:t>Enzymes are highly selective. What does this mean</a:t>
            </a:r>
            <a:r>
              <a:rPr lang="en-US" dirty="0" smtClean="0"/>
              <a:t>?</a:t>
            </a:r>
            <a:endParaRPr lang="en-US" dirty="0"/>
          </a:p>
          <a:p>
            <a:pPr lvl="0"/>
            <a:r>
              <a:rPr lang="en-US" dirty="0"/>
              <a:t>What does denature mean? What environmental factors can denature an enzyme?</a:t>
            </a:r>
          </a:p>
          <a:p>
            <a:endParaRPr lang="en-US" dirty="0"/>
          </a:p>
        </p:txBody>
      </p:sp>
    </p:spTree>
    <p:extLst>
      <p:ext uri="{BB962C8B-B14F-4D97-AF65-F5344CB8AC3E}">
        <p14:creationId xmlns:p14="http://schemas.microsoft.com/office/powerpoint/2010/main" val="2854474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685800" y="0"/>
            <a:ext cx="7772400" cy="1143000"/>
          </a:xfrm>
        </p:spPr>
        <p:txBody>
          <a:bodyPr/>
          <a:lstStyle/>
          <a:p>
            <a:r>
              <a:rPr lang="en-US" altLang="en-US" sz="5400" b="1" dirty="0" smtClean="0">
                <a:solidFill>
                  <a:srgbClr val="0070C0"/>
                </a:solidFill>
              </a:rPr>
              <a:t>CELL UNIT</a:t>
            </a:r>
          </a:p>
        </p:txBody>
      </p:sp>
      <p:sp>
        <p:nvSpPr>
          <p:cNvPr id="87043" name="Content Placeholder 2"/>
          <p:cNvSpPr>
            <a:spLocks noGrp="1"/>
          </p:cNvSpPr>
          <p:nvPr>
            <p:ph idx="1"/>
          </p:nvPr>
        </p:nvSpPr>
        <p:spPr>
          <a:xfrm>
            <a:off x="679515" y="1172852"/>
            <a:ext cx="4273485" cy="5380348"/>
          </a:xfrm>
        </p:spPr>
        <p:txBody>
          <a:bodyPr>
            <a:normAutofit lnSpcReduction="10000"/>
          </a:bodyPr>
          <a:lstStyle/>
          <a:p>
            <a:pPr marL="0" indent="0">
              <a:buNone/>
            </a:pPr>
            <a:r>
              <a:rPr lang="en-US" b="1" dirty="0"/>
              <a:t>Plasma Membrane</a:t>
            </a:r>
            <a:endParaRPr lang="en-US" sz="2400" dirty="0"/>
          </a:p>
          <a:p>
            <a:pPr>
              <a:lnSpc>
                <a:spcPct val="90000"/>
              </a:lnSpc>
              <a:defRPr/>
            </a:pPr>
            <a:r>
              <a:rPr lang="en-US" altLang="en-US" dirty="0" smtClean="0"/>
              <a:t>Responsible </a:t>
            </a:r>
            <a:r>
              <a:rPr lang="en-US" altLang="en-US" dirty="0"/>
              <a:t>for </a:t>
            </a:r>
            <a:r>
              <a:rPr lang="en-US" altLang="en-US" b="1" dirty="0">
                <a:solidFill>
                  <a:schemeClr val="accent2"/>
                </a:solidFill>
                <a:effectLst>
                  <a:outerShdw blurRad="38100" dist="38100" dir="2700000" algn="tl">
                    <a:srgbClr val="000000">
                      <a:alpha val="43137"/>
                    </a:srgbClr>
                  </a:outerShdw>
                </a:effectLst>
              </a:rPr>
              <a:t>regulating materials </a:t>
            </a:r>
            <a:r>
              <a:rPr lang="en-US" altLang="en-US" dirty="0"/>
              <a:t>that enter and exit the cell.</a:t>
            </a:r>
          </a:p>
          <a:p>
            <a:pPr lvl="0"/>
            <a:r>
              <a:rPr lang="en-US" dirty="0" smtClean="0"/>
              <a:t>Fluid Mosaic model</a:t>
            </a:r>
            <a:endParaRPr lang="en-US" sz="2400" dirty="0"/>
          </a:p>
          <a:p>
            <a:pPr lvl="0"/>
            <a:r>
              <a:rPr lang="en-US" dirty="0"/>
              <a:t>Composed of</a:t>
            </a:r>
            <a:endParaRPr lang="en-US" sz="2400" dirty="0"/>
          </a:p>
          <a:p>
            <a:pPr lvl="1"/>
            <a:r>
              <a:rPr lang="en-US" dirty="0"/>
              <a:t>Phospholipids</a:t>
            </a:r>
            <a:endParaRPr lang="en-US" sz="2000" dirty="0"/>
          </a:p>
          <a:p>
            <a:pPr lvl="1"/>
            <a:r>
              <a:rPr lang="en-US" dirty="0"/>
              <a:t>Proteins – different types</a:t>
            </a:r>
            <a:endParaRPr lang="en-US" sz="2000" dirty="0"/>
          </a:p>
          <a:p>
            <a:pPr lvl="1"/>
            <a:r>
              <a:rPr lang="en-US" dirty="0"/>
              <a:t>Cholesterol</a:t>
            </a:r>
            <a:endParaRPr lang="en-US" sz="2000" dirty="0"/>
          </a:p>
          <a:p>
            <a:endParaRPr lang="en-US" altLang="en-US" dirty="0" smtClean="0"/>
          </a:p>
        </p:txBody>
      </p:sp>
      <p:sp>
        <p:nvSpPr>
          <p:cNvPr id="2" name="Rectangle 5"/>
          <p:cNvSpPr>
            <a:spLocks noChangeArrowheads="1"/>
          </p:cNvSpPr>
          <p:nvPr/>
        </p:nvSpPr>
        <p:spPr bwMode="auto">
          <a:xfrm>
            <a:off x="5105400" y="990599"/>
            <a:ext cx="769016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nvPr>
        </p:nvGraphicFramePr>
        <p:xfrm>
          <a:off x="5105400" y="990600"/>
          <a:ext cx="3929913" cy="2743200"/>
        </p:xfrm>
        <a:graphic>
          <a:graphicData uri="http://schemas.openxmlformats.org/presentationml/2006/ole">
            <mc:AlternateContent xmlns:mc="http://schemas.openxmlformats.org/markup-compatibility/2006">
              <mc:Choice xmlns:v="urn:schemas-microsoft-com:vml" Requires="v">
                <p:oleObj spid="_x0000_s2058" r:id="rId3" imgW="3839111" imgH="2924583" progId="MSPhotoEd.3">
                  <p:embed/>
                </p:oleObj>
              </mc:Choice>
              <mc:Fallback>
                <p:oleObj r:id="rId3" imgW="3839111" imgH="292458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990600"/>
                        <a:ext cx="3929913" cy="2743200"/>
                      </a:xfrm>
                      <a:prstGeom prst="rect">
                        <a:avLst/>
                      </a:prstGeom>
                      <a:noFill/>
                    </p:spPr>
                  </p:pic>
                </p:oleObj>
              </mc:Fallback>
            </mc:AlternateContent>
          </a:graphicData>
        </a:graphic>
      </p:graphicFrame>
      <p:pic>
        <p:nvPicPr>
          <p:cNvPr id="87046" name="Picture 6" descr="phospholipi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7729" y="3871667"/>
            <a:ext cx="1875885" cy="159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4422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685799" y="33338"/>
            <a:ext cx="7772400" cy="1143000"/>
          </a:xfrm>
        </p:spPr>
        <p:txBody>
          <a:bodyPr/>
          <a:lstStyle/>
          <a:p>
            <a:r>
              <a:rPr lang="en-US" altLang="en-US" sz="5400" b="1" dirty="0" smtClean="0">
                <a:solidFill>
                  <a:srgbClr val="0070C0"/>
                </a:solidFill>
              </a:rPr>
              <a:t>CELL UNIT</a:t>
            </a:r>
            <a:endParaRPr lang="en-US" altLang="en-US" dirty="0" smtClean="0"/>
          </a:p>
        </p:txBody>
      </p:sp>
      <p:sp>
        <p:nvSpPr>
          <p:cNvPr id="88067" name="Content Placeholder 2"/>
          <p:cNvSpPr>
            <a:spLocks noGrp="1"/>
          </p:cNvSpPr>
          <p:nvPr>
            <p:ph idx="1"/>
          </p:nvPr>
        </p:nvSpPr>
        <p:spPr>
          <a:xfrm>
            <a:off x="304800" y="1295400"/>
            <a:ext cx="5486401" cy="4114800"/>
          </a:xfrm>
        </p:spPr>
        <p:txBody>
          <a:bodyPr/>
          <a:lstStyle/>
          <a:p>
            <a:pPr marL="0" indent="0">
              <a:buNone/>
            </a:pPr>
            <a:r>
              <a:rPr lang="en-US" b="1" dirty="0"/>
              <a:t>Selective Permeability</a:t>
            </a:r>
            <a:endParaRPr lang="en-US" sz="2400" dirty="0"/>
          </a:p>
          <a:p>
            <a:pPr>
              <a:defRPr/>
            </a:pPr>
            <a:r>
              <a:rPr lang="en-US" altLang="en-US" dirty="0"/>
              <a:t>membrane’s </a:t>
            </a:r>
            <a:r>
              <a:rPr lang="en-US" altLang="en-US" b="1" dirty="0">
                <a:solidFill>
                  <a:schemeClr val="accent2"/>
                </a:solidFill>
                <a:effectLst>
                  <a:outerShdw blurRad="38100" dist="38100" dir="2700000" algn="tl">
                    <a:srgbClr val="000000">
                      <a:alpha val="43137"/>
                    </a:srgbClr>
                  </a:outerShdw>
                </a:effectLst>
              </a:rPr>
              <a:t>ability to allow SOME molecules </a:t>
            </a:r>
            <a:r>
              <a:rPr lang="en-US" altLang="en-US" dirty="0"/>
              <a:t>through and others out.</a:t>
            </a:r>
          </a:p>
          <a:p>
            <a:pPr lvl="1"/>
            <a:r>
              <a:rPr lang="en-US" dirty="0" smtClean="0"/>
              <a:t>Nonpolar </a:t>
            </a:r>
            <a:r>
              <a:rPr lang="en-US" dirty="0"/>
              <a:t>versus polar molecules</a:t>
            </a:r>
            <a:endParaRPr lang="en-US" sz="2000" dirty="0"/>
          </a:p>
          <a:p>
            <a:pPr lvl="1"/>
            <a:r>
              <a:rPr lang="en-US" dirty="0"/>
              <a:t>Large molecules pass through how?</a:t>
            </a:r>
            <a:endParaRPr lang="en-US" sz="2000" dirty="0"/>
          </a:p>
          <a:p>
            <a:endParaRPr lang="en-US" altLang="en-US" dirty="0" smtClean="0"/>
          </a:p>
        </p:txBody>
      </p:sp>
      <p:pic>
        <p:nvPicPr>
          <p:cNvPr id="2" name="Picture 1"/>
          <p:cNvPicPr>
            <a:picLocks noChangeAspect="1"/>
          </p:cNvPicPr>
          <p:nvPr/>
        </p:nvPicPr>
        <p:blipFill>
          <a:blip r:embed="rId2"/>
          <a:stretch>
            <a:fillRect/>
          </a:stretch>
        </p:blipFill>
        <p:spPr>
          <a:xfrm>
            <a:off x="6019309" y="1197548"/>
            <a:ext cx="3095625" cy="2324100"/>
          </a:xfrm>
          <a:prstGeom prst="rect">
            <a:avLst/>
          </a:prstGeom>
        </p:spPr>
      </p:pic>
      <p:pic>
        <p:nvPicPr>
          <p:cNvPr id="3" name="Picture 2"/>
          <p:cNvPicPr>
            <a:picLocks noChangeAspect="1"/>
          </p:cNvPicPr>
          <p:nvPr/>
        </p:nvPicPr>
        <p:blipFill>
          <a:blip r:embed="rId3"/>
          <a:stretch>
            <a:fillRect/>
          </a:stretch>
        </p:blipFill>
        <p:spPr>
          <a:xfrm>
            <a:off x="3904759" y="4876800"/>
            <a:ext cx="5210175" cy="1981200"/>
          </a:xfrm>
          <a:prstGeom prst="rect">
            <a:avLst/>
          </a:prstGeom>
        </p:spPr>
      </p:pic>
    </p:spTree>
    <p:extLst>
      <p:ext uri="{BB962C8B-B14F-4D97-AF65-F5344CB8AC3E}">
        <p14:creationId xmlns:p14="http://schemas.microsoft.com/office/powerpoint/2010/main" val="27153504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717223" y="0"/>
            <a:ext cx="7772400" cy="1143000"/>
          </a:xfrm>
        </p:spPr>
        <p:txBody>
          <a:bodyPr/>
          <a:lstStyle/>
          <a:p>
            <a:r>
              <a:rPr lang="en-US" altLang="en-US" sz="6000" b="1" dirty="0" smtClean="0">
                <a:solidFill>
                  <a:srgbClr val="0070C0"/>
                </a:solidFill>
              </a:rPr>
              <a:t>CELL UNIT</a:t>
            </a:r>
            <a:endParaRPr lang="en-US" altLang="en-US" sz="4800" b="1" dirty="0" smtClean="0">
              <a:solidFill>
                <a:srgbClr val="0070C0"/>
              </a:solidFill>
            </a:endParaRPr>
          </a:p>
        </p:txBody>
      </p:sp>
      <p:sp>
        <p:nvSpPr>
          <p:cNvPr id="89091" name="Content Placeholder 2"/>
          <p:cNvSpPr>
            <a:spLocks noGrp="1"/>
          </p:cNvSpPr>
          <p:nvPr>
            <p:ph idx="1"/>
          </p:nvPr>
        </p:nvSpPr>
        <p:spPr>
          <a:xfrm>
            <a:off x="152400" y="1145356"/>
            <a:ext cx="7772400" cy="4874443"/>
          </a:xfrm>
        </p:spPr>
        <p:txBody>
          <a:bodyPr>
            <a:normAutofit/>
          </a:bodyPr>
          <a:lstStyle/>
          <a:p>
            <a:pPr marL="0" indent="0">
              <a:buNone/>
            </a:pPr>
            <a:r>
              <a:rPr lang="en-US" b="1" dirty="0"/>
              <a:t>Equilibrium</a:t>
            </a:r>
            <a:endParaRPr lang="en-US" sz="2400" dirty="0"/>
          </a:p>
          <a:p>
            <a:pPr>
              <a:defRPr/>
            </a:pPr>
            <a:r>
              <a:rPr lang="en-US" dirty="0"/>
              <a:t>When </a:t>
            </a:r>
            <a:r>
              <a:rPr lang="en-US" b="1" dirty="0"/>
              <a:t>dynamic equilibrium</a:t>
            </a:r>
            <a:r>
              <a:rPr lang="en-US" dirty="0"/>
              <a:t> is reached, the same amount of molecules will move into and out of the cell. </a:t>
            </a:r>
          </a:p>
          <a:p>
            <a:pPr>
              <a:defRPr/>
            </a:pPr>
            <a:r>
              <a:rPr lang="en-US" dirty="0"/>
              <a:t>The </a:t>
            </a:r>
            <a:r>
              <a:rPr lang="en-US" b="1" dirty="0"/>
              <a:t>rate depends</a:t>
            </a:r>
            <a:r>
              <a:rPr lang="en-US" dirty="0"/>
              <a:t> on </a:t>
            </a:r>
            <a:r>
              <a:rPr lang="en-US" b="1" dirty="0">
                <a:solidFill>
                  <a:srgbClr val="FF0000"/>
                </a:solidFill>
              </a:rPr>
              <a:t>size </a:t>
            </a:r>
            <a:r>
              <a:rPr lang="en-US" b="1" dirty="0" smtClean="0">
                <a:solidFill>
                  <a:srgbClr val="FF0000"/>
                </a:solidFill>
              </a:rPr>
              <a:t>                                of </a:t>
            </a:r>
            <a:r>
              <a:rPr lang="en-US" b="1" dirty="0">
                <a:solidFill>
                  <a:srgbClr val="FF0000"/>
                </a:solidFill>
              </a:rPr>
              <a:t>particle, temperature, </a:t>
            </a:r>
            <a:r>
              <a:rPr lang="en-US" b="1" dirty="0" smtClean="0">
                <a:solidFill>
                  <a:srgbClr val="FF0000"/>
                </a:solidFill>
              </a:rPr>
              <a:t>                          composition </a:t>
            </a:r>
            <a:r>
              <a:rPr lang="en-US" b="1" dirty="0">
                <a:solidFill>
                  <a:srgbClr val="FF0000"/>
                </a:solidFill>
              </a:rPr>
              <a:t>of solution</a:t>
            </a:r>
            <a:r>
              <a:rPr lang="en-US" dirty="0"/>
              <a:t>.</a:t>
            </a:r>
          </a:p>
          <a:p>
            <a:pPr lvl="0"/>
            <a:r>
              <a:rPr lang="en-US" dirty="0" smtClean="0"/>
              <a:t>There is a concentration                     gradient</a:t>
            </a:r>
            <a:endParaRPr lang="en-US" sz="2400" dirty="0"/>
          </a:p>
          <a:p>
            <a:pPr marL="0" indent="0">
              <a:buFontTx/>
              <a:buNone/>
            </a:pPr>
            <a:endParaRPr lang="en-US" altLang="en-US" dirty="0" smtClean="0"/>
          </a:p>
        </p:txBody>
      </p:sp>
      <p:pic>
        <p:nvPicPr>
          <p:cNvPr id="2" name="Picture 1"/>
          <p:cNvPicPr>
            <a:picLocks noChangeAspect="1"/>
          </p:cNvPicPr>
          <p:nvPr/>
        </p:nvPicPr>
        <p:blipFill>
          <a:blip r:embed="rId2"/>
          <a:stretch>
            <a:fillRect/>
          </a:stretch>
        </p:blipFill>
        <p:spPr>
          <a:xfrm>
            <a:off x="5181600" y="2967296"/>
            <a:ext cx="3781425" cy="3852998"/>
          </a:xfrm>
          <a:prstGeom prst="rect">
            <a:avLst/>
          </a:prstGeom>
        </p:spPr>
      </p:pic>
    </p:spTree>
    <p:extLst>
      <p:ext uri="{BB962C8B-B14F-4D97-AF65-F5344CB8AC3E}">
        <p14:creationId xmlns:p14="http://schemas.microsoft.com/office/powerpoint/2010/main" val="3665901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7038" y="0"/>
            <a:ext cx="9116961" cy="1143000"/>
          </a:xfrm>
        </p:spPr>
        <p:txBody>
          <a:bodyPr>
            <a:normAutofit/>
          </a:bodyPr>
          <a:lstStyle/>
          <a:p>
            <a:r>
              <a:rPr lang="en-US" altLang="en-US" sz="5400" b="1" dirty="0" smtClean="0">
                <a:solidFill>
                  <a:srgbClr val="0070C0"/>
                </a:solidFill>
              </a:rPr>
              <a:t>CELL UNIT</a:t>
            </a:r>
          </a:p>
        </p:txBody>
      </p:sp>
      <p:sp>
        <p:nvSpPr>
          <p:cNvPr id="61443" name="Rectangle 3"/>
          <p:cNvSpPr>
            <a:spLocks noGrp="1" noChangeArrowheads="1"/>
          </p:cNvSpPr>
          <p:nvPr>
            <p:ph type="body" idx="1"/>
          </p:nvPr>
        </p:nvSpPr>
        <p:spPr>
          <a:xfrm>
            <a:off x="228599" y="1981200"/>
            <a:ext cx="4267201" cy="4724400"/>
          </a:xfrm>
          <a:noFill/>
        </p:spPr>
        <p:txBody>
          <a:bodyPr>
            <a:normAutofit/>
          </a:bodyPr>
          <a:lstStyle/>
          <a:p>
            <a:pPr>
              <a:lnSpc>
                <a:spcPct val="90000"/>
              </a:lnSpc>
            </a:pPr>
            <a:r>
              <a:rPr lang="en-US" altLang="en-US" sz="2800" dirty="0" smtClean="0"/>
              <a:t>Doesn’t require energy.</a:t>
            </a:r>
          </a:p>
          <a:p>
            <a:r>
              <a:rPr lang="en-US" altLang="en-US" sz="2800" dirty="0" smtClean="0"/>
              <a:t>Solutes diffuse through a channel inside the protein’s interior.</a:t>
            </a:r>
          </a:p>
          <a:p>
            <a:r>
              <a:rPr lang="en-US" altLang="en-US" sz="2800" dirty="0" smtClean="0"/>
              <a:t>Net movement is down concentration gradient (from high concentration to low concentration)</a:t>
            </a:r>
          </a:p>
          <a:p>
            <a:r>
              <a:rPr lang="en-US" altLang="en-US" sz="2800" dirty="0" smtClean="0"/>
              <a:t>Diffusion, facilitate diffusion, osmosis</a:t>
            </a:r>
            <a:endParaRPr lang="en-US" altLang="en-US" dirty="0" smtClean="0"/>
          </a:p>
        </p:txBody>
      </p:sp>
      <p:sp>
        <p:nvSpPr>
          <p:cNvPr id="61444" name="Text Box 4"/>
          <p:cNvSpPr txBox="1">
            <a:spLocks noChangeArrowheads="1"/>
          </p:cNvSpPr>
          <p:nvPr/>
        </p:nvSpPr>
        <p:spPr bwMode="auto">
          <a:xfrm>
            <a:off x="593725" y="1305847"/>
            <a:ext cx="37147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u="sng" dirty="0">
                <a:latin typeface="Arial" panose="020B0604020202020204" pitchFamily="34" charset="0"/>
              </a:rPr>
              <a:t>Passive Transport</a:t>
            </a:r>
            <a:endParaRPr lang="en-US" altLang="en-US" b="1" dirty="0">
              <a:latin typeface="Times" panose="02020603050405020304" pitchFamily="18" charset="0"/>
            </a:endParaRPr>
          </a:p>
        </p:txBody>
      </p:sp>
      <p:sp>
        <p:nvSpPr>
          <p:cNvPr id="61445" name="Text Box 5"/>
          <p:cNvSpPr txBox="1">
            <a:spLocks noChangeArrowheads="1"/>
          </p:cNvSpPr>
          <p:nvPr/>
        </p:nvSpPr>
        <p:spPr bwMode="auto">
          <a:xfrm>
            <a:off x="4800600" y="1321722"/>
            <a:ext cx="341788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u="sng" dirty="0">
                <a:latin typeface="Arial" panose="020B0604020202020204" pitchFamily="34" charset="0"/>
              </a:rPr>
              <a:t>Active Transport</a:t>
            </a:r>
            <a:endParaRPr lang="en-US" altLang="en-US" b="1" dirty="0">
              <a:latin typeface="Times" panose="02020603050405020304" pitchFamily="18" charset="0"/>
            </a:endParaRPr>
          </a:p>
        </p:txBody>
      </p:sp>
      <p:sp>
        <p:nvSpPr>
          <p:cNvPr id="61446" name="Rectangle 6"/>
          <p:cNvSpPr>
            <a:spLocks noChangeArrowheads="1"/>
          </p:cNvSpPr>
          <p:nvPr/>
        </p:nvSpPr>
        <p:spPr bwMode="auto">
          <a:xfrm>
            <a:off x="4800600" y="1981200"/>
            <a:ext cx="4191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buClr>
                <a:schemeClr val="hlink"/>
              </a:buClr>
              <a:buSzPct val="120000"/>
              <a:defRPr/>
            </a:pPr>
            <a:r>
              <a:rPr lang="en-US" altLang="en-US" sz="2800" dirty="0" smtClean="0">
                <a:latin typeface="+mn-lt"/>
              </a:rPr>
              <a:t>Requires ATP</a:t>
            </a:r>
          </a:p>
          <a:p>
            <a:pPr eaLnBrk="1" hangingPunct="1">
              <a:buClr>
                <a:schemeClr val="hlink"/>
              </a:buClr>
              <a:buSzPct val="120000"/>
              <a:defRPr/>
            </a:pPr>
            <a:r>
              <a:rPr lang="en-US" altLang="en-US" sz="2800" dirty="0" smtClean="0">
                <a:latin typeface="+mn-lt"/>
              </a:rPr>
              <a:t>Protein is an ATPase pump</a:t>
            </a:r>
          </a:p>
          <a:p>
            <a:pPr eaLnBrk="1" hangingPunct="1">
              <a:buClr>
                <a:schemeClr val="hlink"/>
              </a:buClr>
              <a:buSzPct val="120000"/>
              <a:defRPr/>
            </a:pPr>
            <a:r>
              <a:rPr lang="en-US" altLang="en-US" sz="2800" dirty="0" smtClean="0">
                <a:latin typeface="+mn-lt"/>
              </a:rPr>
              <a:t>Pumps solute against its concentration gradient (from low to high)</a:t>
            </a:r>
          </a:p>
          <a:p>
            <a:pPr eaLnBrk="1" hangingPunct="1">
              <a:buClr>
                <a:schemeClr val="hlink"/>
              </a:buClr>
              <a:buSzPct val="120000"/>
              <a:defRPr/>
            </a:pPr>
            <a:r>
              <a:rPr lang="en-US" altLang="en-US" sz="2800" dirty="0" smtClean="0">
                <a:latin typeface="+mn-lt"/>
              </a:rPr>
              <a:t>Endocytosis, Exocytosis, membrane transport proteins</a:t>
            </a:r>
            <a:endParaRPr lang="en-US" altLang="en-US" dirty="0" smtClean="0">
              <a:latin typeface="+mn-lt"/>
            </a:endParaRPr>
          </a:p>
        </p:txBody>
      </p:sp>
    </p:spTree>
    <p:extLst>
      <p:ext uri="{BB962C8B-B14F-4D97-AF65-F5344CB8AC3E}">
        <p14:creationId xmlns:p14="http://schemas.microsoft.com/office/powerpoint/2010/main" val="41210854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942" y="0"/>
            <a:ext cx="7772400" cy="1143000"/>
          </a:xfrm>
        </p:spPr>
        <p:txBody>
          <a:bodyPr/>
          <a:lstStyle/>
          <a:p>
            <a:r>
              <a:rPr lang="en-US" altLang="en-US" sz="5400" b="1" dirty="0" smtClean="0">
                <a:solidFill>
                  <a:srgbClr val="0070C0"/>
                </a:solidFill>
              </a:rPr>
              <a:t>CELL UNIT</a:t>
            </a:r>
            <a:endParaRPr lang="en-US" dirty="0"/>
          </a:p>
        </p:txBody>
      </p:sp>
      <p:pic>
        <p:nvPicPr>
          <p:cNvPr id="4" name="Picture 3"/>
          <p:cNvPicPr>
            <a:picLocks noChangeAspect="1"/>
          </p:cNvPicPr>
          <p:nvPr/>
        </p:nvPicPr>
        <p:blipFill>
          <a:blip r:embed="rId2"/>
          <a:stretch>
            <a:fillRect/>
          </a:stretch>
        </p:blipFill>
        <p:spPr>
          <a:xfrm>
            <a:off x="152400" y="1600200"/>
            <a:ext cx="3200400" cy="4076700"/>
          </a:xfrm>
          <a:prstGeom prst="rect">
            <a:avLst/>
          </a:prstGeom>
        </p:spPr>
      </p:pic>
      <p:pic>
        <p:nvPicPr>
          <p:cNvPr id="6" name="Picture 5"/>
          <p:cNvPicPr>
            <a:picLocks noChangeAspect="1"/>
          </p:cNvPicPr>
          <p:nvPr/>
        </p:nvPicPr>
        <p:blipFill>
          <a:blip r:embed="rId3"/>
          <a:stretch>
            <a:fillRect/>
          </a:stretch>
        </p:blipFill>
        <p:spPr>
          <a:xfrm>
            <a:off x="3352800" y="1600200"/>
            <a:ext cx="1857375" cy="4038600"/>
          </a:xfrm>
          <a:prstGeom prst="rect">
            <a:avLst/>
          </a:prstGeom>
        </p:spPr>
      </p:pic>
      <p:pic>
        <p:nvPicPr>
          <p:cNvPr id="7" name="Picture 3" descr="endocytos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488497"/>
            <a:ext cx="4038600" cy="23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24475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76200"/>
            <a:ext cx="8229600" cy="1143000"/>
          </a:xfrm>
        </p:spPr>
        <p:txBody>
          <a:bodyPr/>
          <a:lstStyle/>
          <a:p>
            <a:pPr eaLnBrk="1" hangingPunct="1"/>
            <a:r>
              <a:rPr lang="en-US" altLang="en-US" sz="5400" b="1" dirty="0" smtClean="0">
                <a:solidFill>
                  <a:srgbClr val="0070C0"/>
                </a:solidFill>
              </a:rPr>
              <a:t>CELL UNIT</a:t>
            </a:r>
          </a:p>
        </p:txBody>
      </p:sp>
      <p:sp>
        <p:nvSpPr>
          <p:cNvPr id="61443" name="Rectangle 3"/>
          <p:cNvSpPr>
            <a:spLocks noGrp="1" noChangeArrowheads="1"/>
          </p:cNvSpPr>
          <p:nvPr>
            <p:ph type="body" idx="1"/>
          </p:nvPr>
        </p:nvSpPr>
        <p:spPr>
          <a:xfrm>
            <a:off x="228600" y="1143000"/>
            <a:ext cx="8686800" cy="4525963"/>
          </a:xfrm>
        </p:spPr>
        <p:txBody>
          <a:bodyPr>
            <a:normAutofit/>
          </a:bodyPr>
          <a:lstStyle/>
          <a:p>
            <a:pPr eaLnBrk="1" hangingPunct="1">
              <a:lnSpc>
                <a:spcPct val="90000"/>
              </a:lnSpc>
              <a:defRPr/>
            </a:pPr>
            <a:r>
              <a:rPr lang="en-US" altLang="en-US" sz="2800" dirty="0" smtClean="0"/>
              <a:t>The concentration of water on each side of the membrane is determined by the concentration of solutes in solution.</a:t>
            </a:r>
          </a:p>
          <a:p>
            <a:pPr eaLnBrk="1" hangingPunct="1">
              <a:lnSpc>
                <a:spcPct val="90000"/>
              </a:lnSpc>
              <a:defRPr/>
            </a:pPr>
            <a:r>
              <a:rPr lang="en-US" altLang="en-US" sz="2800" b="1" dirty="0" smtClean="0">
                <a:solidFill>
                  <a:schemeClr val="accent2"/>
                </a:solidFill>
              </a:rPr>
              <a:t>Isotonic solution</a:t>
            </a:r>
            <a:r>
              <a:rPr lang="en-US" altLang="en-US" sz="2800" b="1" dirty="0" smtClean="0"/>
              <a:t>:  </a:t>
            </a:r>
            <a:r>
              <a:rPr lang="en-US" altLang="en-US" sz="2800" dirty="0" smtClean="0"/>
              <a:t>concentration of solutes outside the cell is the </a:t>
            </a:r>
            <a:r>
              <a:rPr lang="en-US" altLang="en-US" sz="2800" b="1" dirty="0" smtClean="0">
                <a:solidFill>
                  <a:srgbClr val="FF0000"/>
                </a:solidFill>
                <a:effectLst>
                  <a:outerShdw blurRad="38100" dist="38100" dir="2700000" algn="tl">
                    <a:srgbClr val="000000">
                      <a:alpha val="43137"/>
                    </a:srgbClr>
                  </a:outerShdw>
                </a:effectLst>
              </a:rPr>
              <a:t>same</a:t>
            </a:r>
            <a:r>
              <a:rPr lang="en-US" altLang="en-US" sz="2800" dirty="0" smtClean="0"/>
              <a:t> as the concentration inside the cell.</a:t>
            </a:r>
          </a:p>
          <a:p>
            <a:pPr eaLnBrk="1" hangingPunct="1">
              <a:lnSpc>
                <a:spcPct val="90000"/>
              </a:lnSpc>
              <a:defRPr/>
            </a:pPr>
            <a:r>
              <a:rPr lang="en-US" altLang="en-US" sz="2800" b="1" dirty="0" smtClean="0">
                <a:solidFill>
                  <a:schemeClr val="accent2"/>
                </a:solidFill>
              </a:rPr>
              <a:t>Hypertonic solution</a:t>
            </a:r>
            <a:r>
              <a:rPr lang="en-US" altLang="en-US" sz="2800" b="1" dirty="0" smtClean="0"/>
              <a:t>:  </a:t>
            </a:r>
            <a:r>
              <a:rPr lang="en-US" altLang="en-US" sz="2800" dirty="0" smtClean="0"/>
              <a:t>the concentration of solute molecules is </a:t>
            </a:r>
            <a:r>
              <a:rPr lang="en-US" altLang="en-US" sz="2800" b="1" dirty="0" smtClean="0">
                <a:solidFill>
                  <a:srgbClr val="FF0000"/>
                </a:solidFill>
                <a:effectLst>
                  <a:outerShdw blurRad="38100" dist="38100" dir="2700000" algn="tl">
                    <a:srgbClr val="000000">
                      <a:alpha val="43137"/>
                    </a:srgbClr>
                  </a:outerShdw>
                </a:effectLst>
              </a:rPr>
              <a:t>higher outside </a:t>
            </a:r>
            <a:r>
              <a:rPr lang="en-US" altLang="en-US" sz="2800" dirty="0" smtClean="0"/>
              <a:t>than inside the cell.</a:t>
            </a:r>
          </a:p>
          <a:p>
            <a:pPr eaLnBrk="1" hangingPunct="1">
              <a:lnSpc>
                <a:spcPct val="90000"/>
              </a:lnSpc>
              <a:defRPr/>
            </a:pPr>
            <a:r>
              <a:rPr lang="en-US" altLang="en-US" sz="2800" b="1" dirty="0" smtClean="0">
                <a:solidFill>
                  <a:schemeClr val="accent2"/>
                </a:solidFill>
              </a:rPr>
              <a:t>Hypotonic solution</a:t>
            </a:r>
            <a:r>
              <a:rPr lang="en-US" altLang="en-US" sz="2800" b="1" dirty="0" smtClean="0"/>
              <a:t>:  </a:t>
            </a:r>
            <a:r>
              <a:rPr lang="en-US" altLang="en-US" sz="2800" dirty="0" smtClean="0"/>
              <a:t>the concentration of the solute molecules is </a:t>
            </a:r>
            <a:r>
              <a:rPr lang="en-US" altLang="en-US" sz="2800" b="1" dirty="0" smtClean="0">
                <a:solidFill>
                  <a:srgbClr val="FF0000"/>
                </a:solidFill>
                <a:effectLst>
                  <a:outerShdw blurRad="38100" dist="38100" dir="2700000" algn="tl">
                    <a:srgbClr val="000000">
                      <a:alpha val="43137"/>
                    </a:srgbClr>
                  </a:outerShdw>
                </a:effectLst>
              </a:rPr>
              <a:t>lower outside </a:t>
            </a:r>
            <a:r>
              <a:rPr lang="en-US" altLang="en-US" sz="2800" dirty="0" smtClean="0"/>
              <a:t>the cell than inside the cell.</a:t>
            </a:r>
          </a:p>
        </p:txBody>
      </p:sp>
      <p:pic>
        <p:nvPicPr>
          <p:cNvPr id="4" name="Picture 3"/>
          <p:cNvPicPr>
            <a:picLocks noChangeAspect="1"/>
          </p:cNvPicPr>
          <p:nvPr/>
        </p:nvPicPr>
        <p:blipFill>
          <a:blip r:embed="rId3"/>
          <a:stretch>
            <a:fillRect/>
          </a:stretch>
        </p:blipFill>
        <p:spPr>
          <a:xfrm>
            <a:off x="2813038" y="5028905"/>
            <a:ext cx="3517924" cy="1857375"/>
          </a:xfrm>
          <a:prstGeom prst="rect">
            <a:avLst/>
          </a:prstGeom>
        </p:spPr>
      </p:pic>
    </p:spTree>
    <p:extLst>
      <p:ext uri="{BB962C8B-B14F-4D97-AF65-F5344CB8AC3E}">
        <p14:creationId xmlns:p14="http://schemas.microsoft.com/office/powerpoint/2010/main" val="2844120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457200" y="1600201"/>
            <a:ext cx="8229600" cy="2057400"/>
          </a:xfrm>
        </p:spPr>
        <p:txBody>
          <a:bodyPr>
            <a:normAutofit/>
          </a:bodyPr>
          <a:lstStyle/>
          <a:p>
            <a:r>
              <a:rPr lang="en-US" sz="2800" dirty="0"/>
              <a:t>Why is the cell membrane considered selectively permeable? What is the cell membrane composed of</a:t>
            </a:r>
            <a:r>
              <a:rPr lang="en-US" sz="2800" dirty="0" smtClean="0"/>
              <a:t>?</a:t>
            </a:r>
          </a:p>
          <a:p>
            <a:r>
              <a:rPr lang="en-US" sz="2800" dirty="0"/>
              <a:t>Compare and contrast active and passive transport.</a:t>
            </a:r>
          </a:p>
        </p:txBody>
      </p:sp>
      <p:pic>
        <p:nvPicPr>
          <p:cNvPr id="4" name="Picture 3"/>
          <p:cNvPicPr>
            <a:picLocks noChangeAspect="1"/>
          </p:cNvPicPr>
          <p:nvPr/>
        </p:nvPicPr>
        <p:blipFill>
          <a:blip r:embed="rId2"/>
          <a:stretch>
            <a:fillRect/>
          </a:stretch>
        </p:blipFill>
        <p:spPr>
          <a:xfrm>
            <a:off x="228600" y="4114800"/>
            <a:ext cx="8600259" cy="2110857"/>
          </a:xfrm>
          <a:prstGeom prst="rect">
            <a:avLst/>
          </a:prstGeom>
        </p:spPr>
      </p:pic>
    </p:spTree>
    <p:extLst>
      <p:ext uri="{BB962C8B-B14F-4D97-AF65-F5344CB8AC3E}">
        <p14:creationId xmlns:p14="http://schemas.microsoft.com/office/powerpoint/2010/main" val="19199156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pPr marL="0" indent="0">
              <a:buNone/>
            </a:pPr>
            <a:r>
              <a:rPr lang="en-US" dirty="0"/>
              <a:t>5. Identify the following types of transport: osmosis, facilitated diffusion, diffusion, endocytosis, exocytosis, membrane </a:t>
            </a:r>
            <a:r>
              <a:rPr lang="en-US" dirty="0" smtClean="0"/>
              <a:t>pumps</a:t>
            </a:r>
          </a:p>
          <a:p>
            <a:pPr marL="0" indent="0">
              <a:buNone/>
            </a:pPr>
            <a:endParaRPr lang="en-US" dirty="0"/>
          </a:p>
          <a:p>
            <a:pPr marL="514350" indent="-514350">
              <a:buAutoNum type="alphaLcPeriod"/>
            </a:pPr>
            <a:r>
              <a:rPr lang="en-US" dirty="0" smtClean="0"/>
              <a:t>____________________ </a:t>
            </a:r>
            <a:r>
              <a:rPr lang="en-US" dirty="0"/>
              <a:t>is the movement of water from an area of high to low concentration</a:t>
            </a:r>
            <a:r>
              <a:rPr lang="en-US" dirty="0" smtClean="0"/>
              <a:t>.</a:t>
            </a:r>
          </a:p>
          <a:p>
            <a:pPr marL="514350" indent="-514350">
              <a:buAutoNum type="alphaLcPeriod"/>
            </a:pPr>
            <a:r>
              <a:rPr lang="en-US" dirty="0" smtClean="0"/>
              <a:t>____________________ </a:t>
            </a:r>
            <a:r>
              <a:rPr lang="en-US" dirty="0"/>
              <a:t>is the movement of particles from an area of high to low concentration</a:t>
            </a:r>
            <a:r>
              <a:rPr lang="en-US" dirty="0" smtClean="0"/>
              <a:t>.</a:t>
            </a:r>
          </a:p>
          <a:p>
            <a:pPr marL="514350" indent="-514350">
              <a:buAutoNum type="alphaLcPeriod"/>
            </a:pPr>
            <a:r>
              <a:rPr lang="en-US" dirty="0" smtClean="0"/>
              <a:t>____________________ </a:t>
            </a:r>
            <a:r>
              <a:rPr lang="en-US" dirty="0"/>
              <a:t>is the movement of materials through a membrane channel requiring the use of energy. </a:t>
            </a:r>
            <a:endParaRPr lang="en-US" dirty="0" smtClean="0"/>
          </a:p>
          <a:p>
            <a:pPr marL="514350" indent="-514350">
              <a:buAutoNum type="alphaLcPeriod"/>
            </a:pPr>
            <a:r>
              <a:rPr lang="en-US" dirty="0" smtClean="0"/>
              <a:t>____________________ </a:t>
            </a:r>
            <a:r>
              <a:rPr lang="en-US" dirty="0"/>
              <a:t>is movement of particles with the assistance of protein channels from an area of high to low concentration</a:t>
            </a:r>
            <a:r>
              <a:rPr lang="en-US" dirty="0" smtClean="0"/>
              <a:t>.</a:t>
            </a:r>
          </a:p>
          <a:p>
            <a:pPr marL="514350" indent="-514350">
              <a:buAutoNum type="alphaLcPeriod"/>
            </a:pPr>
            <a:r>
              <a:rPr lang="en-US" dirty="0" smtClean="0"/>
              <a:t>____________________ </a:t>
            </a:r>
            <a:r>
              <a:rPr lang="en-US" dirty="0"/>
              <a:t>is the movement of materials to the outside of the cell using energy</a:t>
            </a:r>
            <a:r>
              <a:rPr lang="en-US" dirty="0" smtClean="0"/>
              <a:t>.</a:t>
            </a:r>
          </a:p>
          <a:p>
            <a:pPr marL="514350" indent="-514350">
              <a:buAutoNum type="alphaLcPeriod"/>
            </a:pPr>
            <a:r>
              <a:rPr lang="en-US" dirty="0" smtClean="0"/>
              <a:t>____________________ </a:t>
            </a:r>
            <a:r>
              <a:rPr lang="en-US" dirty="0"/>
              <a:t>is the movement of materials to the inside of the cell using energy</a:t>
            </a:r>
            <a:r>
              <a:rPr lang="en-US" dirty="0" smtClean="0"/>
              <a:t>.</a:t>
            </a:r>
            <a:endParaRPr lang="en-US" dirty="0"/>
          </a:p>
        </p:txBody>
      </p:sp>
    </p:spTree>
    <p:extLst>
      <p:ext uri="{BB962C8B-B14F-4D97-AF65-F5344CB8AC3E}">
        <p14:creationId xmlns:p14="http://schemas.microsoft.com/office/powerpoint/2010/main" val="211264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457200" y="1600200"/>
            <a:ext cx="8458200" cy="4953000"/>
          </a:xfrm>
        </p:spPr>
        <p:txBody>
          <a:bodyPr>
            <a:normAutofit fontScale="62500" lnSpcReduction="20000"/>
          </a:bodyPr>
          <a:lstStyle/>
          <a:p>
            <a:pPr marL="0" indent="0">
              <a:buNone/>
            </a:pPr>
            <a:r>
              <a:rPr lang="en-US" dirty="0"/>
              <a:t>There are 3 types of solutions – isotonic, hypertonic and hypotonic. Identify the solutions.</a:t>
            </a:r>
          </a:p>
          <a:p>
            <a:pPr marL="514350" indent="-514350">
              <a:buAutoNum type="alphaLcPeriod"/>
            </a:pPr>
            <a:r>
              <a:rPr lang="en-US" dirty="0" smtClean="0"/>
              <a:t>concentration </a:t>
            </a:r>
            <a:r>
              <a:rPr lang="en-US" dirty="0"/>
              <a:t>of solute outside and inside the cell are equal </a:t>
            </a:r>
            <a:r>
              <a:rPr lang="en-US" dirty="0" smtClean="0"/>
              <a:t>___________</a:t>
            </a:r>
          </a:p>
          <a:p>
            <a:pPr marL="514350" indent="-514350">
              <a:buAutoNum type="alphaLcPeriod"/>
            </a:pPr>
            <a:r>
              <a:rPr lang="en-US" dirty="0" smtClean="0"/>
              <a:t>concentration </a:t>
            </a:r>
            <a:r>
              <a:rPr lang="en-US" dirty="0"/>
              <a:t>of solute is higher outside than inside the cell </a:t>
            </a:r>
            <a:r>
              <a:rPr lang="en-US" dirty="0" smtClean="0"/>
              <a:t>____________</a:t>
            </a:r>
          </a:p>
          <a:p>
            <a:pPr marL="514350" indent="-514350">
              <a:buAutoNum type="alphaLcPeriod"/>
            </a:pPr>
            <a:r>
              <a:rPr lang="en-US" dirty="0" smtClean="0"/>
              <a:t>concentration </a:t>
            </a:r>
            <a:r>
              <a:rPr lang="en-US" dirty="0"/>
              <a:t>of solute is lower outside than inside the cell </a:t>
            </a:r>
            <a:r>
              <a:rPr lang="en-US" dirty="0" smtClean="0"/>
              <a:t>____________</a:t>
            </a:r>
          </a:p>
          <a:p>
            <a:pPr marL="514350" indent="-514350">
              <a:buAutoNum type="alphaLcPeriod"/>
            </a:pPr>
            <a:r>
              <a:rPr lang="en-US" dirty="0" smtClean="0"/>
              <a:t>water </a:t>
            </a:r>
            <a:r>
              <a:rPr lang="en-US" dirty="0"/>
              <a:t>moves out of cell </a:t>
            </a:r>
            <a:r>
              <a:rPr lang="en-US" dirty="0" smtClean="0"/>
              <a:t>_______________</a:t>
            </a:r>
          </a:p>
          <a:p>
            <a:pPr marL="514350" indent="-514350">
              <a:buAutoNum type="alphaLcPeriod"/>
            </a:pPr>
            <a:r>
              <a:rPr lang="en-US" dirty="0" smtClean="0"/>
              <a:t>water </a:t>
            </a:r>
            <a:r>
              <a:rPr lang="en-US" dirty="0"/>
              <a:t>moves in the cell </a:t>
            </a:r>
            <a:r>
              <a:rPr lang="en-US" dirty="0" smtClean="0"/>
              <a:t>______________</a:t>
            </a:r>
          </a:p>
          <a:p>
            <a:pPr marL="514350" indent="-514350">
              <a:buAutoNum type="alphaLcPeriod"/>
            </a:pPr>
            <a:r>
              <a:rPr lang="en-US" dirty="0" smtClean="0"/>
              <a:t>no </a:t>
            </a:r>
            <a:r>
              <a:rPr lang="en-US" dirty="0"/>
              <a:t>net movement of water </a:t>
            </a:r>
            <a:r>
              <a:rPr lang="en-US" dirty="0" smtClean="0"/>
              <a:t>______________</a:t>
            </a:r>
          </a:p>
          <a:p>
            <a:pPr marL="514350" indent="-514350">
              <a:buAutoNum type="alphaLcPeriod"/>
            </a:pPr>
            <a:r>
              <a:rPr lang="en-US" dirty="0" smtClean="0"/>
              <a:t>causes </a:t>
            </a:r>
            <a:r>
              <a:rPr lang="en-US" dirty="0"/>
              <a:t>the cell to shrink </a:t>
            </a:r>
            <a:r>
              <a:rPr lang="en-US" dirty="0" smtClean="0"/>
              <a:t>________________</a:t>
            </a:r>
          </a:p>
          <a:p>
            <a:pPr marL="514350" indent="-514350">
              <a:buAutoNum type="alphaLcPeriod"/>
            </a:pPr>
            <a:r>
              <a:rPr lang="en-US" dirty="0" smtClean="0"/>
              <a:t>causes </a:t>
            </a:r>
            <a:r>
              <a:rPr lang="en-US" dirty="0"/>
              <a:t>the cell to swell </a:t>
            </a:r>
            <a:r>
              <a:rPr lang="en-US" dirty="0" smtClean="0"/>
              <a:t>_________________</a:t>
            </a:r>
          </a:p>
          <a:p>
            <a:pPr marL="514350" indent="-514350">
              <a:buAutoNum type="alphaLcPeriod"/>
            </a:pPr>
            <a:r>
              <a:rPr lang="en-US" dirty="0" smtClean="0"/>
              <a:t>preferred </a:t>
            </a:r>
            <a:r>
              <a:rPr lang="en-US" dirty="0"/>
              <a:t>solution for plant cells </a:t>
            </a:r>
            <a:r>
              <a:rPr lang="en-US" dirty="0" smtClean="0"/>
              <a:t>___________________</a:t>
            </a:r>
          </a:p>
          <a:p>
            <a:pPr marL="514350" indent="-514350">
              <a:buAutoNum type="alphaLcPeriod"/>
            </a:pPr>
            <a:r>
              <a:rPr lang="en-US" dirty="0" smtClean="0"/>
              <a:t>preferred </a:t>
            </a:r>
            <a:r>
              <a:rPr lang="en-US" dirty="0"/>
              <a:t>solution for animal cells </a:t>
            </a:r>
            <a:r>
              <a:rPr lang="en-US" dirty="0" smtClean="0"/>
              <a:t>___________________</a:t>
            </a:r>
            <a:r>
              <a:rPr lang="en-US" dirty="0"/>
              <a:t/>
            </a:r>
            <a:br>
              <a:rPr lang="en-US" dirty="0"/>
            </a:br>
            <a:endParaRPr lang="en-US" dirty="0"/>
          </a:p>
        </p:txBody>
      </p:sp>
    </p:spTree>
    <p:extLst>
      <p:ext uri="{BB962C8B-B14F-4D97-AF65-F5344CB8AC3E}">
        <p14:creationId xmlns:p14="http://schemas.microsoft.com/office/powerpoint/2010/main" val="23281814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pic>
        <p:nvPicPr>
          <p:cNvPr id="4" name="Picture 3"/>
          <p:cNvPicPr>
            <a:picLocks noChangeAspect="1"/>
          </p:cNvPicPr>
          <p:nvPr/>
        </p:nvPicPr>
        <p:blipFill>
          <a:blip r:embed="rId2"/>
          <a:stretch>
            <a:fillRect/>
          </a:stretch>
        </p:blipFill>
        <p:spPr>
          <a:xfrm>
            <a:off x="500062" y="1952625"/>
            <a:ext cx="8143875" cy="4171950"/>
          </a:xfrm>
          <a:prstGeom prst="rect">
            <a:avLst/>
          </a:prstGeom>
        </p:spPr>
      </p:pic>
    </p:spTree>
    <p:extLst>
      <p:ext uri="{BB962C8B-B14F-4D97-AF65-F5344CB8AC3E}">
        <p14:creationId xmlns:p14="http://schemas.microsoft.com/office/powerpoint/2010/main" val="761845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lstStyle/>
          <a:p>
            <a:pPr marL="0" indent="0">
              <a:buNone/>
            </a:pPr>
            <a:r>
              <a:rPr lang="en-US" sz="2800" dirty="0" smtClean="0"/>
              <a:t>Compare </a:t>
            </a:r>
            <a:r>
              <a:rPr lang="en-US" sz="2800" dirty="0"/>
              <a:t>and contrast the two cell types -- Prokaryotes and Eukaryotes. </a:t>
            </a:r>
            <a:r>
              <a:rPr lang="en-US" dirty="0"/>
              <a:t>	</a:t>
            </a:r>
          </a:p>
          <a:p>
            <a:endParaRPr lang="en-US" dirty="0"/>
          </a:p>
        </p:txBody>
      </p:sp>
      <p:pic>
        <p:nvPicPr>
          <p:cNvPr id="4" name="Picture 3"/>
          <p:cNvPicPr>
            <a:picLocks noChangeAspect="1"/>
          </p:cNvPicPr>
          <p:nvPr/>
        </p:nvPicPr>
        <p:blipFill>
          <a:blip r:embed="rId2"/>
          <a:stretch>
            <a:fillRect/>
          </a:stretch>
        </p:blipFill>
        <p:spPr>
          <a:xfrm>
            <a:off x="21996" y="2743200"/>
            <a:ext cx="8885690" cy="2343385"/>
          </a:xfrm>
          <a:prstGeom prst="rect">
            <a:avLst/>
          </a:prstGeom>
        </p:spPr>
      </p:pic>
    </p:spTree>
    <p:extLst>
      <p:ext uri="{BB962C8B-B14F-4D97-AF65-F5344CB8AC3E}">
        <p14:creationId xmlns:p14="http://schemas.microsoft.com/office/powerpoint/2010/main" val="34103221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normAutofit/>
          </a:bodyPr>
          <a:lstStyle/>
          <a:p>
            <a:pPr marL="0" indent="0">
              <a:buNone/>
            </a:pPr>
            <a:r>
              <a:rPr lang="en-US" sz="2800" dirty="0"/>
              <a:t>Identify the function of the following organelles.</a:t>
            </a:r>
          </a:p>
        </p:txBody>
      </p:sp>
      <p:pic>
        <p:nvPicPr>
          <p:cNvPr id="4" name="Picture 3"/>
          <p:cNvPicPr>
            <a:picLocks noChangeAspect="1"/>
          </p:cNvPicPr>
          <p:nvPr/>
        </p:nvPicPr>
        <p:blipFill>
          <a:blip r:embed="rId2"/>
          <a:stretch>
            <a:fillRect/>
          </a:stretch>
        </p:blipFill>
        <p:spPr>
          <a:xfrm>
            <a:off x="426361" y="2133600"/>
            <a:ext cx="8291278" cy="2065199"/>
          </a:xfrm>
          <a:prstGeom prst="rect">
            <a:avLst/>
          </a:prstGeom>
        </p:spPr>
      </p:pic>
    </p:spTree>
    <p:extLst>
      <p:ext uri="{BB962C8B-B14F-4D97-AF65-F5344CB8AC3E}">
        <p14:creationId xmlns:p14="http://schemas.microsoft.com/office/powerpoint/2010/main" val="9235475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457200" y="1600200"/>
            <a:ext cx="8229600" cy="5029200"/>
          </a:xfrm>
        </p:spPr>
        <p:txBody>
          <a:bodyPr>
            <a:normAutofit lnSpcReduction="10000"/>
          </a:bodyPr>
          <a:lstStyle/>
          <a:p>
            <a:pPr lvl="0"/>
            <a:r>
              <a:rPr lang="en-US" b="1" dirty="0" smtClean="0">
                <a:solidFill>
                  <a:srgbClr val="0070C0"/>
                </a:solidFill>
                <a:effectLst>
                  <a:outerShdw blurRad="38100" dist="38100" dir="2700000" algn="tl">
                    <a:srgbClr val="000000">
                      <a:alpha val="43137"/>
                    </a:srgbClr>
                  </a:outerShdw>
                </a:effectLst>
              </a:rPr>
              <a:t>Vacuole: </a:t>
            </a:r>
            <a:r>
              <a:rPr lang="en-US" dirty="0"/>
              <a:t>Saclike structures (vesicle) that </a:t>
            </a:r>
            <a:r>
              <a:rPr lang="en-US" b="1" dirty="0">
                <a:solidFill>
                  <a:srgbClr val="FF0000"/>
                </a:solidFill>
                <a:effectLst>
                  <a:outerShdw blurRad="38100" dist="38100" dir="2700000" algn="tl">
                    <a:srgbClr val="000000">
                      <a:alpha val="43137"/>
                    </a:srgbClr>
                  </a:outerShdw>
                </a:effectLst>
              </a:rPr>
              <a:t>store</a:t>
            </a:r>
            <a:r>
              <a:rPr lang="en-US" dirty="0"/>
              <a:t> amino acids, sugars, metabolic and toxic </a:t>
            </a:r>
            <a:r>
              <a:rPr lang="en-US" dirty="0" smtClean="0"/>
              <a:t>waste; stores </a:t>
            </a:r>
            <a:r>
              <a:rPr lang="en-US" dirty="0"/>
              <a:t>water absorbed by the cell </a:t>
            </a:r>
          </a:p>
          <a:p>
            <a:r>
              <a:rPr lang="en-US" b="1" dirty="0" smtClean="0">
                <a:solidFill>
                  <a:srgbClr val="0070C0"/>
                </a:solidFill>
                <a:effectLst>
                  <a:outerShdw blurRad="38100" dist="38100" dir="2700000" algn="tl">
                    <a:srgbClr val="000000">
                      <a:alpha val="43137"/>
                    </a:srgbClr>
                  </a:outerShdw>
                </a:effectLst>
              </a:rPr>
              <a:t>Cell Membrane:  </a:t>
            </a:r>
            <a:r>
              <a:rPr lang="en-US" altLang="en-US" dirty="0"/>
              <a:t>Serves as a </a:t>
            </a:r>
            <a:r>
              <a:rPr lang="en-US" altLang="en-US" b="1" dirty="0">
                <a:solidFill>
                  <a:srgbClr val="FF0000"/>
                </a:solidFill>
                <a:effectLst>
                  <a:outerShdw blurRad="38100" dist="38100" dir="2700000" algn="tl">
                    <a:srgbClr val="000000">
                      <a:alpha val="43137"/>
                    </a:srgbClr>
                  </a:outerShdw>
                </a:effectLst>
              </a:rPr>
              <a:t>barrier </a:t>
            </a:r>
            <a:r>
              <a:rPr lang="en-US" altLang="en-US" dirty="0"/>
              <a:t>between the cell and its </a:t>
            </a:r>
            <a:r>
              <a:rPr lang="en-US" altLang="en-US" dirty="0" smtClean="0"/>
              <a:t>environment.  </a:t>
            </a:r>
            <a:r>
              <a:rPr lang="en-US" altLang="en-US" b="1" dirty="0" smtClean="0">
                <a:solidFill>
                  <a:srgbClr val="FF0000"/>
                </a:solidFill>
                <a:effectLst>
                  <a:outerShdw blurRad="38100" dist="38100" dir="2700000" algn="tl">
                    <a:srgbClr val="000000">
                      <a:alpha val="43137"/>
                    </a:srgbClr>
                  </a:outerShdw>
                </a:effectLst>
              </a:rPr>
              <a:t>Controls </a:t>
            </a:r>
            <a:r>
              <a:rPr lang="en-US" altLang="en-US" b="1" dirty="0">
                <a:solidFill>
                  <a:srgbClr val="FF0000"/>
                </a:solidFill>
                <a:effectLst>
                  <a:outerShdw blurRad="38100" dist="38100" dir="2700000" algn="tl">
                    <a:srgbClr val="000000">
                      <a:alpha val="43137"/>
                    </a:srgbClr>
                  </a:outerShdw>
                </a:effectLst>
              </a:rPr>
              <a:t>the movement </a:t>
            </a:r>
            <a:r>
              <a:rPr lang="en-US" altLang="en-US" dirty="0"/>
              <a:t>of materials in and out of the cell to maintain homeostasis</a:t>
            </a:r>
            <a:r>
              <a:rPr lang="en-US" altLang="en-US" dirty="0" smtClean="0"/>
              <a:t>.</a:t>
            </a:r>
          </a:p>
          <a:p>
            <a:r>
              <a:rPr lang="en-US" altLang="en-US" b="1" dirty="0" smtClean="0">
                <a:solidFill>
                  <a:srgbClr val="0070C0"/>
                </a:solidFill>
                <a:effectLst>
                  <a:outerShdw blurRad="38100" dist="38100" dir="2700000" algn="tl">
                    <a:srgbClr val="000000">
                      <a:alpha val="43137"/>
                    </a:srgbClr>
                  </a:outerShdw>
                </a:effectLst>
              </a:rPr>
              <a:t>Cell Wall: </a:t>
            </a:r>
            <a:r>
              <a:rPr lang="en-US" altLang="en-US" dirty="0"/>
              <a:t>Thick, inflexible outer layer surrounding the cell membrane that provides </a:t>
            </a:r>
            <a:r>
              <a:rPr lang="en-US" altLang="en-US" b="1" dirty="0">
                <a:solidFill>
                  <a:srgbClr val="FF0000"/>
                </a:solidFill>
                <a:effectLst>
                  <a:outerShdw blurRad="38100" dist="38100" dir="2700000" algn="tl">
                    <a:srgbClr val="000000">
                      <a:alpha val="43137"/>
                    </a:srgbClr>
                  </a:outerShdw>
                </a:effectLst>
              </a:rPr>
              <a:t>support and protection</a:t>
            </a:r>
            <a:r>
              <a:rPr lang="en-US" altLang="en-US" b="1" dirty="0" smtClean="0">
                <a:solidFill>
                  <a:srgbClr val="FF0000"/>
                </a:solidFill>
                <a:effectLst>
                  <a:outerShdw blurRad="38100" dist="38100" dir="2700000" algn="tl">
                    <a:srgbClr val="000000">
                      <a:alpha val="43137"/>
                    </a:srgbClr>
                  </a:outerShdw>
                </a:effectLst>
              </a:rPr>
              <a:t>.</a:t>
            </a:r>
          </a:p>
          <a:p>
            <a:pPr lvl="0"/>
            <a:endParaRPr lang="en-US" dirty="0"/>
          </a:p>
          <a:p>
            <a:endParaRPr lang="en-US" dirty="0"/>
          </a:p>
          <a:p>
            <a:pPr lvl="0"/>
            <a:endParaRPr lang="en-US" dirty="0"/>
          </a:p>
          <a:p>
            <a:endParaRPr lang="en-US" altLang="en-US" b="1" dirty="0">
              <a:solidFill>
                <a:srgbClr val="FF0000"/>
              </a:solidFill>
              <a:effectLst>
                <a:outerShdw blurRad="38100" dist="38100" dir="2700000" algn="tl">
                  <a:srgbClr val="000000">
                    <a:alpha val="43137"/>
                  </a:srgbClr>
                </a:outerShdw>
              </a:effectLst>
            </a:endParaRPr>
          </a:p>
          <a:p>
            <a:endParaRPr lang="en-US" altLang="en-US" dirty="0"/>
          </a:p>
          <a:p>
            <a:endParaRPr lang="en-US" dirty="0"/>
          </a:p>
        </p:txBody>
      </p:sp>
    </p:spTree>
    <p:extLst>
      <p:ext uri="{BB962C8B-B14F-4D97-AF65-F5344CB8AC3E}">
        <p14:creationId xmlns:p14="http://schemas.microsoft.com/office/powerpoint/2010/main" val="16613142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457200" y="1600200"/>
            <a:ext cx="8229600" cy="5029200"/>
          </a:xfrm>
        </p:spPr>
        <p:txBody>
          <a:bodyPr>
            <a:normAutofit/>
          </a:bodyPr>
          <a:lstStyle/>
          <a:p>
            <a:pPr lvl="0"/>
            <a:r>
              <a:rPr lang="en-US" b="1" dirty="0" smtClean="0">
                <a:solidFill>
                  <a:srgbClr val="0070C0"/>
                </a:solidFill>
                <a:effectLst>
                  <a:outerShdw blurRad="38100" dist="38100" dir="2700000" algn="tl">
                    <a:srgbClr val="000000">
                      <a:alpha val="43137"/>
                    </a:srgbClr>
                  </a:outerShdw>
                </a:effectLst>
              </a:rPr>
              <a:t>Nucleus</a:t>
            </a:r>
            <a:r>
              <a:rPr lang="en-US" dirty="0" smtClean="0">
                <a:solidFill>
                  <a:srgbClr val="0070C0"/>
                </a:solidFill>
                <a:effectLst>
                  <a:outerShdw blurRad="38100" dist="38100" dir="2700000" algn="tl">
                    <a:srgbClr val="000000">
                      <a:alpha val="43137"/>
                    </a:srgbClr>
                  </a:outerShdw>
                </a:effectLst>
              </a:rPr>
              <a:t>: </a:t>
            </a:r>
            <a:r>
              <a:rPr lang="en-US" b="1" dirty="0">
                <a:solidFill>
                  <a:srgbClr val="FF0000"/>
                </a:solidFill>
                <a:effectLst>
                  <a:outerShdw blurRad="38100" dist="38100" dir="2700000" algn="tl">
                    <a:srgbClr val="000000">
                      <a:alpha val="43137"/>
                    </a:srgbClr>
                  </a:outerShdw>
                </a:effectLst>
              </a:rPr>
              <a:t>Stores</a:t>
            </a:r>
            <a:r>
              <a:rPr lang="en-US" dirty="0"/>
              <a:t> the genetic information in </a:t>
            </a:r>
            <a:r>
              <a:rPr lang="en-US" b="1" dirty="0">
                <a:solidFill>
                  <a:srgbClr val="FF0000"/>
                </a:solidFill>
                <a:effectLst>
                  <a:outerShdw blurRad="38100" dist="38100" dir="2700000" algn="tl">
                    <a:srgbClr val="000000">
                      <a:alpha val="43137"/>
                    </a:srgbClr>
                  </a:outerShdw>
                </a:effectLst>
              </a:rPr>
              <a:t>DNA</a:t>
            </a:r>
            <a:r>
              <a:rPr lang="en-US" b="1" dirty="0" smtClean="0">
                <a:solidFill>
                  <a:srgbClr val="FF0000"/>
                </a:solidFill>
                <a:effectLst>
                  <a:outerShdw blurRad="38100" dist="38100" dir="2700000" algn="tl">
                    <a:srgbClr val="000000">
                      <a:alpha val="43137"/>
                    </a:srgbClr>
                  </a:outerShdw>
                </a:effectLst>
              </a:rPr>
              <a:t>.</a:t>
            </a:r>
          </a:p>
          <a:p>
            <a:pPr lvl="0"/>
            <a:r>
              <a:rPr lang="en-US" b="1" dirty="0" smtClean="0">
                <a:solidFill>
                  <a:srgbClr val="0070C0"/>
                </a:solidFill>
                <a:effectLst>
                  <a:outerShdw blurRad="38100" dist="38100" dir="2700000" algn="tl">
                    <a:srgbClr val="000000">
                      <a:alpha val="43137"/>
                    </a:srgbClr>
                  </a:outerShdw>
                </a:effectLst>
              </a:rPr>
              <a:t>Nucleolus: </a:t>
            </a:r>
            <a:r>
              <a:rPr lang="en-US" dirty="0"/>
              <a:t>Non-membrane structure located in </a:t>
            </a:r>
            <a:r>
              <a:rPr lang="en-US" dirty="0" smtClean="0"/>
              <a:t>nucleus where ribosomes are produced.</a:t>
            </a:r>
          </a:p>
          <a:p>
            <a:pPr lvl="0"/>
            <a:r>
              <a:rPr lang="en-US" b="1" dirty="0" smtClean="0">
                <a:solidFill>
                  <a:srgbClr val="0070C0"/>
                </a:solidFill>
              </a:rPr>
              <a:t>Mitochondria: </a:t>
            </a:r>
            <a:r>
              <a:rPr lang="en-US" dirty="0"/>
              <a:t>Site of </a:t>
            </a:r>
            <a:r>
              <a:rPr lang="en-US" b="1" dirty="0">
                <a:solidFill>
                  <a:srgbClr val="FF0000"/>
                </a:solidFill>
                <a:effectLst>
                  <a:outerShdw blurRad="38100" dist="38100" dir="2700000" algn="tl">
                    <a:srgbClr val="000000">
                      <a:alpha val="43137"/>
                    </a:srgbClr>
                  </a:outerShdw>
                </a:effectLst>
              </a:rPr>
              <a:t>aerobic cellular respiration </a:t>
            </a:r>
            <a:r>
              <a:rPr lang="en-US" dirty="0"/>
              <a:t>- Uses</a:t>
            </a:r>
            <a:r>
              <a:rPr lang="en-US" b="1" dirty="0">
                <a:solidFill>
                  <a:srgbClr val="FF0000"/>
                </a:solidFill>
                <a:effectLst>
                  <a:outerShdw blurRad="38100" dist="38100" dir="2700000" algn="tl">
                    <a:srgbClr val="000000">
                      <a:alpha val="43137"/>
                    </a:srgbClr>
                  </a:outerShdw>
                </a:effectLst>
              </a:rPr>
              <a:t> energy </a:t>
            </a:r>
            <a:r>
              <a:rPr lang="en-US" dirty="0"/>
              <a:t>from food to make ATP (adenosine triphosphate) that the cell can use to grow, develop and </a:t>
            </a:r>
            <a:r>
              <a:rPr lang="en-US" dirty="0" smtClean="0"/>
              <a:t>move; has </a:t>
            </a:r>
            <a:r>
              <a:rPr lang="en-US" dirty="0"/>
              <a:t>own DNA and can self replicate</a:t>
            </a:r>
          </a:p>
          <a:p>
            <a:pPr lvl="0"/>
            <a:endParaRPr lang="en-US" dirty="0"/>
          </a:p>
          <a:p>
            <a:endParaRPr lang="en-US" dirty="0"/>
          </a:p>
          <a:p>
            <a:pPr lvl="0"/>
            <a:endParaRPr lang="en-US" dirty="0"/>
          </a:p>
          <a:p>
            <a:endParaRPr lang="en-US" altLang="en-US" b="1" dirty="0">
              <a:solidFill>
                <a:srgbClr val="FF0000"/>
              </a:solidFill>
              <a:effectLst>
                <a:outerShdw blurRad="38100" dist="38100" dir="2700000" algn="tl">
                  <a:srgbClr val="000000">
                    <a:alpha val="43137"/>
                  </a:srgbClr>
                </a:outerShdw>
              </a:effectLst>
            </a:endParaRPr>
          </a:p>
          <a:p>
            <a:endParaRPr lang="en-US" altLang="en-US" dirty="0"/>
          </a:p>
          <a:p>
            <a:endParaRPr lang="en-US" dirty="0"/>
          </a:p>
        </p:txBody>
      </p:sp>
    </p:spTree>
    <p:extLst>
      <p:ext uri="{BB962C8B-B14F-4D97-AF65-F5344CB8AC3E}">
        <p14:creationId xmlns:p14="http://schemas.microsoft.com/office/powerpoint/2010/main" val="3249480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81"/>
            <a:ext cx="8229600" cy="1143000"/>
          </a:xfrm>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304800" y="1447800"/>
            <a:ext cx="8610600" cy="5181600"/>
          </a:xfrm>
        </p:spPr>
        <p:txBody>
          <a:bodyPr>
            <a:normAutofit fontScale="92500" lnSpcReduction="20000"/>
          </a:bodyPr>
          <a:lstStyle/>
          <a:p>
            <a:pPr lvl="0"/>
            <a:r>
              <a:rPr lang="en-US" b="1" dirty="0" smtClean="0">
                <a:solidFill>
                  <a:srgbClr val="0070C0"/>
                </a:solidFill>
                <a:effectLst>
                  <a:outerShdw blurRad="38100" dist="38100" dir="2700000" algn="tl">
                    <a:srgbClr val="000000">
                      <a:alpha val="43137"/>
                    </a:srgbClr>
                  </a:outerShdw>
                </a:effectLst>
              </a:rPr>
              <a:t>Chloroplast: </a:t>
            </a:r>
            <a:r>
              <a:rPr lang="en-US" dirty="0" smtClean="0"/>
              <a:t>Plastid </a:t>
            </a:r>
            <a:r>
              <a:rPr lang="en-US" dirty="0"/>
              <a:t>only found in plants and </a:t>
            </a:r>
            <a:r>
              <a:rPr lang="en-US" dirty="0" smtClean="0"/>
              <a:t>algae; site </a:t>
            </a:r>
            <a:r>
              <a:rPr lang="en-US" dirty="0"/>
              <a:t>of </a:t>
            </a:r>
            <a:r>
              <a:rPr lang="en-US" b="1" dirty="0">
                <a:solidFill>
                  <a:srgbClr val="FF0000"/>
                </a:solidFill>
              </a:rPr>
              <a:t>photosynthesis</a:t>
            </a:r>
            <a:r>
              <a:rPr lang="en-US" dirty="0"/>
              <a:t> - transforming sunlight energy directly into </a:t>
            </a:r>
            <a:r>
              <a:rPr lang="en-US" dirty="0" smtClean="0"/>
              <a:t>food; contains </a:t>
            </a:r>
            <a:r>
              <a:rPr lang="en-US" dirty="0"/>
              <a:t>green pigment called </a:t>
            </a:r>
            <a:r>
              <a:rPr lang="en-US" b="1" dirty="0" smtClean="0">
                <a:solidFill>
                  <a:srgbClr val="FF0000"/>
                </a:solidFill>
                <a:effectLst>
                  <a:outerShdw blurRad="38100" dist="38100" dir="2700000" algn="tl">
                    <a:srgbClr val="000000">
                      <a:alpha val="43137"/>
                    </a:srgbClr>
                  </a:outerShdw>
                </a:effectLst>
              </a:rPr>
              <a:t>chlorophyll; </a:t>
            </a:r>
            <a:r>
              <a:rPr lang="en-US" b="1" dirty="0">
                <a:solidFill>
                  <a:srgbClr val="FF0000"/>
                </a:solidFill>
                <a:effectLst>
                  <a:outerShdw blurRad="38100" dist="38100" dir="2700000" algn="tl">
                    <a:srgbClr val="000000">
                      <a:alpha val="43137"/>
                    </a:srgbClr>
                  </a:outerShdw>
                </a:effectLst>
              </a:rPr>
              <a:t>h</a:t>
            </a:r>
            <a:r>
              <a:rPr lang="en-US" dirty="0" smtClean="0"/>
              <a:t>as </a:t>
            </a:r>
            <a:r>
              <a:rPr lang="en-US" dirty="0"/>
              <a:t>own DNA &amp; can self </a:t>
            </a:r>
            <a:r>
              <a:rPr lang="en-US" dirty="0" smtClean="0"/>
              <a:t>replicate</a:t>
            </a:r>
          </a:p>
          <a:p>
            <a:r>
              <a:rPr lang="en-US" b="1" dirty="0" smtClean="0">
                <a:solidFill>
                  <a:srgbClr val="0070C0"/>
                </a:solidFill>
                <a:effectLst>
                  <a:outerShdw blurRad="38100" dist="38100" dir="2700000" algn="tl">
                    <a:srgbClr val="000000">
                      <a:alpha val="43137"/>
                    </a:srgbClr>
                  </a:outerShdw>
                </a:effectLst>
              </a:rPr>
              <a:t>Lysosome: </a:t>
            </a:r>
            <a:r>
              <a:rPr lang="en-US" dirty="0"/>
              <a:t>Vesicle containing </a:t>
            </a:r>
            <a:r>
              <a:rPr lang="en-US" b="1" dirty="0">
                <a:solidFill>
                  <a:srgbClr val="FF0000"/>
                </a:solidFill>
                <a:effectLst>
                  <a:outerShdw blurRad="38100" dist="38100" dir="2700000" algn="tl">
                    <a:srgbClr val="000000">
                      <a:alpha val="43137"/>
                    </a:srgbClr>
                  </a:outerShdw>
                </a:effectLst>
              </a:rPr>
              <a:t>digestive enzymes</a:t>
            </a:r>
            <a:r>
              <a:rPr lang="en-US" dirty="0"/>
              <a:t> that break down and recycle organic compounds. </a:t>
            </a:r>
            <a:r>
              <a:rPr lang="en-US" altLang="en-US" dirty="0"/>
              <a:t>Stomach of the </a:t>
            </a:r>
            <a:r>
              <a:rPr lang="en-US" altLang="en-US" dirty="0" smtClean="0"/>
              <a:t>cell; </a:t>
            </a:r>
            <a:r>
              <a:rPr lang="en-US" altLang="en-US" b="1" dirty="0" smtClean="0">
                <a:solidFill>
                  <a:srgbClr val="FF0000"/>
                </a:solidFill>
                <a:effectLst>
                  <a:outerShdw blurRad="38100" dist="38100" dir="2700000" algn="tl">
                    <a:srgbClr val="000000">
                      <a:alpha val="43137"/>
                    </a:srgbClr>
                  </a:outerShdw>
                </a:effectLst>
              </a:rPr>
              <a:t>d</a:t>
            </a:r>
            <a:r>
              <a:rPr lang="en-US" b="1" dirty="0" smtClean="0">
                <a:solidFill>
                  <a:srgbClr val="FF0000"/>
                </a:solidFill>
                <a:effectLst>
                  <a:outerShdw blurRad="38100" dist="38100" dir="2700000" algn="tl">
                    <a:srgbClr val="000000">
                      <a:alpha val="43137"/>
                    </a:srgbClr>
                  </a:outerShdw>
                </a:effectLst>
              </a:rPr>
              <a:t>estroys</a:t>
            </a:r>
            <a:r>
              <a:rPr lang="en-US" dirty="0" smtClean="0"/>
              <a:t> </a:t>
            </a:r>
            <a:r>
              <a:rPr lang="en-US" dirty="0"/>
              <a:t>cell parts, the entire cell or </a:t>
            </a:r>
            <a:r>
              <a:rPr lang="en-US" dirty="0" smtClean="0"/>
              <a:t>pathogens</a:t>
            </a:r>
          </a:p>
          <a:p>
            <a:pPr lvl="0"/>
            <a:r>
              <a:rPr lang="en-US" b="1" dirty="0" smtClean="0">
                <a:solidFill>
                  <a:srgbClr val="0070C0"/>
                </a:solidFill>
                <a:effectLst>
                  <a:outerShdw blurRad="38100" dist="38100" dir="2700000" algn="tl">
                    <a:srgbClr val="000000">
                      <a:alpha val="43137"/>
                    </a:srgbClr>
                  </a:outerShdw>
                </a:effectLst>
              </a:rPr>
              <a:t>Endoplasmic Reticulum</a:t>
            </a:r>
            <a:r>
              <a:rPr lang="en-US" dirty="0" smtClean="0"/>
              <a:t>:</a:t>
            </a:r>
            <a:r>
              <a:rPr lang="en-US" dirty="0"/>
              <a:t> Membrane system of </a:t>
            </a:r>
            <a:r>
              <a:rPr lang="en-US" b="1" dirty="0">
                <a:solidFill>
                  <a:srgbClr val="FF0000"/>
                </a:solidFill>
                <a:effectLst>
                  <a:outerShdw blurRad="38100" dist="38100" dir="2700000" algn="tl">
                    <a:srgbClr val="000000">
                      <a:alpha val="43137"/>
                    </a:srgbClr>
                  </a:outerShdw>
                </a:effectLst>
              </a:rPr>
              <a:t>channels</a:t>
            </a:r>
            <a:r>
              <a:rPr lang="en-US" dirty="0"/>
              <a:t> and flatten </a:t>
            </a:r>
            <a:r>
              <a:rPr lang="en-US" b="1" dirty="0">
                <a:solidFill>
                  <a:srgbClr val="FF0000"/>
                </a:solidFill>
                <a:effectLst>
                  <a:outerShdw blurRad="38100" dist="38100" dir="2700000" algn="tl">
                    <a:srgbClr val="000000">
                      <a:alpha val="43137"/>
                    </a:srgbClr>
                  </a:outerShdw>
                </a:effectLst>
              </a:rPr>
              <a:t>sacs</a:t>
            </a:r>
            <a:r>
              <a:rPr lang="en-US" dirty="0"/>
              <a:t> that is continuous with the nuclear membrane and extends through </a:t>
            </a:r>
            <a:r>
              <a:rPr lang="en-US" dirty="0" smtClean="0"/>
              <a:t>cytoplasm.  Aids </a:t>
            </a:r>
            <a:r>
              <a:rPr lang="en-US" dirty="0"/>
              <a:t>protein synthesis and </a:t>
            </a:r>
            <a:r>
              <a:rPr lang="en-US" b="1" dirty="0">
                <a:solidFill>
                  <a:srgbClr val="FF0000"/>
                </a:solidFill>
                <a:effectLst>
                  <a:outerShdw blurRad="38100" dist="38100" dir="2700000" algn="tl">
                    <a:srgbClr val="000000">
                      <a:alpha val="43137"/>
                    </a:srgbClr>
                  </a:outerShdw>
                </a:effectLst>
              </a:rPr>
              <a:t>transport</a:t>
            </a:r>
            <a:r>
              <a:rPr lang="en-US" dirty="0"/>
              <a:t> of materials </a:t>
            </a:r>
            <a:r>
              <a:rPr lang="en-US" dirty="0" smtClean="0"/>
              <a:t>.</a:t>
            </a:r>
            <a:endParaRPr lang="en-US" dirty="0"/>
          </a:p>
          <a:p>
            <a:endParaRPr lang="en-US" dirty="0"/>
          </a:p>
          <a:p>
            <a:pPr lvl="0"/>
            <a:endParaRPr lang="en-US" dirty="0"/>
          </a:p>
          <a:p>
            <a:endParaRPr lang="en-US" altLang="en-US" b="1" dirty="0">
              <a:solidFill>
                <a:srgbClr val="FF0000"/>
              </a:solidFill>
              <a:effectLst>
                <a:outerShdw blurRad="38100" dist="38100" dir="2700000" algn="tl">
                  <a:srgbClr val="000000">
                    <a:alpha val="43137"/>
                  </a:srgbClr>
                </a:outerShdw>
              </a:effectLst>
            </a:endParaRPr>
          </a:p>
          <a:p>
            <a:endParaRPr lang="en-US" altLang="en-US" dirty="0"/>
          </a:p>
          <a:p>
            <a:endParaRPr lang="en-US" dirty="0"/>
          </a:p>
        </p:txBody>
      </p:sp>
    </p:spTree>
    <p:extLst>
      <p:ext uri="{BB962C8B-B14F-4D97-AF65-F5344CB8AC3E}">
        <p14:creationId xmlns:p14="http://schemas.microsoft.com/office/powerpoint/2010/main" val="4370038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a:xfrm>
            <a:off x="457200" y="1600200"/>
            <a:ext cx="8229600" cy="5029200"/>
          </a:xfrm>
        </p:spPr>
        <p:txBody>
          <a:bodyPr>
            <a:normAutofit/>
          </a:bodyPr>
          <a:lstStyle/>
          <a:p>
            <a:pPr lvl="0"/>
            <a:endParaRPr lang="en-US" b="1" dirty="0">
              <a:solidFill>
                <a:srgbClr val="FF0000"/>
              </a:solidFill>
              <a:effectLst>
                <a:outerShdw blurRad="38100" dist="38100" dir="2700000" algn="tl">
                  <a:srgbClr val="000000">
                    <a:alpha val="43137"/>
                  </a:srgbClr>
                </a:outerShdw>
              </a:effectLst>
            </a:endParaRPr>
          </a:p>
          <a:p>
            <a:r>
              <a:rPr lang="en-US" b="1" dirty="0" smtClean="0">
                <a:solidFill>
                  <a:srgbClr val="0070C0"/>
                </a:solidFill>
                <a:effectLst>
                  <a:outerShdw blurRad="38100" dist="38100" dir="2700000" algn="tl">
                    <a:srgbClr val="000000">
                      <a:alpha val="43137"/>
                    </a:srgbClr>
                  </a:outerShdw>
                </a:effectLst>
              </a:rPr>
              <a:t>Golgi Apparatus: </a:t>
            </a:r>
            <a:r>
              <a:rPr lang="en-US" dirty="0"/>
              <a:t>Flattened sacs that contain enzymes for </a:t>
            </a:r>
            <a:r>
              <a:rPr lang="en-US" b="1" dirty="0">
                <a:solidFill>
                  <a:srgbClr val="FF0000"/>
                </a:solidFill>
                <a:effectLst>
                  <a:outerShdw blurRad="38100" dist="38100" dir="2700000" algn="tl">
                    <a:srgbClr val="000000">
                      <a:alpha val="43137"/>
                    </a:srgbClr>
                  </a:outerShdw>
                </a:effectLst>
              </a:rPr>
              <a:t>modification</a:t>
            </a:r>
            <a:r>
              <a:rPr lang="en-US" dirty="0"/>
              <a:t> of proteins produced in rough ER then </a:t>
            </a:r>
            <a:r>
              <a:rPr lang="en-US" b="1" dirty="0">
                <a:solidFill>
                  <a:srgbClr val="FF0000"/>
                </a:solidFill>
                <a:effectLst>
                  <a:outerShdw blurRad="38100" dist="38100" dir="2700000" algn="tl">
                    <a:srgbClr val="000000">
                      <a:alpha val="43137"/>
                    </a:srgbClr>
                  </a:outerShdw>
                </a:effectLst>
              </a:rPr>
              <a:t>packages</a:t>
            </a:r>
            <a:r>
              <a:rPr lang="en-US" dirty="0"/>
              <a:t> proteins inside </a:t>
            </a:r>
            <a:r>
              <a:rPr lang="en-US" b="1" dirty="0">
                <a:solidFill>
                  <a:srgbClr val="FF0000"/>
                </a:solidFill>
                <a:effectLst>
                  <a:outerShdw blurRad="38100" dist="38100" dir="2700000" algn="tl">
                    <a:srgbClr val="000000">
                      <a:alpha val="43137"/>
                    </a:srgbClr>
                  </a:outerShdw>
                </a:effectLst>
              </a:rPr>
              <a:t>transport</a:t>
            </a:r>
            <a:r>
              <a:rPr lang="en-US" dirty="0"/>
              <a:t> vesicles and sends them to their destination </a:t>
            </a:r>
            <a:r>
              <a:rPr lang="en-US" dirty="0" smtClean="0"/>
              <a:t>.</a:t>
            </a:r>
          </a:p>
          <a:p>
            <a:pPr lvl="0"/>
            <a:r>
              <a:rPr lang="en-US" b="1" dirty="0">
                <a:solidFill>
                  <a:srgbClr val="0070C0"/>
                </a:solidFill>
                <a:effectLst>
                  <a:outerShdw blurRad="38100" dist="38100" dir="2700000" algn="tl">
                    <a:srgbClr val="000000">
                      <a:alpha val="43137"/>
                    </a:srgbClr>
                  </a:outerShdw>
                </a:effectLst>
              </a:rPr>
              <a:t>Ribosomes</a:t>
            </a:r>
            <a:r>
              <a:rPr lang="en-US" dirty="0"/>
              <a:t>: Non-membrane structures that are attached to the Rough ER or free in the cytoplasm and synthesizes proteins.</a:t>
            </a:r>
          </a:p>
          <a:p>
            <a:endParaRPr lang="en-US" dirty="0" smtClean="0"/>
          </a:p>
          <a:p>
            <a:pPr lvl="0"/>
            <a:endParaRPr lang="en-US" dirty="0"/>
          </a:p>
          <a:p>
            <a:endParaRPr lang="en-US" dirty="0"/>
          </a:p>
          <a:p>
            <a:pPr lvl="0"/>
            <a:endParaRPr lang="en-US" dirty="0"/>
          </a:p>
          <a:p>
            <a:endParaRPr lang="en-US" altLang="en-US" b="1" dirty="0">
              <a:solidFill>
                <a:srgbClr val="FF0000"/>
              </a:solidFill>
              <a:effectLst>
                <a:outerShdw blurRad="38100" dist="38100" dir="2700000" algn="tl">
                  <a:srgbClr val="000000">
                    <a:alpha val="43137"/>
                  </a:srgbClr>
                </a:outerShdw>
              </a:effectLst>
            </a:endParaRPr>
          </a:p>
          <a:p>
            <a:endParaRPr lang="en-US" altLang="en-US" dirty="0"/>
          </a:p>
          <a:p>
            <a:endParaRPr lang="en-US" dirty="0"/>
          </a:p>
        </p:txBody>
      </p:sp>
    </p:spTree>
    <p:extLst>
      <p:ext uri="{BB962C8B-B14F-4D97-AF65-F5344CB8AC3E}">
        <p14:creationId xmlns:p14="http://schemas.microsoft.com/office/powerpoint/2010/main" val="3680314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pic>
        <p:nvPicPr>
          <p:cNvPr id="4" name="Picture 2" descr="atp_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870" y="2438400"/>
            <a:ext cx="4633549" cy="344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50" y="2929243"/>
            <a:ext cx="427095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9826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lstStyle/>
          <a:p>
            <a:pPr marL="0" indent="0">
              <a:buNone/>
            </a:pPr>
            <a:r>
              <a:rPr lang="en-US" sz="3600" b="1" dirty="0" smtClean="0"/>
              <a:t>PHOTOSYNTHESIS</a:t>
            </a:r>
          </a:p>
          <a:p>
            <a:pPr>
              <a:lnSpc>
                <a:spcPct val="90000"/>
              </a:lnSpc>
              <a:defRPr/>
            </a:pPr>
            <a:r>
              <a:rPr lang="en-US" altLang="en-US" b="1" dirty="0">
                <a:solidFill>
                  <a:srgbClr val="FF0000"/>
                </a:solidFill>
                <a:effectLst>
                  <a:outerShdw blurRad="38100" dist="38100" dir="2700000" algn="tl">
                    <a:srgbClr val="000000">
                      <a:alpha val="43137"/>
                    </a:srgbClr>
                  </a:outerShdw>
                </a:effectLst>
                <a:latin typeface="Comic Sans MS" panose="030F0702030302020204" pitchFamily="66" charset="0"/>
              </a:rPr>
              <a:t>Anabolic</a:t>
            </a:r>
            <a:r>
              <a:rPr lang="en-US" altLang="en-US" b="1" dirty="0">
                <a:solidFill>
                  <a:srgbClr val="008000"/>
                </a:solidFill>
                <a:effectLst>
                  <a:outerShdw blurRad="38100" dist="38100" dir="2700000" algn="tl">
                    <a:srgbClr val="C0C0C0"/>
                  </a:outerShdw>
                </a:effectLst>
                <a:latin typeface="Comic Sans MS" panose="030F0702030302020204" pitchFamily="66" charset="0"/>
              </a:rPr>
              <a:t> </a:t>
            </a:r>
            <a:r>
              <a:rPr lang="en-US" altLang="en-US" b="1" dirty="0">
                <a:solidFill>
                  <a:srgbClr val="663300"/>
                </a:solidFill>
                <a:effectLst>
                  <a:outerShdw blurRad="38100" dist="38100" dir="2700000" algn="tl">
                    <a:srgbClr val="C0C0C0"/>
                  </a:outerShdw>
                </a:effectLst>
                <a:latin typeface="Comic Sans MS" panose="030F0702030302020204" pitchFamily="66" charset="0"/>
              </a:rPr>
              <a:t>(small molecules combined)</a:t>
            </a:r>
          </a:p>
          <a:p>
            <a:pPr>
              <a:lnSpc>
                <a:spcPct val="90000"/>
              </a:lnSpc>
              <a:defRPr/>
            </a:pPr>
            <a:r>
              <a:rPr lang="en-US" altLang="en-US" b="1" dirty="0">
                <a:solidFill>
                  <a:srgbClr val="FF0000"/>
                </a:solidFill>
                <a:effectLst>
                  <a:outerShdw blurRad="38100" dist="38100" dir="2700000" algn="tl">
                    <a:srgbClr val="000000">
                      <a:alpha val="43137"/>
                    </a:srgbClr>
                  </a:outerShdw>
                </a:effectLst>
                <a:latin typeface="Comic Sans MS" panose="030F0702030302020204" pitchFamily="66" charset="0"/>
              </a:rPr>
              <a:t>Endergonic</a:t>
            </a:r>
            <a:r>
              <a:rPr lang="en-US" altLang="en-US" b="1" dirty="0">
                <a:solidFill>
                  <a:srgbClr val="CC3300"/>
                </a:solidFill>
                <a:effectLst>
                  <a:outerShdw blurRad="38100" dist="38100" dir="2700000" algn="tl">
                    <a:srgbClr val="C0C0C0"/>
                  </a:outerShdw>
                </a:effectLst>
                <a:latin typeface="Comic Sans MS" panose="030F0702030302020204" pitchFamily="66" charset="0"/>
              </a:rPr>
              <a:t> </a:t>
            </a:r>
            <a:r>
              <a:rPr lang="en-US" altLang="en-US" b="1" dirty="0">
                <a:solidFill>
                  <a:srgbClr val="663300"/>
                </a:solidFill>
                <a:effectLst>
                  <a:outerShdw blurRad="38100" dist="38100" dir="2700000" algn="tl">
                    <a:srgbClr val="C0C0C0"/>
                  </a:outerShdw>
                </a:effectLst>
                <a:latin typeface="Comic Sans MS" panose="030F0702030302020204" pitchFamily="66" charset="0"/>
              </a:rPr>
              <a:t>(stores energy)</a:t>
            </a:r>
          </a:p>
          <a:p>
            <a:pPr>
              <a:lnSpc>
                <a:spcPct val="90000"/>
              </a:lnSpc>
              <a:defRPr/>
            </a:pPr>
            <a:r>
              <a:rPr lang="en-US" altLang="en-US" b="1" dirty="0">
                <a:solidFill>
                  <a:srgbClr val="FF0000"/>
                </a:solidFill>
                <a:effectLst>
                  <a:outerShdw blurRad="38100" dist="38100" dir="2700000" algn="tl">
                    <a:srgbClr val="000000">
                      <a:alpha val="43137"/>
                    </a:srgbClr>
                  </a:outerShdw>
                </a:effectLst>
                <a:latin typeface="Comic Sans MS" panose="030F0702030302020204" pitchFamily="66" charset="0"/>
              </a:rPr>
              <a:t>Carbon dioxide (CO</a:t>
            </a:r>
            <a:r>
              <a:rPr lang="en-US" altLang="en-US" b="1" baseline="-25000" dirty="0">
                <a:solidFill>
                  <a:srgbClr val="FF0000"/>
                </a:solidFill>
                <a:effectLst>
                  <a:outerShdw blurRad="38100" dist="38100" dir="2700000" algn="tl">
                    <a:srgbClr val="000000">
                      <a:alpha val="43137"/>
                    </a:srgbClr>
                  </a:outerShdw>
                </a:effectLst>
                <a:latin typeface="Comic Sans MS" panose="030F0702030302020204" pitchFamily="66" charset="0"/>
              </a:rPr>
              <a:t>2</a:t>
            </a:r>
            <a:r>
              <a:rPr lang="en-US" altLang="en-US" b="1" dirty="0">
                <a:solidFill>
                  <a:srgbClr val="FF0000"/>
                </a:solidFill>
                <a:effectLst>
                  <a:outerShdw blurRad="38100" dist="38100" dir="2700000" algn="tl">
                    <a:srgbClr val="000000">
                      <a:alpha val="43137"/>
                    </a:srgbClr>
                  </a:outerShdw>
                </a:effectLst>
                <a:latin typeface="Comic Sans MS" panose="030F0702030302020204" pitchFamily="66" charset="0"/>
              </a:rPr>
              <a:t>) requiring process that uses light energy </a:t>
            </a:r>
            <a:r>
              <a:rPr lang="en-US" altLang="en-US" b="1" dirty="0">
                <a:solidFill>
                  <a:srgbClr val="663300"/>
                </a:solidFill>
                <a:effectLst>
                  <a:outerShdw blurRad="38100" dist="38100" dir="2700000" algn="tl">
                    <a:srgbClr val="C0C0C0"/>
                  </a:outerShdw>
                </a:effectLst>
                <a:latin typeface="Comic Sans MS" panose="030F0702030302020204" pitchFamily="66" charset="0"/>
              </a:rPr>
              <a:t>(photons) </a:t>
            </a:r>
            <a:r>
              <a:rPr lang="en-US" altLang="en-US" b="1" dirty="0">
                <a:solidFill>
                  <a:srgbClr val="FF0000"/>
                </a:solidFill>
                <a:effectLst>
                  <a:outerShdw blurRad="38100" dist="38100" dir="2700000" algn="tl">
                    <a:srgbClr val="000000">
                      <a:alpha val="43137"/>
                    </a:srgbClr>
                  </a:outerShdw>
                </a:effectLst>
                <a:latin typeface="Comic Sans MS" panose="030F0702030302020204" pitchFamily="66" charset="0"/>
              </a:rPr>
              <a:t>and water</a:t>
            </a:r>
            <a:r>
              <a:rPr lang="en-US" altLang="en-US" b="1" dirty="0">
                <a:solidFill>
                  <a:srgbClr val="0070C0"/>
                </a:solidFill>
                <a:effectLst>
                  <a:outerShdw blurRad="38100" dist="38100" dir="2700000" algn="tl">
                    <a:srgbClr val="C0C0C0"/>
                  </a:outerShdw>
                </a:effectLst>
                <a:latin typeface="Comic Sans MS" panose="030F0702030302020204" pitchFamily="66" charset="0"/>
              </a:rPr>
              <a:t> </a:t>
            </a:r>
            <a:r>
              <a:rPr lang="en-US" altLang="en-US" b="1" dirty="0">
                <a:solidFill>
                  <a:srgbClr val="663300"/>
                </a:solidFill>
                <a:effectLst>
                  <a:outerShdw blurRad="38100" dist="38100" dir="2700000" algn="tl">
                    <a:srgbClr val="C0C0C0"/>
                  </a:outerShdw>
                </a:effectLst>
                <a:latin typeface="Comic Sans MS" panose="030F0702030302020204" pitchFamily="66" charset="0"/>
              </a:rPr>
              <a:t>(H</a:t>
            </a:r>
            <a:r>
              <a:rPr lang="en-US" altLang="en-US" b="1" baseline="-25000" dirty="0">
                <a:solidFill>
                  <a:srgbClr val="663300"/>
                </a:solidFill>
                <a:effectLst>
                  <a:outerShdw blurRad="38100" dist="38100" dir="2700000" algn="tl">
                    <a:srgbClr val="C0C0C0"/>
                  </a:outerShdw>
                </a:effectLst>
                <a:latin typeface="Comic Sans MS" panose="030F0702030302020204" pitchFamily="66" charset="0"/>
              </a:rPr>
              <a:t>2</a:t>
            </a:r>
            <a:r>
              <a:rPr lang="en-US" altLang="en-US" b="1" dirty="0">
                <a:solidFill>
                  <a:srgbClr val="663300"/>
                </a:solidFill>
                <a:effectLst>
                  <a:outerShdw blurRad="38100" dist="38100" dir="2700000" algn="tl">
                    <a:srgbClr val="C0C0C0"/>
                  </a:outerShdw>
                </a:effectLst>
                <a:latin typeface="Comic Sans MS" panose="030F0702030302020204" pitchFamily="66" charset="0"/>
              </a:rPr>
              <a:t>O) </a:t>
            </a:r>
            <a:r>
              <a:rPr lang="en-US" altLang="en-US" b="1" dirty="0">
                <a:solidFill>
                  <a:srgbClr val="FF0000"/>
                </a:solidFill>
                <a:effectLst>
                  <a:outerShdw blurRad="38100" dist="38100" dir="2700000" algn="tl">
                    <a:srgbClr val="000000">
                      <a:alpha val="43137"/>
                    </a:srgbClr>
                  </a:outerShdw>
                </a:effectLst>
                <a:latin typeface="Comic Sans MS" panose="030F0702030302020204" pitchFamily="66" charset="0"/>
              </a:rPr>
              <a:t>to produce organic macromolecules </a:t>
            </a:r>
            <a:r>
              <a:rPr lang="en-US" altLang="en-US" b="1" dirty="0">
                <a:solidFill>
                  <a:srgbClr val="663300"/>
                </a:solidFill>
                <a:effectLst>
                  <a:outerShdw blurRad="38100" dist="38100" dir="2700000" algn="tl">
                    <a:srgbClr val="C0C0C0"/>
                  </a:outerShdw>
                </a:effectLst>
                <a:latin typeface="Comic Sans MS" panose="030F0702030302020204" pitchFamily="66" charset="0"/>
              </a:rPr>
              <a:t>(glucose).</a:t>
            </a:r>
          </a:p>
          <a:p>
            <a:pPr marL="0" indent="0">
              <a:buNone/>
            </a:pPr>
            <a:endParaRPr lang="en-US" dirty="0"/>
          </a:p>
        </p:txBody>
      </p:sp>
    </p:spTree>
    <p:extLst>
      <p:ext uri="{BB962C8B-B14F-4D97-AF65-F5344CB8AC3E}">
        <p14:creationId xmlns:p14="http://schemas.microsoft.com/office/powerpoint/2010/main" val="8376411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0" y="1143000"/>
            <a:ext cx="8915400" cy="609600"/>
          </a:xfrm>
        </p:spPr>
        <p:txBody>
          <a:bodyPr>
            <a:normAutofit fontScale="90000"/>
          </a:bodyPr>
          <a:lstStyle/>
          <a:p>
            <a:r>
              <a:rPr lang="en-US" altLang="en-US" sz="4400" b="1" dirty="0" smtClean="0">
                <a:solidFill>
                  <a:srgbClr val="008000"/>
                </a:solidFill>
              </a:rPr>
              <a:t>PHOTOSYNTHESIS OVERVIEW</a:t>
            </a:r>
          </a:p>
        </p:txBody>
      </p:sp>
      <p:sp>
        <p:nvSpPr>
          <p:cNvPr id="45059" name="Slide Number Placeholder 3"/>
          <p:cNvSpPr>
            <a:spLocks noGrp="1"/>
          </p:cNvSpPr>
          <p:nvPr>
            <p:ph type="sldNum" sz="quarter" idx="12"/>
          </p:nvPr>
        </p:nvSpPr>
        <p:spPr>
          <a:noFill/>
        </p:spPr>
        <p:txBody>
          <a:bodyPr/>
          <a:lstStyle>
            <a:lvl1pPr>
              <a:spcBef>
                <a:spcPct val="20000"/>
              </a:spcBef>
              <a:buChar char="•"/>
              <a:defRPr sz="3200">
                <a:solidFill>
                  <a:srgbClr val="5D3603"/>
                </a:solidFill>
                <a:latin typeface="Eras Bold ITC" pitchFamily="34" charset="0"/>
              </a:defRPr>
            </a:lvl1pPr>
            <a:lvl2pPr marL="742950" indent="-285750">
              <a:spcBef>
                <a:spcPct val="20000"/>
              </a:spcBef>
              <a:buChar char="–"/>
              <a:defRPr sz="2800">
                <a:solidFill>
                  <a:srgbClr val="5D3603"/>
                </a:solidFill>
                <a:latin typeface="Eras Bold ITC" pitchFamily="34" charset="0"/>
              </a:defRPr>
            </a:lvl2pPr>
            <a:lvl3pPr marL="1143000" indent="-228600">
              <a:spcBef>
                <a:spcPct val="20000"/>
              </a:spcBef>
              <a:buChar char="•"/>
              <a:defRPr sz="2400">
                <a:solidFill>
                  <a:srgbClr val="5D3603"/>
                </a:solidFill>
                <a:latin typeface="Eras Bold ITC" pitchFamily="34" charset="0"/>
              </a:defRPr>
            </a:lvl3pPr>
            <a:lvl4pPr marL="1600200" indent="-228600">
              <a:spcBef>
                <a:spcPct val="20000"/>
              </a:spcBef>
              <a:buChar char="–"/>
              <a:defRPr sz="2000">
                <a:solidFill>
                  <a:srgbClr val="5D3603"/>
                </a:solidFill>
                <a:latin typeface="Eras Bold ITC" pitchFamily="34" charset="0"/>
              </a:defRPr>
            </a:lvl4pPr>
            <a:lvl5pPr marL="2057400" indent="-228600">
              <a:spcBef>
                <a:spcPct val="20000"/>
              </a:spcBef>
              <a:buChar char="»"/>
              <a:defRPr sz="2000">
                <a:solidFill>
                  <a:srgbClr val="5D3603"/>
                </a:solidFill>
                <a:latin typeface="Eras Bold ITC" pitchFamily="34" charset="0"/>
              </a:defRPr>
            </a:lvl5pPr>
            <a:lvl6pPr marL="2514600" indent="-228600" eaLnBrk="0" fontAlgn="base" hangingPunct="0">
              <a:spcBef>
                <a:spcPct val="20000"/>
              </a:spcBef>
              <a:spcAft>
                <a:spcPct val="0"/>
              </a:spcAft>
              <a:buChar char="»"/>
              <a:defRPr sz="2000">
                <a:solidFill>
                  <a:srgbClr val="5D3603"/>
                </a:solidFill>
                <a:latin typeface="Eras Bold ITC" pitchFamily="34" charset="0"/>
              </a:defRPr>
            </a:lvl6pPr>
            <a:lvl7pPr marL="2971800" indent="-228600" eaLnBrk="0" fontAlgn="base" hangingPunct="0">
              <a:spcBef>
                <a:spcPct val="20000"/>
              </a:spcBef>
              <a:spcAft>
                <a:spcPct val="0"/>
              </a:spcAft>
              <a:buChar char="»"/>
              <a:defRPr sz="2000">
                <a:solidFill>
                  <a:srgbClr val="5D3603"/>
                </a:solidFill>
                <a:latin typeface="Eras Bold ITC" pitchFamily="34" charset="0"/>
              </a:defRPr>
            </a:lvl7pPr>
            <a:lvl8pPr marL="3429000" indent="-228600" eaLnBrk="0" fontAlgn="base" hangingPunct="0">
              <a:spcBef>
                <a:spcPct val="20000"/>
              </a:spcBef>
              <a:spcAft>
                <a:spcPct val="0"/>
              </a:spcAft>
              <a:buChar char="»"/>
              <a:defRPr sz="2000">
                <a:solidFill>
                  <a:srgbClr val="5D3603"/>
                </a:solidFill>
                <a:latin typeface="Eras Bold ITC" pitchFamily="34" charset="0"/>
              </a:defRPr>
            </a:lvl8pPr>
            <a:lvl9pPr marL="3886200" indent="-228600" eaLnBrk="0" fontAlgn="base" hangingPunct="0">
              <a:spcBef>
                <a:spcPct val="20000"/>
              </a:spcBef>
              <a:spcAft>
                <a:spcPct val="0"/>
              </a:spcAft>
              <a:buChar char="»"/>
              <a:defRPr sz="2000">
                <a:solidFill>
                  <a:srgbClr val="5D3603"/>
                </a:solidFill>
                <a:latin typeface="Eras Bold ITC" pitchFamily="34" charset="0"/>
              </a:defRPr>
            </a:lvl9pPr>
          </a:lstStyle>
          <a:p>
            <a:pPr>
              <a:spcBef>
                <a:spcPct val="0"/>
              </a:spcBef>
              <a:buFontTx/>
              <a:buNone/>
            </a:pPr>
            <a:fld id="{B81F9D02-8F47-4F21-A9B0-87E57543B3C9}" type="slidenum">
              <a:rPr lang="en-US" altLang="en-US" sz="1400" smtClean="0">
                <a:solidFill>
                  <a:schemeClr val="tx1"/>
                </a:solidFill>
                <a:latin typeface="Copperplate Gothic Bold" pitchFamily="34" charset="0"/>
              </a:rPr>
              <a:pPr>
                <a:spcBef>
                  <a:spcPct val="0"/>
                </a:spcBef>
                <a:buFontTx/>
                <a:buNone/>
              </a:pPr>
              <a:t>31</a:t>
            </a:fld>
            <a:endParaRPr lang="en-US" altLang="en-US" sz="1400" smtClean="0">
              <a:solidFill>
                <a:schemeClr val="tx1"/>
              </a:solidFill>
              <a:latin typeface="Copperplate Gothic Bold" pitchFamily="34" charset="0"/>
            </a:endParaRPr>
          </a:p>
        </p:txBody>
      </p:sp>
      <p:pic>
        <p:nvPicPr>
          <p:cNvPr id="45060" name="il_fi" descr="chloropl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015" y="1905000"/>
            <a:ext cx="8042275"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a:xfrm>
            <a:off x="457200" y="9167"/>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smtClean="0"/>
              <a:t>CELL UNIT</a:t>
            </a:r>
            <a:endParaRPr lang="en-US" sz="5400" dirty="0"/>
          </a:p>
        </p:txBody>
      </p:sp>
    </p:spTree>
    <p:extLst>
      <p:ext uri="{BB962C8B-B14F-4D97-AF65-F5344CB8AC3E}">
        <p14:creationId xmlns:p14="http://schemas.microsoft.com/office/powerpoint/2010/main" val="2942630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14300" y="6096000"/>
            <a:ext cx="8915400" cy="6096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pPr algn="ctr" eaLnBrk="1" hangingPunct="1">
              <a:defRPr/>
            </a:pPr>
            <a:r>
              <a:rPr lang="en-US" altLang="en-US" sz="4800" b="1" dirty="0" smtClean="0">
                <a:solidFill>
                  <a:srgbClr val="008000"/>
                </a:solidFill>
                <a:effectLst>
                  <a:outerShdw blurRad="38100" dist="38100" dir="2700000" algn="tl">
                    <a:srgbClr val="C0C0C0"/>
                  </a:outerShdw>
                </a:effectLst>
                <a:latin typeface="Comic Sans MS" panose="030F0702030302020204" pitchFamily="66" charset="0"/>
              </a:rPr>
              <a:t>CHLOROPLAST</a:t>
            </a:r>
            <a:endParaRPr lang="en-US" altLang="en-US" sz="4800" b="1" dirty="0" smtClean="0">
              <a:latin typeface="Comic Sans MS" panose="030F0702030302020204" pitchFamily="66" charset="0"/>
            </a:endParaRPr>
          </a:p>
        </p:txBody>
      </p:sp>
      <p:grpSp>
        <p:nvGrpSpPr>
          <p:cNvPr id="31807" name="Group 63"/>
          <p:cNvGrpSpPr>
            <a:grpSpLocks/>
          </p:cNvGrpSpPr>
          <p:nvPr/>
        </p:nvGrpSpPr>
        <p:grpSpPr bwMode="auto">
          <a:xfrm>
            <a:off x="1143000" y="3276600"/>
            <a:ext cx="6731000" cy="2692400"/>
            <a:chOff x="784" y="2080"/>
            <a:chExt cx="4240" cy="1696"/>
          </a:xfrm>
        </p:grpSpPr>
        <p:sp>
          <p:nvSpPr>
            <p:cNvPr id="31808" name="Oval 64"/>
            <p:cNvSpPr>
              <a:spLocks noChangeArrowheads="1"/>
            </p:cNvSpPr>
            <p:nvPr/>
          </p:nvSpPr>
          <p:spPr bwMode="auto">
            <a:xfrm>
              <a:off x="784" y="2080"/>
              <a:ext cx="4240" cy="1696"/>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09" name="Oval 65"/>
            <p:cNvSpPr>
              <a:spLocks noChangeArrowheads="1"/>
            </p:cNvSpPr>
            <p:nvPr/>
          </p:nvSpPr>
          <p:spPr bwMode="auto">
            <a:xfrm>
              <a:off x="1072" y="2224"/>
              <a:ext cx="3664" cy="1408"/>
            </a:xfrm>
            <a:prstGeom prst="ellipse">
              <a:avLst/>
            </a:prstGeom>
            <a:solidFill>
              <a:srgbClr val="7FFF00"/>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0" name="Oval 66"/>
            <p:cNvSpPr>
              <a:spLocks noChangeArrowheads="1"/>
            </p:cNvSpPr>
            <p:nvPr/>
          </p:nvSpPr>
          <p:spPr bwMode="auto">
            <a:xfrm>
              <a:off x="3568" y="2992"/>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1" name="Oval 67"/>
            <p:cNvSpPr>
              <a:spLocks noChangeArrowheads="1"/>
            </p:cNvSpPr>
            <p:nvPr/>
          </p:nvSpPr>
          <p:spPr bwMode="auto">
            <a:xfrm>
              <a:off x="3568" y="2848"/>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2" name="Oval 68"/>
            <p:cNvSpPr>
              <a:spLocks noChangeArrowheads="1"/>
            </p:cNvSpPr>
            <p:nvPr/>
          </p:nvSpPr>
          <p:spPr bwMode="auto">
            <a:xfrm>
              <a:off x="3568" y="2704"/>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3" name="Oval 69"/>
            <p:cNvSpPr>
              <a:spLocks noChangeArrowheads="1"/>
            </p:cNvSpPr>
            <p:nvPr/>
          </p:nvSpPr>
          <p:spPr bwMode="auto">
            <a:xfrm>
              <a:off x="3568" y="2560"/>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4" name="Oval 70"/>
            <p:cNvSpPr>
              <a:spLocks noChangeArrowheads="1"/>
            </p:cNvSpPr>
            <p:nvPr/>
          </p:nvSpPr>
          <p:spPr bwMode="auto">
            <a:xfrm>
              <a:off x="2320" y="2848"/>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5" name="Oval 71"/>
            <p:cNvSpPr>
              <a:spLocks noChangeArrowheads="1"/>
            </p:cNvSpPr>
            <p:nvPr/>
          </p:nvSpPr>
          <p:spPr bwMode="auto">
            <a:xfrm>
              <a:off x="2320" y="2992"/>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6" name="Oval 72"/>
            <p:cNvSpPr>
              <a:spLocks noChangeArrowheads="1"/>
            </p:cNvSpPr>
            <p:nvPr/>
          </p:nvSpPr>
          <p:spPr bwMode="auto">
            <a:xfrm>
              <a:off x="2320" y="3136"/>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7" name="Oval 73"/>
            <p:cNvSpPr>
              <a:spLocks noChangeArrowheads="1"/>
            </p:cNvSpPr>
            <p:nvPr/>
          </p:nvSpPr>
          <p:spPr bwMode="auto">
            <a:xfrm>
              <a:off x="2320" y="3280"/>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8" name="Oval 74"/>
            <p:cNvSpPr>
              <a:spLocks noChangeArrowheads="1"/>
            </p:cNvSpPr>
            <p:nvPr/>
          </p:nvSpPr>
          <p:spPr bwMode="auto">
            <a:xfrm>
              <a:off x="1360" y="2704"/>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19" name="Oval 75"/>
            <p:cNvSpPr>
              <a:spLocks noChangeArrowheads="1"/>
            </p:cNvSpPr>
            <p:nvPr/>
          </p:nvSpPr>
          <p:spPr bwMode="auto">
            <a:xfrm>
              <a:off x="1360" y="2848"/>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20" name="Oval 76"/>
            <p:cNvSpPr>
              <a:spLocks noChangeArrowheads="1"/>
            </p:cNvSpPr>
            <p:nvPr/>
          </p:nvSpPr>
          <p:spPr bwMode="auto">
            <a:xfrm>
              <a:off x="1360" y="2992"/>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21" name="Oval 77"/>
            <p:cNvSpPr>
              <a:spLocks noChangeArrowheads="1"/>
            </p:cNvSpPr>
            <p:nvPr/>
          </p:nvSpPr>
          <p:spPr bwMode="auto">
            <a:xfrm>
              <a:off x="1360" y="3136"/>
              <a:ext cx="640" cy="112"/>
            </a:xfrm>
            <a:prstGeom prst="ellipse">
              <a:avLst/>
            </a:prstGeom>
            <a:solidFill>
              <a:schemeClr val="accent2"/>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grpSp>
      <p:grpSp>
        <p:nvGrpSpPr>
          <p:cNvPr id="31822" name="Group 78"/>
          <p:cNvGrpSpPr>
            <a:grpSpLocks/>
          </p:cNvGrpSpPr>
          <p:nvPr/>
        </p:nvGrpSpPr>
        <p:grpSpPr bwMode="auto">
          <a:xfrm>
            <a:off x="6705600" y="2971800"/>
            <a:ext cx="1535113" cy="1981200"/>
            <a:chOff x="4224" y="1872"/>
            <a:chExt cx="967" cy="1248"/>
          </a:xfrm>
        </p:grpSpPr>
        <p:sp>
          <p:nvSpPr>
            <p:cNvPr id="63509" name="Rectangle 79"/>
            <p:cNvSpPr>
              <a:spLocks noChangeArrowheads="1"/>
            </p:cNvSpPr>
            <p:nvPr/>
          </p:nvSpPr>
          <p:spPr bwMode="auto">
            <a:xfrm>
              <a:off x="4464" y="1872"/>
              <a:ext cx="727"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rgbClr val="5D3603"/>
                  </a:solidFill>
                  <a:latin typeface="Eras Bold ITC" pitchFamily="34" charset="0"/>
                </a:defRPr>
              </a:lvl1pPr>
              <a:lvl2pPr marL="742950" indent="-285750">
                <a:spcBef>
                  <a:spcPct val="20000"/>
                </a:spcBef>
                <a:buChar char="–"/>
                <a:defRPr sz="2800">
                  <a:solidFill>
                    <a:srgbClr val="5D3603"/>
                  </a:solidFill>
                  <a:latin typeface="Eras Bold ITC" pitchFamily="34" charset="0"/>
                </a:defRPr>
              </a:lvl2pPr>
              <a:lvl3pPr marL="1143000" indent="-228600">
                <a:spcBef>
                  <a:spcPct val="20000"/>
                </a:spcBef>
                <a:buChar char="•"/>
                <a:defRPr sz="2400">
                  <a:solidFill>
                    <a:srgbClr val="5D3603"/>
                  </a:solidFill>
                  <a:latin typeface="Eras Bold ITC" pitchFamily="34" charset="0"/>
                </a:defRPr>
              </a:lvl3pPr>
              <a:lvl4pPr marL="1600200" indent="-228600">
                <a:spcBef>
                  <a:spcPct val="20000"/>
                </a:spcBef>
                <a:buChar char="–"/>
                <a:defRPr sz="2000">
                  <a:solidFill>
                    <a:srgbClr val="5D3603"/>
                  </a:solidFill>
                  <a:latin typeface="Eras Bold ITC" pitchFamily="34" charset="0"/>
                </a:defRPr>
              </a:lvl4pPr>
              <a:lvl5pPr marL="2057400" indent="-228600">
                <a:spcBef>
                  <a:spcPct val="20000"/>
                </a:spcBef>
                <a:buChar char="»"/>
                <a:defRPr sz="2000">
                  <a:solidFill>
                    <a:srgbClr val="5D3603"/>
                  </a:solidFill>
                  <a:latin typeface="Eras Bold ITC" pitchFamily="34" charset="0"/>
                </a:defRPr>
              </a:lvl5pPr>
              <a:lvl6pPr marL="2514600" indent="-228600" eaLnBrk="0" fontAlgn="base" hangingPunct="0">
                <a:spcBef>
                  <a:spcPct val="20000"/>
                </a:spcBef>
                <a:spcAft>
                  <a:spcPct val="0"/>
                </a:spcAft>
                <a:buChar char="»"/>
                <a:defRPr sz="2000">
                  <a:solidFill>
                    <a:srgbClr val="5D3603"/>
                  </a:solidFill>
                  <a:latin typeface="Eras Bold ITC" pitchFamily="34" charset="0"/>
                </a:defRPr>
              </a:lvl6pPr>
              <a:lvl7pPr marL="2971800" indent="-228600" eaLnBrk="0" fontAlgn="base" hangingPunct="0">
                <a:spcBef>
                  <a:spcPct val="20000"/>
                </a:spcBef>
                <a:spcAft>
                  <a:spcPct val="0"/>
                </a:spcAft>
                <a:buChar char="»"/>
                <a:defRPr sz="2000">
                  <a:solidFill>
                    <a:srgbClr val="5D3603"/>
                  </a:solidFill>
                  <a:latin typeface="Eras Bold ITC" pitchFamily="34" charset="0"/>
                </a:defRPr>
              </a:lvl7pPr>
              <a:lvl8pPr marL="3429000" indent="-228600" eaLnBrk="0" fontAlgn="base" hangingPunct="0">
                <a:spcBef>
                  <a:spcPct val="20000"/>
                </a:spcBef>
                <a:spcAft>
                  <a:spcPct val="0"/>
                </a:spcAft>
                <a:buChar char="»"/>
                <a:defRPr sz="2000">
                  <a:solidFill>
                    <a:srgbClr val="5D3603"/>
                  </a:solidFill>
                  <a:latin typeface="Eras Bold ITC" pitchFamily="34" charset="0"/>
                </a:defRPr>
              </a:lvl8pPr>
              <a:lvl9pPr marL="3886200" indent="-228600" eaLnBrk="0" fontAlgn="base" hangingPunct="0">
                <a:spcBef>
                  <a:spcPct val="20000"/>
                </a:spcBef>
                <a:spcAft>
                  <a:spcPct val="0"/>
                </a:spcAft>
                <a:buChar char="»"/>
                <a:defRPr sz="2000">
                  <a:solidFill>
                    <a:srgbClr val="5D3603"/>
                  </a:solidFill>
                  <a:latin typeface="Eras Bold ITC" pitchFamily="34" charset="0"/>
                </a:defRPr>
              </a:lvl9pPr>
            </a:lstStyle>
            <a:p>
              <a:pPr>
                <a:spcBef>
                  <a:spcPct val="0"/>
                </a:spcBef>
                <a:buFontTx/>
                <a:buNone/>
              </a:pPr>
              <a:r>
                <a:rPr lang="en-US" altLang="en-US" sz="2000">
                  <a:solidFill>
                    <a:schemeClr val="tx1"/>
                  </a:solidFill>
                  <a:latin typeface="Arial" charset="0"/>
                </a:rPr>
                <a:t>Granum</a:t>
              </a:r>
            </a:p>
          </p:txBody>
        </p:sp>
        <p:sp>
          <p:nvSpPr>
            <p:cNvPr id="31824" name="AutoShape 80"/>
            <p:cNvSpPr>
              <a:spLocks/>
            </p:cNvSpPr>
            <p:nvPr/>
          </p:nvSpPr>
          <p:spPr bwMode="auto">
            <a:xfrm>
              <a:off x="4224" y="2544"/>
              <a:ext cx="192" cy="576"/>
            </a:xfrm>
            <a:prstGeom prst="rightBrace">
              <a:avLst>
                <a:gd name="adj1" fmla="val 25000"/>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25" name="Line 81"/>
            <p:cNvSpPr>
              <a:spLocks noChangeShapeType="1"/>
            </p:cNvSpPr>
            <p:nvPr/>
          </p:nvSpPr>
          <p:spPr bwMode="auto">
            <a:xfrm flipH="1">
              <a:off x="4416" y="2112"/>
              <a:ext cx="288" cy="62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grpSp>
      <p:grpSp>
        <p:nvGrpSpPr>
          <p:cNvPr id="31826" name="Group 82"/>
          <p:cNvGrpSpPr>
            <a:grpSpLocks/>
          </p:cNvGrpSpPr>
          <p:nvPr/>
        </p:nvGrpSpPr>
        <p:grpSpPr bwMode="auto">
          <a:xfrm>
            <a:off x="4572000" y="2895600"/>
            <a:ext cx="1635125" cy="1873250"/>
            <a:chOff x="2976" y="1796"/>
            <a:chExt cx="1030" cy="1180"/>
          </a:xfrm>
        </p:grpSpPr>
        <p:sp>
          <p:nvSpPr>
            <p:cNvPr id="63506" name="Rectangle 83"/>
            <p:cNvSpPr>
              <a:spLocks noChangeArrowheads="1"/>
            </p:cNvSpPr>
            <p:nvPr/>
          </p:nvSpPr>
          <p:spPr bwMode="auto">
            <a:xfrm>
              <a:off x="3159" y="1796"/>
              <a:ext cx="847"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rgbClr val="5D3603"/>
                  </a:solidFill>
                  <a:latin typeface="Eras Bold ITC" pitchFamily="34" charset="0"/>
                </a:defRPr>
              </a:lvl1pPr>
              <a:lvl2pPr marL="742950" indent="-285750">
                <a:spcBef>
                  <a:spcPct val="20000"/>
                </a:spcBef>
                <a:buChar char="–"/>
                <a:defRPr sz="2800">
                  <a:solidFill>
                    <a:srgbClr val="5D3603"/>
                  </a:solidFill>
                  <a:latin typeface="Eras Bold ITC" pitchFamily="34" charset="0"/>
                </a:defRPr>
              </a:lvl2pPr>
              <a:lvl3pPr marL="1143000" indent="-228600">
                <a:spcBef>
                  <a:spcPct val="20000"/>
                </a:spcBef>
                <a:buChar char="•"/>
                <a:defRPr sz="2400">
                  <a:solidFill>
                    <a:srgbClr val="5D3603"/>
                  </a:solidFill>
                  <a:latin typeface="Eras Bold ITC" pitchFamily="34" charset="0"/>
                </a:defRPr>
              </a:lvl3pPr>
              <a:lvl4pPr marL="1600200" indent="-228600">
                <a:spcBef>
                  <a:spcPct val="20000"/>
                </a:spcBef>
                <a:buChar char="–"/>
                <a:defRPr sz="2000">
                  <a:solidFill>
                    <a:srgbClr val="5D3603"/>
                  </a:solidFill>
                  <a:latin typeface="Eras Bold ITC" pitchFamily="34" charset="0"/>
                </a:defRPr>
              </a:lvl4pPr>
              <a:lvl5pPr marL="2057400" indent="-228600">
                <a:spcBef>
                  <a:spcPct val="20000"/>
                </a:spcBef>
                <a:buChar char="»"/>
                <a:defRPr sz="2000">
                  <a:solidFill>
                    <a:srgbClr val="5D3603"/>
                  </a:solidFill>
                  <a:latin typeface="Eras Bold ITC" pitchFamily="34" charset="0"/>
                </a:defRPr>
              </a:lvl5pPr>
              <a:lvl6pPr marL="2514600" indent="-228600" eaLnBrk="0" fontAlgn="base" hangingPunct="0">
                <a:spcBef>
                  <a:spcPct val="20000"/>
                </a:spcBef>
                <a:spcAft>
                  <a:spcPct val="0"/>
                </a:spcAft>
                <a:buChar char="»"/>
                <a:defRPr sz="2000">
                  <a:solidFill>
                    <a:srgbClr val="5D3603"/>
                  </a:solidFill>
                  <a:latin typeface="Eras Bold ITC" pitchFamily="34" charset="0"/>
                </a:defRPr>
              </a:lvl6pPr>
              <a:lvl7pPr marL="2971800" indent="-228600" eaLnBrk="0" fontAlgn="base" hangingPunct="0">
                <a:spcBef>
                  <a:spcPct val="20000"/>
                </a:spcBef>
                <a:spcAft>
                  <a:spcPct val="0"/>
                </a:spcAft>
                <a:buChar char="»"/>
                <a:defRPr sz="2000">
                  <a:solidFill>
                    <a:srgbClr val="5D3603"/>
                  </a:solidFill>
                  <a:latin typeface="Eras Bold ITC" pitchFamily="34" charset="0"/>
                </a:defRPr>
              </a:lvl7pPr>
              <a:lvl8pPr marL="3429000" indent="-228600" eaLnBrk="0" fontAlgn="base" hangingPunct="0">
                <a:spcBef>
                  <a:spcPct val="20000"/>
                </a:spcBef>
                <a:spcAft>
                  <a:spcPct val="0"/>
                </a:spcAft>
                <a:buChar char="»"/>
                <a:defRPr sz="2000">
                  <a:solidFill>
                    <a:srgbClr val="5D3603"/>
                  </a:solidFill>
                  <a:latin typeface="Eras Bold ITC" pitchFamily="34" charset="0"/>
                </a:defRPr>
              </a:lvl8pPr>
              <a:lvl9pPr marL="3886200" indent="-228600" eaLnBrk="0" fontAlgn="base" hangingPunct="0">
                <a:spcBef>
                  <a:spcPct val="20000"/>
                </a:spcBef>
                <a:spcAft>
                  <a:spcPct val="0"/>
                </a:spcAft>
                <a:buChar char="»"/>
                <a:defRPr sz="2000">
                  <a:solidFill>
                    <a:srgbClr val="5D3603"/>
                  </a:solidFill>
                  <a:latin typeface="Eras Bold ITC" pitchFamily="34" charset="0"/>
                </a:defRPr>
              </a:lvl9pPr>
            </a:lstStyle>
            <a:p>
              <a:pPr>
                <a:spcBef>
                  <a:spcPct val="0"/>
                </a:spcBef>
                <a:buFontTx/>
                <a:buNone/>
              </a:pPr>
              <a:r>
                <a:rPr lang="en-US" altLang="en-US" sz="2000">
                  <a:solidFill>
                    <a:schemeClr val="tx1"/>
                  </a:solidFill>
                  <a:latin typeface="Comic Sans MS" pitchFamily="66" charset="0"/>
                </a:rPr>
                <a:t>Thylakoid</a:t>
              </a:r>
            </a:p>
          </p:txBody>
        </p:sp>
        <p:sp>
          <p:nvSpPr>
            <p:cNvPr id="31828" name="AutoShape 84"/>
            <p:cNvSpPr>
              <a:spLocks/>
            </p:cNvSpPr>
            <p:nvPr/>
          </p:nvSpPr>
          <p:spPr bwMode="auto">
            <a:xfrm>
              <a:off x="2976" y="2832"/>
              <a:ext cx="96" cy="144"/>
            </a:xfrm>
            <a:prstGeom prst="rightBrace">
              <a:avLst>
                <a:gd name="adj1" fmla="val 12500"/>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31829" name="Line 85"/>
            <p:cNvSpPr>
              <a:spLocks noChangeShapeType="1"/>
            </p:cNvSpPr>
            <p:nvPr/>
          </p:nvSpPr>
          <p:spPr bwMode="auto">
            <a:xfrm flipH="1">
              <a:off x="3072" y="2016"/>
              <a:ext cx="288" cy="81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grpSp>
      <p:grpSp>
        <p:nvGrpSpPr>
          <p:cNvPr id="31830" name="Group 86"/>
          <p:cNvGrpSpPr>
            <a:grpSpLocks/>
          </p:cNvGrpSpPr>
          <p:nvPr/>
        </p:nvGrpSpPr>
        <p:grpSpPr bwMode="auto">
          <a:xfrm>
            <a:off x="3490913" y="2470150"/>
            <a:ext cx="5653088" cy="1644650"/>
            <a:chOff x="2199" y="1556"/>
            <a:chExt cx="3561" cy="1036"/>
          </a:xfrm>
        </p:grpSpPr>
        <p:sp>
          <p:nvSpPr>
            <p:cNvPr id="63504" name="Rectangle 87"/>
            <p:cNvSpPr>
              <a:spLocks noChangeArrowheads="1"/>
            </p:cNvSpPr>
            <p:nvPr/>
          </p:nvSpPr>
          <p:spPr bwMode="auto">
            <a:xfrm>
              <a:off x="2199" y="1556"/>
              <a:ext cx="3561" cy="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rgbClr val="5D3603"/>
                  </a:solidFill>
                  <a:latin typeface="Eras Bold ITC" pitchFamily="34" charset="0"/>
                </a:defRPr>
              </a:lvl1pPr>
              <a:lvl2pPr marL="742950" indent="-285750">
                <a:spcBef>
                  <a:spcPct val="20000"/>
                </a:spcBef>
                <a:buChar char="–"/>
                <a:defRPr sz="2800">
                  <a:solidFill>
                    <a:srgbClr val="5D3603"/>
                  </a:solidFill>
                  <a:latin typeface="Eras Bold ITC" pitchFamily="34" charset="0"/>
                </a:defRPr>
              </a:lvl2pPr>
              <a:lvl3pPr marL="1143000" indent="-228600">
                <a:spcBef>
                  <a:spcPct val="20000"/>
                </a:spcBef>
                <a:buChar char="•"/>
                <a:defRPr sz="2400">
                  <a:solidFill>
                    <a:srgbClr val="5D3603"/>
                  </a:solidFill>
                  <a:latin typeface="Eras Bold ITC" pitchFamily="34" charset="0"/>
                </a:defRPr>
              </a:lvl3pPr>
              <a:lvl4pPr marL="1600200" indent="-228600">
                <a:spcBef>
                  <a:spcPct val="20000"/>
                </a:spcBef>
                <a:buChar char="–"/>
                <a:defRPr sz="2000">
                  <a:solidFill>
                    <a:srgbClr val="5D3603"/>
                  </a:solidFill>
                  <a:latin typeface="Eras Bold ITC" pitchFamily="34" charset="0"/>
                </a:defRPr>
              </a:lvl4pPr>
              <a:lvl5pPr marL="2057400" indent="-228600">
                <a:spcBef>
                  <a:spcPct val="20000"/>
                </a:spcBef>
                <a:buChar char="»"/>
                <a:defRPr sz="2000">
                  <a:solidFill>
                    <a:srgbClr val="5D3603"/>
                  </a:solidFill>
                  <a:latin typeface="Eras Bold ITC" pitchFamily="34" charset="0"/>
                </a:defRPr>
              </a:lvl5pPr>
              <a:lvl6pPr marL="2514600" indent="-228600" eaLnBrk="0" fontAlgn="base" hangingPunct="0">
                <a:spcBef>
                  <a:spcPct val="20000"/>
                </a:spcBef>
                <a:spcAft>
                  <a:spcPct val="0"/>
                </a:spcAft>
                <a:buChar char="»"/>
                <a:defRPr sz="2000">
                  <a:solidFill>
                    <a:srgbClr val="5D3603"/>
                  </a:solidFill>
                  <a:latin typeface="Eras Bold ITC" pitchFamily="34" charset="0"/>
                </a:defRPr>
              </a:lvl6pPr>
              <a:lvl7pPr marL="2971800" indent="-228600" eaLnBrk="0" fontAlgn="base" hangingPunct="0">
                <a:spcBef>
                  <a:spcPct val="20000"/>
                </a:spcBef>
                <a:spcAft>
                  <a:spcPct val="0"/>
                </a:spcAft>
                <a:buChar char="»"/>
                <a:defRPr sz="2000">
                  <a:solidFill>
                    <a:srgbClr val="5D3603"/>
                  </a:solidFill>
                  <a:latin typeface="Eras Bold ITC" pitchFamily="34" charset="0"/>
                </a:defRPr>
              </a:lvl7pPr>
              <a:lvl8pPr marL="3429000" indent="-228600" eaLnBrk="0" fontAlgn="base" hangingPunct="0">
                <a:spcBef>
                  <a:spcPct val="20000"/>
                </a:spcBef>
                <a:spcAft>
                  <a:spcPct val="0"/>
                </a:spcAft>
                <a:buChar char="»"/>
                <a:defRPr sz="2000">
                  <a:solidFill>
                    <a:srgbClr val="5D3603"/>
                  </a:solidFill>
                  <a:latin typeface="Eras Bold ITC" pitchFamily="34" charset="0"/>
                </a:defRPr>
              </a:lvl8pPr>
              <a:lvl9pPr marL="3886200" indent="-228600" eaLnBrk="0" fontAlgn="base" hangingPunct="0">
                <a:spcBef>
                  <a:spcPct val="20000"/>
                </a:spcBef>
                <a:spcAft>
                  <a:spcPct val="0"/>
                </a:spcAft>
                <a:buChar char="»"/>
                <a:defRPr sz="2000">
                  <a:solidFill>
                    <a:srgbClr val="5D3603"/>
                  </a:solidFill>
                  <a:latin typeface="Eras Bold ITC" pitchFamily="34" charset="0"/>
                </a:defRPr>
              </a:lvl9pPr>
            </a:lstStyle>
            <a:p>
              <a:pPr>
                <a:spcBef>
                  <a:spcPct val="0"/>
                </a:spcBef>
                <a:buFontTx/>
                <a:buNone/>
              </a:pPr>
              <a:r>
                <a:rPr lang="en-US" altLang="en-US" sz="2400" b="1" dirty="0">
                  <a:solidFill>
                    <a:srgbClr val="FF0000"/>
                  </a:solidFill>
                  <a:latin typeface="Comic Sans MS" pitchFamily="66" charset="0"/>
                </a:rPr>
                <a:t>STROMA– where Calvin Cycle occurs</a:t>
              </a:r>
            </a:p>
          </p:txBody>
        </p:sp>
        <p:sp>
          <p:nvSpPr>
            <p:cNvPr id="31832" name="Line 88"/>
            <p:cNvSpPr>
              <a:spLocks noChangeShapeType="1"/>
            </p:cNvSpPr>
            <p:nvPr/>
          </p:nvSpPr>
          <p:spPr bwMode="auto">
            <a:xfrm>
              <a:off x="2544" y="1776"/>
              <a:ext cx="0" cy="81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grpSp>
      <p:grpSp>
        <p:nvGrpSpPr>
          <p:cNvPr id="31833" name="Group 89"/>
          <p:cNvGrpSpPr>
            <a:grpSpLocks/>
          </p:cNvGrpSpPr>
          <p:nvPr/>
        </p:nvGrpSpPr>
        <p:grpSpPr bwMode="auto">
          <a:xfrm>
            <a:off x="1357313" y="2851150"/>
            <a:ext cx="2259012" cy="654050"/>
            <a:chOff x="855" y="1796"/>
            <a:chExt cx="1423" cy="412"/>
          </a:xfrm>
        </p:grpSpPr>
        <p:sp>
          <p:nvSpPr>
            <p:cNvPr id="63502" name="Rectangle 90"/>
            <p:cNvSpPr>
              <a:spLocks noChangeArrowheads="1"/>
            </p:cNvSpPr>
            <p:nvPr/>
          </p:nvSpPr>
          <p:spPr bwMode="auto">
            <a:xfrm>
              <a:off x="855" y="1796"/>
              <a:ext cx="1423"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rgbClr val="5D3603"/>
                  </a:solidFill>
                  <a:latin typeface="Eras Bold ITC" pitchFamily="34" charset="0"/>
                </a:defRPr>
              </a:lvl1pPr>
              <a:lvl2pPr marL="742950" indent="-285750">
                <a:spcBef>
                  <a:spcPct val="20000"/>
                </a:spcBef>
                <a:buChar char="–"/>
                <a:defRPr sz="2800">
                  <a:solidFill>
                    <a:srgbClr val="5D3603"/>
                  </a:solidFill>
                  <a:latin typeface="Eras Bold ITC" pitchFamily="34" charset="0"/>
                </a:defRPr>
              </a:lvl2pPr>
              <a:lvl3pPr marL="1143000" indent="-228600">
                <a:spcBef>
                  <a:spcPct val="20000"/>
                </a:spcBef>
                <a:buChar char="•"/>
                <a:defRPr sz="2400">
                  <a:solidFill>
                    <a:srgbClr val="5D3603"/>
                  </a:solidFill>
                  <a:latin typeface="Eras Bold ITC" pitchFamily="34" charset="0"/>
                </a:defRPr>
              </a:lvl3pPr>
              <a:lvl4pPr marL="1600200" indent="-228600">
                <a:spcBef>
                  <a:spcPct val="20000"/>
                </a:spcBef>
                <a:buChar char="–"/>
                <a:defRPr sz="2000">
                  <a:solidFill>
                    <a:srgbClr val="5D3603"/>
                  </a:solidFill>
                  <a:latin typeface="Eras Bold ITC" pitchFamily="34" charset="0"/>
                </a:defRPr>
              </a:lvl4pPr>
              <a:lvl5pPr marL="2057400" indent="-228600">
                <a:spcBef>
                  <a:spcPct val="20000"/>
                </a:spcBef>
                <a:buChar char="»"/>
                <a:defRPr sz="2000">
                  <a:solidFill>
                    <a:srgbClr val="5D3603"/>
                  </a:solidFill>
                  <a:latin typeface="Eras Bold ITC" pitchFamily="34" charset="0"/>
                </a:defRPr>
              </a:lvl5pPr>
              <a:lvl6pPr marL="2514600" indent="-228600" eaLnBrk="0" fontAlgn="base" hangingPunct="0">
                <a:spcBef>
                  <a:spcPct val="20000"/>
                </a:spcBef>
                <a:spcAft>
                  <a:spcPct val="0"/>
                </a:spcAft>
                <a:buChar char="»"/>
                <a:defRPr sz="2000">
                  <a:solidFill>
                    <a:srgbClr val="5D3603"/>
                  </a:solidFill>
                  <a:latin typeface="Eras Bold ITC" pitchFamily="34" charset="0"/>
                </a:defRPr>
              </a:lvl6pPr>
              <a:lvl7pPr marL="2971800" indent="-228600" eaLnBrk="0" fontAlgn="base" hangingPunct="0">
                <a:spcBef>
                  <a:spcPct val="20000"/>
                </a:spcBef>
                <a:spcAft>
                  <a:spcPct val="0"/>
                </a:spcAft>
                <a:buChar char="»"/>
                <a:defRPr sz="2000">
                  <a:solidFill>
                    <a:srgbClr val="5D3603"/>
                  </a:solidFill>
                  <a:latin typeface="Eras Bold ITC" pitchFamily="34" charset="0"/>
                </a:defRPr>
              </a:lvl7pPr>
              <a:lvl8pPr marL="3429000" indent="-228600" eaLnBrk="0" fontAlgn="base" hangingPunct="0">
                <a:spcBef>
                  <a:spcPct val="20000"/>
                </a:spcBef>
                <a:spcAft>
                  <a:spcPct val="0"/>
                </a:spcAft>
                <a:buChar char="»"/>
                <a:defRPr sz="2000">
                  <a:solidFill>
                    <a:srgbClr val="5D3603"/>
                  </a:solidFill>
                  <a:latin typeface="Eras Bold ITC" pitchFamily="34" charset="0"/>
                </a:defRPr>
              </a:lvl8pPr>
              <a:lvl9pPr marL="3886200" indent="-228600" eaLnBrk="0" fontAlgn="base" hangingPunct="0">
                <a:spcBef>
                  <a:spcPct val="20000"/>
                </a:spcBef>
                <a:spcAft>
                  <a:spcPct val="0"/>
                </a:spcAft>
                <a:buChar char="»"/>
                <a:defRPr sz="2000">
                  <a:solidFill>
                    <a:srgbClr val="5D3603"/>
                  </a:solidFill>
                  <a:latin typeface="Eras Bold ITC" pitchFamily="34" charset="0"/>
                </a:defRPr>
              </a:lvl9pPr>
            </a:lstStyle>
            <a:p>
              <a:pPr>
                <a:spcBef>
                  <a:spcPct val="0"/>
                </a:spcBef>
                <a:buFontTx/>
                <a:buNone/>
              </a:pPr>
              <a:r>
                <a:rPr lang="en-US" altLang="en-US" sz="2000">
                  <a:solidFill>
                    <a:schemeClr val="tx1"/>
                  </a:solidFill>
                  <a:latin typeface="Comic Sans MS" pitchFamily="66" charset="0"/>
                </a:rPr>
                <a:t>Outer Membrane</a:t>
              </a:r>
            </a:p>
          </p:txBody>
        </p:sp>
        <p:sp>
          <p:nvSpPr>
            <p:cNvPr id="31835" name="Line 91"/>
            <p:cNvSpPr>
              <a:spLocks noChangeShapeType="1"/>
            </p:cNvSpPr>
            <p:nvPr/>
          </p:nvSpPr>
          <p:spPr bwMode="auto">
            <a:xfrm>
              <a:off x="1680" y="2016"/>
              <a:ext cx="96"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grpSp>
      <p:grpSp>
        <p:nvGrpSpPr>
          <p:cNvPr id="31836" name="Group 92"/>
          <p:cNvGrpSpPr>
            <a:grpSpLocks/>
          </p:cNvGrpSpPr>
          <p:nvPr/>
        </p:nvGrpSpPr>
        <p:grpSpPr bwMode="auto">
          <a:xfrm>
            <a:off x="442913" y="3232150"/>
            <a:ext cx="2209800" cy="958850"/>
            <a:chOff x="279" y="2036"/>
            <a:chExt cx="1392" cy="604"/>
          </a:xfrm>
        </p:grpSpPr>
        <p:sp>
          <p:nvSpPr>
            <p:cNvPr id="63500" name="Rectangle 93"/>
            <p:cNvSpPr>
              <a:spLocks noChangeArrowheads="1"/>
            </p:cNvSpPr>
            <p:nvPr/>
          </p:nvSpPr>
          <p:spPr bwMode="auto">
            <a:xfrm>
              <a:off x="279" y="2036"/>
              <a:ext cx="1392"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rgbClr val="5D3603"/>
                  </a:solidFill>
                  <a:latin typeface="Eras Bold ITC" pitchFamily="34" charset="0"/>
                </a:defRPr>
              </a:lvl1pPr>
              <a:lvl2pPr marL="742950" indent="-285750">
                <a:spcBef>
                  <a:spcPct val="20000"/>
                </a:spcBef>
                <a:buChar char="–"/>
                <a:defRPr sz="2800">
                  <a:solidFill>
                    <a:srgbClr val="5D3603"/>
                  </a:solidFill>
                  <a:latin typeface="Eras Bold ITC" pitchFamily="34" charset="0"/>
                </a:defRPr>
              </a:lvl2pPr>
              <a:lvl3pPr marL="1143000" indent="-228600">
                <a:spcBef>
                  <a:spcPct val="20000"/>
                </a:spcBef>
                <a:buChar char="•"/>
                <a:defRPr sz="2400">
                  <a:solidFill>
                    <a:srgbClr val="5D3603"/>
                  </a:solidFill>
                  <a:latin typeface="Eras Bold ITC" pitchFamily="34" charset="0"/>
                </a:defRPr>
              </a:lvl3pPr>
              <a:lvl4pPr marL="1600200" indent="-228600">
                <a:spcBef>
                  <a:spcPct val="20000"/>
                </a:spcBef>
                <a:buChar char="–"/>
                <a:defRPr sz="2000">
                  <a:solidFill>
                    <a:srgbClr val="5D3603"/>
                  </a:solidFill>
                  <a:latin typeface="Eras Bold ITC" pitchFamily="34" charset="0"/>
                </a:defRPr>
              </a:lvl4pPr>
              <a:lvl5pPr marL="2057400" indent="-228600">
                <a:spcBef>
                  <a:spcPct val="20000"/>
                </a:spcBef>
                <a:buChar char="»"/>
                <a:defRPr sz="2000">
                  <a:solidFill>
                    <a:srgbClr val="5D3603"/>
                  </a:solidFill>
                  <a:latin typeface="Eras Bold ITC" pitchFamily="34" charset="0"/>
                </a:defRPr>
              </a:lvl5pPr>
              <a:lvl6pPr marL="2514600" indent="-228600" eaLnBrk="0" fontAlgn="base" hangingPunct="0">
                <a:spcBef>
                  <a:spcPct val="20000"/>
                </a:spcBef>
                <a:spcAft>
                  <a:spcPct val="0"/>
                </a:spcAft>
                <a:buChar char="»"/>
                <a:defRPr sz="2000">
                  <a:solidFill>
                    <a:srgbClr val="5D3603"/>
                  </a:solidFill>
                  <a:latin typeface="Eras Bold ITC" pitchFamily="34" charset="0"/>
                </a:defRPr>
              </a:lvl6pPr>
              <a:lvl7pPr marL="2971800" indent="-228600" eaLnBrk="0" fontAlgn="base" hangingPunct="0">
                <a:spcBef>
                  <a:spcPct val="20000"/>
                </a:spcBef>
                <a:spcAft>
                  <a:spcPct val="0"/>
                </a:spcAft>
                <a:buChar char="»"/>
                <a:defRPr sz="2000">
                  <a:solidFill>
                    <a:srgbClr val="5D3603"/>
                  </a:solidFill>
                  <a:latin typeface="Eras Bold ITC" pitchFamily="34" charset="0"/>
                </a:defRPr>
              </a:lvl7pPr>
              <a:lvl8pPr marL="3429000" indent="-228600" eaLnBrk="0" fontAlgn="base" hangingPunct="0">
                <a:spcBef>
                  <a:spcPct val="20000"/>
                </a:spcBef>
                <a:spcAft>
                  <a:spcPct val="0"/>
                </a:spcAft>
                <a:buChar char="»"/>
                <a:defRPr sz="2000">
                  <a:solidFill>
                    <a:srgbClr val="5D3603"/>
                  </a:solidFill>
                  <a:latin typeface="Eras Bold ITC" pitchFamily="34" charset="0"/>
                </a:defRPr>
              </a:lvl8pPr>
              <a:lvl9pPr marL="3886200" indent="-228600" eaLnBrk="0" fontAlgn="base" hangingPunct="0">
                <a:spcBef>
                  <a:spcPct val="20000"/>
                </a:spcBef>
                <a:spcAft>
                  <a:spcPct val="0"/>
                </a:spcAft>
                <a:buChar char="»"/>
                <a:defRPr sz="2000">
                  <a:solidFill>
                    <a:srgbClr val="5D3603"/>
                  </a:solidFill>
                  <a:latin typeface="Eras Bold ITC" pitchFamily="34" charset="0"/>
                </a:defRPr>
              </a:lvl9pPr>
            </a:lstStyle>
            <a:p>
              <a:pPr>
                <a:spcBef>
                  <a:spcPct val="0"/>
                </a:spcBef>
                <a:buFontTx/>
                <a:buNone/>
              </a:pPr>
              <a:r>
                <a:rPr lang="en-US" altLang="en-US" sz="2000">
                  <a:solidFill>
                    <a:schemeClr val="tx1"/>
                  </a:solidFill>
                  <a:latin typeface="Comic Sans MS" pitchFamily="66" charset="0"/>
                </a:rPr>
                <a:t>Inner Membrane</a:t>
              </a:r>
            </a:p>
          </p:txBody>
        </p:sp>
        <p:sp>
          <p:nvSpPr>
            <p:cNvPr id="31838" name="Line 94"/>
            <p:cNvSpPr>
              <a:spLocks noChangeShapeType="1"/>
            </p:cNvSpPr>
            <p:nvPr/>
          </p:nvSpPr>
          <p:spPr bwMode="auto">
            <a:xfrm>
              <a:off x="1008" y="2256"/>
              <a:ext cx="240" cy="38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grpSp>
      <p:cxnSp>
        <p:nvCxnSpPr>
          <p:cNvPr id="63498" name="AutoShape 98"/>
          <p:cNvCxnSpPr>
            <a:cxnSpLocks noChangeShapeType="1"/>
            <a:stCxn id="31818" idx="6"/>
            <a:endCxn id="31817" idx="2"/>
          </p:cNvCxnSpPr>
          <p:nvPr/>
        </p:nvCxnSpPr>
        <p:spPr bwMode="auto">
          <a:xfrm>
            <a:off x="3098800" y="4356100"/>
            <a:ext cx="457200" cy="914400"/>
          </a:xfrm>
          <a:prstGeom prst="curvedConnector3">
            <a:avLst>
              <a:gd name="adj1" fmla="val 50000"/>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499" name="AutoShape 99"/>
          <p:cNvCxnSpPr>
            <a:cxnSpLocks noChangeShapeType="1"/>
            <a:stCxn id="31817" idx="6"/>
            <a:endCxn id="31813" idx="2"/>
          </p:cNvCxnSpPr>
          <p:nvPr/>
        </p:nvCxnSpPr>
        <p:spPr bwMode="auto">
          <a:xfrm flipV="1">
            <a:off x="4622800" y="4127500"/>
            <a:ext cx="914400" cy="1143000"/>
          </a:xfrm>
          <a:prstGeom prst="curvedConnector3">
            <a:avLst>
              <a:gd name="adj1" fmla="val 50000"/>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dirty="0"/>
          </a:p>
        </p:txBody>
      </p:sp>
      <p:sp>
        <p:nvSpPr>
          <p:cNvPr id="2" name="TextBox 1"/>
          <p:cNvSpPr txBox="1"/>
          <p:nvPr/>
        </p:nvSpPr>
        <p:spPr>
          <a:xfrm>
            <a:off x="442913" y="1828800"/>
            <a:ext cx="7797800" cy="461665"/>
          </a:xfrm>
          <a:prstGeom prst="rect">
            <a:avLst/>
          </a:prstGeom>
          <a:noFill/>
        </p:spPr>
        <p:txBody>
          <a:bodyPr wrap="square" rtlCol="0">
            <a:spAutoFit/>
          </a:bodyPr>
          <a:lstStyle/>
          <a:p>
            <a:r>
              <a:rPr lang="en-US" sz="2400" b="1" dirty="0" smtClean="0">
                <a:solidFill>
                  <a:srgbClr val="FF0000"/>
                </a:solidFill>
                <a:latin typeface="Comic Sans MS" panose="030F0702030302020204" pitchFamily="66" charset="0"/>
              </a:rPr>
              <a:t>Thylakoid Membrane – where Light reactions occur</a:t>
            </a:r>
            <a:endParaRPr lang="en-US" sz="2400" b="1" dirty="0">
              <a:solidFill>
                <a:srgbClr val="FF0000"/>
              </a:solidFill>
              <a:latin typeface="Comic Sans MS" panose="030F0702030302020204" pitchFamily="66" charset="0"/>
            </a:endParaRPr>
          </a:p>
        </p:txBody>
      </p:sp>
      <p:sp>
        <p:nvSpPr>
          <p:cNvPr id="40" name="Line 88"/>
          <p:cNvSpPr>
            <a:spLocks noChangeShapeType="1"/>
          </p:cNvSpPr>
          <p:nvPr/>
        </p:nvSpPr>
        <p:spPr bwMode="auto">
          <a:xfrm>
            <a:off x="3200399" y="2203450"/>
            <a:ext cx="838201" cy="224155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9029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1807"/>
                                        </p:tgtEl>
                                        <p:attrNameLst>
                                          <p:attrName>style.visibility</p:attrName>
                                        </p:attrNameLst>
                                      </p:cBhvr>
                                      <p:to>
                                        <p:strVal val="visible"/>
                                      </p:to>
                                    </p:set>
                                    <p:animEffect transition="in" filter="wipe(left)">
                                      <p:cBhvr>
                                        <p:cTn id="7" dur="500"/>
                                        <p:tgtEl>
                                          <p:spTgt spid="318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31836"/>
                                        </p:tgtEl>
                                        <p:attrNameLst>
                                          <p:attrName>style.visibility</p:attrName>
                                        </p:attrNameLst>
                                      </p:cBhvr>
                                      <p:to>
                                        <p:strVal val="visible"/>
                                      </p:to>
                                    </p:set>
                                    <p:anim calcmode="lin" valueType="num">
                                      <p:cBhvr additive="base">
                                        <p:cTn id="12" dur="500" fill="hold"/>
                                        <p:tgtEl>
                                          <p:spTgt spid="31836"/>
                                        </p:tgtEl>
                                        <p:attrNameLst>
                                          <p:attrName>ppt_x</p:attrName>
                                        </p:attrNameLst>
                                      </p:cBhvr>
                                      <p:tavLst>
                                        <p:tav tm="0">
                                          <p:val>
                                            <p:strVal val="0-#ppt_w/2"/>
                                          </p:val>
                                        </p:tav>
                                        <p:tav tm="100000">
                                          <p:val>
                                            <p:strVal val="#ppt_x"/>
                                          </p:val>
                                        </p:tav>
                                      </p:tavLst>
                                    </p:anim>
                                    <p:anim calcmode="lin" valueType="num">
                                      <p:cBhvr additive="base">
                                        <p:cTn id="13" dur="500" fill="hold"/>
                                        <p:tgtEl>
                                          <p:spTgt spid="3183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31833"/>
                                        </p:tgtEl>
                                        <p:attrNameLst>
                                          <p:attrName>style.visibility</p:attrName>
                                        </p:attrNameLst>
                                      </p:cBhvr>
                                      <p:to>
                                        <p:strVal val="visible"/>
                                      </p:to>
                                    </p:set>
                                    <p:anim calcmode="lin" valueType="num">
                                      <p:cBhvr additive="base">
                                        <p:cTn id="18" dur="500" fill="hold"/>
                                        <p:tgtEl>
                                          <p:spTgt spid="31833"/>
                                        </p:tgtEl>
                                        <p:attrNameLst>
                                          <p:attrName>ppt_x</p:attrName>
                                        </p:attrNameLst>
                                      </p:cBhvr>
                                      <p:tavLst>
                                        <p:tav tm="0">
                                          <p:val>
                                            <p:strVal val="0-#ppt_w/2"/>
                                          </p:val>
                                        </p:tav>
                                        <p:tav tm="100000">
                                          <p:val>
                                            <p:strVal val="#ppt_x"/>
                                          </p:val>
                                        </p:tav>
                                      </p:tavLst>
                                    </p:anim>
                                    <p:anim calcmode="lin" valueType="num">
                                      <p:cBhvr additive="base">
                                        <p:cTn id="19" dur="500" fill="hold"/>
                                        <p:tgtEl>
                                          <p:spTgt spid="3183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 fill="hold" nodeType="clickEffect">
                                  <p:stCondLst>
                                    <p:cond delay="0"/>
                                  </p:stCondLst>
                                  <p:childTnLst>
                                    <p:set>
                                      <p:cBhvr>
                                        <p:cTn id="23" dur="1" fill="hold">
                                          <p:stCondLst>
                                            <p:cond delay="0"/>
                                          </p:stCondLst>
                                        </p:cTn>
                                        <p:tgtEl>
                                          <p:spTgt spid="31830"/>
                                        </p:tgtEl>
                                        <p:attrNameLst>
                                          <p:attrName>style.visibility</p:attrName>
                                        </p:attrNameLst>
                                      </p:cBhvr>
                                      <p:to>
                                        <p:strVal val="visible"/>
                                      </p:to>
                                    </p:set>
                                    <p:anim calcmode="lin" valueType="num">
                                      <p:cBhvr additive="base">
                                        <p:cTn id="24" dur="500" fill="hold"/>
                                        <p:tgtEl>
                                          <p:spTgt spid="31830"/>
                                        </p:tgtEl>
                                        <p:attrNameLst>
                                          <p:attrName>ppt_x</p:attrName>
                                        </p:attrNameLst>
                                      </p:cBhvr>
                                      <p:tavLst>
                                        <p:tav tm="0">
                                          <p:val>
                                            <p:strVal val="#ppt_x"/>
                                          </p:val>
                                        </p:tav>
                                        <p:tav tm="100000">
                                          <p:val>
                                            <p:strVal val="#ppt_x"/>
                                          </p:val>
                                        </p:tav>
                                      </p:tavLst>
                                    </p:anim>
                                    <p:anim calcmode="lin" valueType="num">
                                      <p:cBhvr additive="base">
                                        <p:cTn id="25" dur="500" fill="hold"/>
                                        <p:tgtEl>
                                          <p:spTgt spid="31830"/>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2" fill="hold" nodeType="clickEffect">
                                  <p:stCondLst>
                                    <p:cond delay="0"/>
                                  </p:stCondLst>
                                  <p:childTnLst>
                                    <p:set>
                                      <p:cBhvr>
                                        <p:cTn id="29" dur="1" fill="hold">
                                          <p:stCondLst>
                                            <p:cond delay="0"/>
                                          </p:stCondLst>
                                        </p:cTn>
                                        <p:tgtEl>
                                          <p:spTgt spid="31826"/>
                                        </p:tgtEl>
                                        <p:attrNameLst>
                                          <p:attrName>style.visibility</p:attrName>
                                        </p:attrNameLst>
                                      </p:cBhvr>
                                      <p:to>
                                        <p:strVal val="visible"/>
                                      </p:to>
                                    </p:set>
                                    <p:anim calcmode="lin" valueType="num">
                                      <p:cBhvr additive="base">
                                        <p:cTn id="30" dur="500" fill="hold"/>
                                        <p:tgtEl>
                                          <p:spTgt spid="31826"/>
                                        </p:tgtEl>
                                        <p:attrNameLst>
                                          <p:attrName>ppt_x</p:attrName>
                                        </p:attrNameLst>
                                      </p:cBhvr>
                                      <p:tavLst>
                                        <p:tav tm="0">
                                          <p:val>
                                            <p:strVal val="1+#ppt_w/2"/>
                                          </p:val>
                                        </p:tav>
                                        <p:tav tm="100000">
                                          <p:val>
                                            <p:strVal val="#ppt_x"/>
                                          </p:val>
                                        </p:tav>
                                      </p:tavLst>
                                    </p:anim>
                                    <p:anim calcmode="lin" valueType="num">
                                      <p:cBhvr additive="base">
                                        <p:cTn id="31" dur="500" fill="hold"/>
                                        <p:tgtEl>
                                          <p:spTgt spid="31826"/>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2" fill="hold" nodeType="clickEffect">
                                  <p:stCondLst>
                                    <p:cond delay="0"/>
                                  </p:stCondLst>
                                  <p:childTnLst>
                                    <p:set>
                                      <p:cBhvr>
                                        <p:cTn id="35" dur="1" fill="hold">
                                          <p:stCondLst>
                                            <p:cond delay="0"/>
                                          </p:stCondLst>
                                        </p:cTn>
                                        <p:tgtEl>
                                          <p:spTgt spid="31822"/>
                                        </p:tgtEl>
                                        <p:attrNameLst>
                                          <p:attrName>style.visibility</p:attrName>
                                        </p:attrNameLst>
                                      </p:cBhvr>
                                      <p:to>
                                        <p:strVal val="visible"/>
                                      </p:to>
                                    </p:set>
                                    <p:anim calcmode="lin" valueType="num">
                                      <p:cBhvr additive="base">
                                        <p:cTn id="36" dur="500" fill="hold"/>
                                        <p:tgtEl>
                                          <p:spTgt spid="31822"/>
                                        </p:tgtEl>
                                        <p:attrNameLst>
                                          <p:attrName>ppt_x</p:attrName>
                                        </p:attrNameLst>
                                      </p:cBhvr>
                                      <p:tavLst>
                                        <p:tav tm="0">
                                          <p:val>
                                            <p:strVal val="1+#ppt_w/2"/>
                                          </p:val>
                                        </p:tav>
                                        <p:tav tm="100000">
                                          <p:val>
                                            <p:strVal val="#ppt_x"/>
                                          </p:val>
                                        </p:tav>
                                      </p:tavLst>
                                    </p:anim>
                                    <p:anim calcmode="lin" valueType="num">
                                      <p:cBhvr additive="base">
                                        <p:cTn id="37" dur="500" fill="hold"/>
                                        <p:tgtEl>
                                          <p:spTgt spid="318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8600" y="2370521"/>
            <a:ext cx="6324600" cy="6096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pPr algn="l" eaLnBrk="1" hangingPunct="1">
              <a:defRPr/>
            </a:pPr>
            <a:r>
              <a:rPr lang="en-US" altLang="en-US" sz="4800" b="1" dirty="0" smtClean="0">
                <a:solidFill>
                  <a:srgbClr val="008000"/>
                </a:solidFill>
                <a:effectLst>
                  <a:outerShdw blurRad="38100" dist="38100" dir="2700000" algn="tl">
                    <a:srgbClr val="C0C0C0"/>
                  </a:outerShdw>
                </a:effectLst>
                <a:latin typeface="+mn-lt"/>
              </a:rPr>
              <a:t>TWO PARTS OF PHOTOSYNTHESIS</a:t>
            </a:r>
            <a:endParaRPr lang="en-US" altLang="en-US" sz="4800" b="1" dirty="0" smtClean="0">
              <a:latin typeface="+mn-lt"/>
            </a:endParaRPr>
          </a:p>
        </p:txBody>
      </p:sp>
      <p:sp>
        <p:nvSpPr>
          <p:cNvPr id="20483" name="Rectangle 3"/>
          <p:cNvSpPr>
            <a:spLocks noGrp="1" noChangeArrowheads="1"/>
          </p:cNvSpPr>
          <p:nvPr>
            <p:ph type="body" idx="1"/>
          </p:nvPr>
        </p:nvSpPr>
        <p:spPr>
          <a:xfrm>
            <a:off x="228600" y="3505200"/>
            <a:ext cx="8763000" cy="32385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buFontTx/>
              <a:buNone/>
              <a:defRPr/>
            </a:pPr>
            <a:r>
              <a:rPr lang="en-US" altLang="en-US" sz="3600" b="1" dirty="0" smtClean="0">
                <a:solidFill>
                  <a:srgbClr val="0000CC"/>
                </a:solidFill>
                <a:effectLst>
                  <a:outerShdw blurRad="38100" dist="38100" dir="2700000" algn="tl">
                    <a:srgbClr val="C0C0C0"/>
                  </a:outerShdw>
                </a:effectLst>
              </a:rPr>
              <a:t>1.Light Dependent Reaction </a:t>
            </a:r>
            <a:r>
              <a:rPr lang="en-US" altLang="en-US" sz="3600" b="1" dirty="0" smtClean="0">
                <a:solidFill>
                  <a:srgbClr val="663300"/>
                </a:solidFill>
                <a:effectLst>
                  <a:outerShdw blurRad="38100" dist="38100" dir="2700000" algn="tl">
                    <a:srgbClr val="C0C0C0"/>
                  </a:outerShdw>
                </a:effectLst>
              </a:rPr>
              <a:t>- </a:t>
            </a:r>
          </a:p>
          <a:p>
            <a:pPr eaLnBrk="1" hangingPunct="1">
              <a:buFontTx/>
              <a:buNone/>
              <a:defRPr/>
            </a:pPr>
            <a:r>
              <a:rPr lang="en-US" altLang="en-US" sz="3600" b="1" dirty="0" smtClean="0">
                <a:solidFill>
                  <a:srgbClr val="663300"/>
                </a:solidFill>
                <a:effectLst>
                  <a:outerShdw blurRad="38100" dist="38100" dir="2700000" algn="tl">
                    <a:srgbClr val="C0C0C0"/>
                  </a:outerShdw>
                </a:effectLst>
              </a:rPr>
              <a:t>	Light energy is converted to </a:t>
            </a:r>
            <a:r>
              <a:rPr lang="en-US" altLang="en-US" sz="3600" b="1" dirty="0" smtClean="0">
                <a:solidFill>
                  <a:srgbClr val="FF0000"/>
                </a:solidFill>
                <a:effectLst>
                  <a:outerShdw blurRad="38100" dist="38100" dir="2700000" algn="tl">
                    <a:srgbClr val="C0C0C0"/>
                  </a:outerShdw>
                </a:effectLst>
              </a:rPr>
              <a:t>chemical energy </a:t>
            </a:r>
            <a:r>
              <a:rPr lang="en-US" altLang="en-US" sz="3600" b="1" dirty="0" smtClean="0">
                <a:solidFill>
                  <a:srgbClr val="663300"/>
                </a:solidFill>
                <a:effectLst>
                  <a:outerShdw blurRad="38100" dist="38100" dir="2700000" algn="tl">
                    <a:srgbClr val="C0C0C0"/>
                  </a:outerShdw>
                </a:effectLst>
              </a:rPr>
              <a:t>which is temporarily stored in the form of ATP and NADPH (chemical energy).</a:t>
            </a:r>
          </a:p>
        </p:txBody>
      </p:sp>
      <p:sp>
        <p:nvSpPr>
          <p:cNvPr id="20486" name="Oval 6"/>
          <p:cNvSpPr>
            <a:spLocks noChangeArrowheads="1"/>
          </p:cNvSpPr>
          <p:nvPr/>
        </p:nvSpPr>
        <p:spPr bwMode="auto">
          <a:xfrm>
            <a:off x="6934200" y="1485900"/>
            <a:ext cx="1752600" cy="1676400"/>
          </a:xfrm>
          <a:prstGeom prst="ellipse">
            <a:avLst/>
          </a:prstGeom>
          <a:solidFill>
            <a:srgbClr val="FFFF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effectLst>
                <a:outerShdw blurRad="38100" dist="38100" dir="2700000" algn="tl">
                  <a:srgbClr val="000000">
                    <a:alpha val="43137"/>
                  </a:srgbClr>
                </a:outerShdw>
              </a:effectLst>
            </a:endParaRPr>
          </a:p>
        </p:txBody>
      </p:sp>
      <p:sp>
        <p:nvSpPr>
          <p:cNvPr id="20487" name="Text Box 7"/>
          <p:cNvSpPr txBox="1">
            <a:spLocks noChangeArrowheads="1"/>
          </p:cNvSpPr>
          <p:nvPr/>
        </p:nvSpPr>
        <p:spPr bwMode="auto">
          <a:xfrm>
            <a:off x="7278688" y="2068513"/>
            <a:ext cx="1219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dirty="0">
                <a:effectLst>
                  <a:outerShdw blurRad="38100" dist="38100" dir="2700000" algn="tl">
                    <a:srgbClr val="C0C0C0"/>
                  </a:outerShdw>
                </a:effectLst>
              </a:rPr>
              <a:t>SUN</a:t>
            </a:r>
          </a:p>
        </p:txBody>
      </p:sp>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dirty="0"/>
          </a:p>
        </p:txBody>
      </p:sp>
    </p:spTree>
    <p:extLst>
      <p:ext uri="{BB962C8B-B14F-4D97-AF65-F5344CB8AC3E}">
        <p14:creationId xmlns:p14="http://schemas.microsoft.com/office/powerpoint/2010/main" val="2752870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box(in)">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box(in)">
                                      <p:cBhvr>
                                        <p:cTn id="12" dur="500"/>
                                        <p:tgtEl>
                                          <p:spTgt spid="20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486"/>
                                        </p:tgtEl>
                                        <p:attrNameLst>
                                          <p:attrName>style.visibility</p:attrName>
                                        </p:attrNameLst>
                                      </p:cBhvr>
                                      <p:to>
                                        <p:strVal val="visible"/>
                                      </p:to>
                                    </p:set>
                                    <p:anim calcmode="lin" valueType="num">
                                      <p:cBhvr additive="base">
                                        <p:cTn id="17" dur="500" fill="hold"/>
                                        <p:tgtEl>
                                          <p:spTgt spid="20486"/>
                                        </p:tgtEl>
                                        <p:attrNameLst>
                                          <p:attrName>ppt_x</p:attrName>
                                        </p:attrNameLst>
                                      </p:cBhvr>
                                      <p:tavLst>
                                        <p:tav tm="0">
                                          <p:val>
                                            <p:strVal val="#ppt_x"/>
                                          </p:val>
                                        </p:tav>
                                        <p:tav tm="100000">
                                          <p:val>
                                            <p:strVal val="#ppt_x"/>
                                          </p:val>
                                        </p:tav>
                                      </p:tavLst>
                                    </p:anim>
                                    <p:anim calcmode="lin" valueType="num">
                                      <p:cBhvr additive="base">
                                        <p:cTn id="18" dur="500" fill="hold"/>
                                        <p:tgtEl>
                                          <p:spTgt spid="2048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0487"/>
                                        </p:tgtEl>
                                        <p:attrNameLst>
                                          <p:attrName>style.visibility</p:attrName>
                                        </p:attrNameLst>
                                      </p:cBhvr>
                                      <p:to>
                                        <p:strVal val="visible"/>
                                      </p:to>
                                    </p:set>
                                    <p:anim calcmode="lin" valueType="num">
                                      <p:cBhvr additive="base">
                                        <p:cTn id="23" dur="500" fill="hold"/>
                                        <p:tgtEl>
                                          <p:spTgt spid="20487"/>
                                        </p:tgtEl>
                                        <p:attrNameLst>
                                          <p:attrName>ppt_x</p:attrName>
                                        </p:attrNameLst>
                                      </p:cBhvr>
                                      <p:tavLst>
                                        <p:tav tm="0">
                                          <p:val>
                                            <p:strVal val="#ppt_x"/>
                                          </p:val>
                                        </p:tav>
                                        <p:tav tm="100000">
                                          <p:val>
                                            <p:strVal val="#ppt_x"/>
                                          </p:val>
                                        </p:tav>
                                      </p:tavLst>
                                    </p:anim>
                                    <p:anim calcmode="lin" valueType="num">
                                      <p:cBhvr additive="base">
                                        <p:cTn id="24" dur="500" fill="hold"/>
                                        <p:tgtEl>
                                          <p:spTgt spid="204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P spid="20486" grpId="0" animBg="1"/>
      <p:bldP spid="2048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228600" y="2285999"/>
            <a:ext cx="8610600" cy="4599039"/>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lnSpc>
                <a:spcPct val="90000"/>
              </a:lnSpc>
              <a:buFontTx/>
              <a:buNone/>
              <a:defRPr/>
            </a:pPr>
            <a:r>
              <a:rPr lang="en-US" altLang="en-US" sz="3600" b="1" dirty="0" smtClean="0">
                <a:solidFill>
                  <a:srgbClr val="0000CC"/>
                </a:solidFill>
                <a:effectLst>
                  <a:outerShdw blurRad="38100" dist="38100" dir="2700000" algn="tl">
                    <a:srgbClr val="C0C0C0"/>
                  </a:outerShdw>
                </a:effectLst>
              </a:rPr>
              <a:t>2. Light Independent Reaction (The Calvin Cycle) </a:t>
            </a:r>
          </a:p>
          <a:p>
            <a:pPr eaLnBrk="1" hangingPunct="1">
              <a:lnSpc>
                <a:spcPct val="90000"/>
              </a:lnSpc>
              <a:defRPr/>
            </a:pPr>
            <a:r>
              <a:rPr lang="en-US" altLang="en-US" sz="3600" b="1" dirty="0" smtClean="0">
                <a:solidFill>
                  <a:srgbClr val="663300"/>
                </a:solidFill>
                <a:effectLst>
                  <a:outerShdw blurRad="38100" dist="38100" dir="2700000" algn="tl">
                    <a:srgbClr val="C0C0C0"/>
                  </a:outerShdw>
                </a:effectLst>
              </a:rPr>
              <a:t>CO</a:t>
            </a:r>
            <a:r>
              <a:rPr lang="en-US" altLang="en-US" sz="3600" b="1" baseline="-25000" dirty="0" smtClean="0">
                <a:solidFill>
                  <a:srgbClr val="663300"/>
                </a:solidFill>
                <a:effectLst>
                  <a:outerShdw blurRad="38100" dist="38100" dir="2700000" algn="tl">
                    <a:srgbClr val="C0C0C0"/>
                  </a:outerShdw>
                </a:effectLst>
              </a:rPr>
              <a:t>2</a:t>
            </a:r>
            <a:r>
              <a:rPr lang="en-US" altLang="en-US" sz="3600" b="1" dirty="0" smtClean="0">
                <a:solidFill>
                  <a:srgbClr val="663300"/>
                </a:solidFill>
                <a:effectLst>
                  <a:outerShdw blurRad="38100" dist="38100" dir="2700000" algn="tl">
                    <a:srgbClr val="C0C0C0"/>
                  </a:outerShdw>
                </a:effectLst>
              </a:rPr>
              <a:t> is used to make</a:t>
            </a:r>
            <a:r>
              <a:rPr lang="en-US" altLang="en-US" sz="3600" b="1" dirty="0" smtClean="0">
                <a:solidFill>
                  <a:srgbClr val="CC3300"/>
                </a:solidFill>
                <a:effectLst>
                  <a:outerShdw blurRad="38100" dist="38100" dir="2700000" algn="tl">
                    <a:srgbClr val="C0C0C0"/>
                  </a:outerShdw>
                </a:effectLst>
              </a:rPr>
              <a:t> glucose </a:t>
            </a:r>
            <a:r>
              <a:rPr lang="en-US" altLang="en-US" sz="3600" b="1" dirty="0" smtClean="0">
                <a:solidFill>
                  <a:srgbClr val="663300"/>
                </a:solidFill>
                <a:effectLst>
                  <a:outerShdw blurRad="38100" dist="38100" dir="2700000" algn="tl">
                    <a:srgbClr val="C0C0C0"/>
                  </a:outerShdw>
                </a:effectLst>
              </a:rPr>
              <a:t>molecules.</a:t>
            </a:r>
          </a:p>
          <a:p>
            <a:pPr eaLnBrk="1" hangingPunct="1">
              <a:lnSpc>
                <a:spcPct val="90000"/>
              </a:lnSpc>
              <a:defRPr/>
            </a:pPr>
            <a:r>
              <a:rPr lang="en-US" altLang="en-US" sz="3600" b="1" dirty="0" smtClean="0">
                <a:solidFill>
                  <a:srgbClr val="663300"/>
                </a:solidFill>
                <a:effectLst>
                  <a:outerShdw blurRad="38100" dist="38100" dir="2700000" algn="tl">
                    <a:srgbClr val="C0C0C0"/>
                  </a:outerShdw>
                </a:effectLst>
              </a:rPr>
              <a:t>The chemical energy stored in ATP and NADPH powers to formation of glucose. </a:t>
            </a:r>
          </a:p>
          <a:p>
            <a:pPr eaLnBrk="1" hangingPunct="1">
              <a:lnSpc>
                <a:spcPct val="90000"/>
              </a:lnSpc>
              <a:defRPr/>
            </a:pPr>
            <a:r>
              <a:rPr lang="en-US" altLang="en-US" sz="3600" b="1" dirty="0" smtClean="0">
                <a:solidFill>
                  <a:srgbClr val="663300"/>
                </a:solidFill>
                <a:effectLst>
                  <a:outerShdw blurRad="38100" dist="38100" dir="2700000" algn="tl">
                    <a:srgbClr val="C0C0C0"/>
                  </a:outerShdw>
                </a:effectLst>
              </a:rPr>
              <a:t>Also called </a:t>
            </a:r>
            <a:r>
              <a:rPr lang="en-US" altLang="en-US" sz="3600" b="1" dirty="0" smtClean="0">
                <a:solidFill>
                  <a:srgbClr val="0000CC"/>
                </a:solidFill>
                <a:effectLst>
                  <a:outerShdw blurRad="38100" dist="38100" dir="2700000" algn="tl">
                    <a:srgbClr val="C0C0C0"/>
                  </a:outerShdw>
                </a:effectLst>
              </a:rPr>
              <a:t>Carbon Fixation  </a:t>
            </a:r>
            <a:r>
              <a:rPr lang="en-US" altLang="en-US" sz="3600" b="1" dirty="0" smtClean="0">
                <a:solidFill>
                  <a:srgbClr val="663300"/>
                </a:solidFill>
                <a:effectLst>
                  <a:outerShdw blurRad="38100" dist="38100" dir="2700000" algn="tl">
                    <a:srgbClr val="C0C0C0"/>
                  </a:outerShdw>
                </a:effectLst>
              </a:rPr>
              <a:t>or </a:t>
            </a:r>
            <a:r>
              <a:rPr lang="en-US" altLang="en-US" sz="3600" b="1" dirty="0" smtClean="0">
                <a:solidFill>
                  <a:srgbClr val="0000CC"/>
                </a:solidFill>
                <a:effectLst>
                  <a:outerShdw blurRad="38100" dist="38100" dir="2700000" algn="tl">
                    <a:srgbClr val="C0C0C0"/>
                  </a:outerShdw>
                </a:effectLst>
              </a:rPr>
              <a:t>C</a:t>
            </a:r>
            <a:r>
              <a:rPr lang="en-US" altLang="en-US" sz="3600" b="1" baseline="-25000" dirty="0" smtClean="0">
                <a:solidFill>
                  <a:srgbClr val="0000CC"/>
                </a:solidFill>
                <a:effectLst>
                  <a:outerShdw blurRad="38100" dist="38100" dir="2700000" algn="tl">
                    <a:srgbClr val="C0C0C0"/>
                  </a:outerShdw>
                </a:effectLst>
              </a:rPr>
              <a:t>3</a:t>
            </a:r>
            <a:r>
              <a:rPr lang="en-US" altLang="en-US" sz="3600" b="1" dirty="0" smtClean="0">
                <a:solidFill>
                  <a:srgbClr val="663300"/>
                </a:solidFill>
                <a:effectLst>
                  <a:outerShdw blurRad="38100" dist="38100" dir="2700000" algn="tl">
                    <a:srgbClr val="C0C0C0"/>
                  </a:outerShdw>
                </a:effectLst>
              </a:rPr>
              <a:t> Fixation.</a:t>
            </a:r>
          </a:p>
          <a:p>
            <a:pPr eaLnBrk="1" hangingPunct="1">
              <a:lnSpc>
                <a:spcPct val="90000"/>
              </a:lnSpc>
              <a:buFontTx/>
              <a:buNone/>
              <a:defRPr/>
            </a:pPr>
            <a:endParaRPr lang="en-US" altLang="en-US" sz="3600" b="1" dirty="0" smtClean="0">
              <a:solidFill>
                <a:srgbClr val="663300"/>
              </a:solidFill>
              <a:effectLst>
                <a:outerShdw blurRad="38100" dist="38100" dir="2700000" algn="tl">
                  <a:srgbClr val="C0C0C0"/>
                </a:outerShdw>
              </a:effectLst>
              <a:latin typeface="Comic Sans MS" panose="030F0702030302020204" pitchFamily="66" charset="0"/>
            </a:endParaRPr>
          </a:p>
        </p:txBody>
      </p:sp>
      <p:sp>
        <p:nvSpPr>
          <p:cNvPr id="2" name="Title 1"/>
          <p:cNvSpPr>
            <a:spLocks noGrp="1"/>
          </p:cNvSpPr>
          <p:nvPr>
            <p:ph type="title"/>
          </p:nvPr>
        </p:nvSpPr>
        <p:spPr/>
        <p:txBody>
          <a:bodyPr>
            <a:normAutofit/>
          </a:bodyPr>
          <a:lstStyle/>
          <a:p>
            <a:r>
              <a:rPr lang="en-US" sz="5400" b="1" dirty="0" smtClean="0"/>
              <a:t>CELL UNIT</a:t>
            </a:r>
            <a:endParaRPr lang="en-US" sz="5400" b="1" dirty="0"/>
          </a:p>
        </p:txBody>
      </p:sp>
    </p:spTree>
    <p:extLst>
      <p:ext uri="{BB962C8B-B14F-4D97-AF65-F5344CB8AC3E}">
        <p14:creationId xmlns:p14="http://schemas.microsoft.com/office/powerpoint/2010/main" val="3977242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ox(in)">
                                      <p:cBhvr>
                                        <p:cTn id="7" dur="5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box(in)">
                                      <p:cBhvr>
                                        <p:cTn id="12" dur="500"/>
                                        <p:tgtEl>
                                          <p:spTgt spid="21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box(in)">
                                      <p:cBhvr>
                                        <p:cTn id="17" dur="500"/>
                                        <p:tgtEl>
                                          <p:spTgt spid="215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box(in)">
                                      <p:cBhvr>
                                        <p:cTn id="22"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6"/>
          <p:cNvSpPr>
            <a:spLocks noGrp="1" noChangeArrowheads="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DEE2E6B-D90C-4ADC-BFCA-C4DA16E17FCF}" type="slidenum">
              <a:rPr lang="en-US" altLang="en-US" sz="1400">
                <a:solidFill>
                  <a:schemeClr val="bg2"/>
                </a:solidFill>
              </a:rPr>
              <a:pPr>
                <a:spcBef>
                  <a:spcPct val="0"/>
                </a:spcBef>
                <a:buClrTx/>
                <a:buSzTx/>
                <a:buFontTx/>
                <a:buNone/>
              </a:pPr>
              <a:t>35</a:t>
            </a:fld>
            <a:endParaRPr lang="en-US" altLang="en-US" sz="1400">
              <a:solidFill>
                <a:schemeClr val="bg2"/>
              </a:solidFill>
            </a:endParaRPr>
          </a:p>
        </p:txBody>
      </p:sp>
      <p:sp>
        <p:nvSpPr>
          <p:cNvPr id="3074" name="Rectangle 2"/>
          <p:cNvSpPr>
            <a:spLocks noGrp="1" noChangeArrowheads="1"/>
          </p:cNvSpPr>
          <p:nvPr>
            <p:ph type="ctrTitle"/>
          </p:nvPr>
        </p:nvSpPr>
        <p:spPr>
          <a:xfrm>
            <a:off x="701675" y="5867400"/>
            <a:ext cx="7772400" cy="1143000"/>
          </a:xfrm>
        </p:spPr>
        <p:txBody>
          <a:bodyPr/>
          <a:lstStyle/>
          <a:p>
            <a:pPr eaLnBrk="1" hangingPunct="1">
              <a:defRPr/>
            </a:pPr>
            <a:r>
              <a:rPr lang="en-US" altLang="en-US" sz="6000" b="1" dirty="0" smtClean="0">
                <a:solidFill>
                  <a:srgbClr val="0000CC"/>
                </a:solidFill>
                <a:effectLst>
                  <a:outerShdw blurRad="38100" dist="38100" dir="2700000" algn="tl">
                    <a:srgbClr val="C0C0C0"/>
                  </a:outerShdw>
                </a:effectLst>
              </a:rPr>
              <a:t>Cellular Respiration</a:t>
            </a: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750" y="1524000"/>
            <a:ext cx="6826250" cy="4637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smtClean="0"/>
              <a:t>CELL UNIT</a:t>
            </a:r>
            <a:endParaRPr lang="en-US" sz="5400" b="1" dirty="0"/>
          </a:p>
        </p:txBody>
      </p:sp>
    </p:spTree>
    <p:extLst>
      <p:ext uri="{BB962C8B-B14F-4D97-AF65-F5344CB8AC3E}">
        <p14:creationId xmlns:p14="http://schemas.microsoft.com/office/powerpoint/2010/main" val="36704473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2456529" y="5867400"/>
            <a:ext cx="8229600" cy="11430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ctr"/>
          <a:lstStyle/>
          <a:p>
            <a:pPr eaLnBrk="1" hangingPunct="1">
              <a:defRPr/>
            </a:pPr>
            <a:r>
              <a:rPr lang="en-US" altLang="en-US" b="1" dirty="0" smtClean="0">
                <a:solidFill>
                  <a:srgbClr val="00279F"/>
                </a:solidFill>
                <a:effectLst>
                  <a:outerShdw blurRad="38100" dist="38100" dir="2700000" algn="tl">
                    <a:srgbClr val="C0C0C0"/>
                  </a:outerShdw>
                </a:effectLst>
              </a:rPr>
              <a:t>Mitochondria</a:t>
            </a:r>
            <a:endParaRPr lang="en-US" altLang="en-US" b="1" dirty="0" smtClean="0"/>
          </a:p>
        </p:txBody>
      </p:sp>
      <p:sp>
        <p:nvSpPr>
          <p:cNvPr id="10243" name="Rectangle 3"/>
          <p:cNvSpPr>
            <a:spLocks noGrp="1" noChangeArrowheads="1"/>
          </p:cNvSpPr>
          <p:nvPr>
            <p:ph type="body" idx="1"/>
          </p:nvPr>
        </p:nvSpPr>
        <p:spPr>
          <a:xfrm>
            <a:off x="495300" y="1885950"/>
            <a:ext cx="8153400" cy="41148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defRPr/>
            </a:pPr>
            <a:r>
              <a:rPr lang="en-US" altLang="en-US" sz="2600" b="1" dirty="0" smtClean="0">
                <a:solidFill>
                  <a:srgbClr val="00279F"/>
                </a:solidFill>
                <a:effectLst>
                  <a:outerShdw blurRad="38100" dist="38100" dir="2700000" algn="tl">
                    <a:srgbClr val="C0C0C0"/>
                  </a:outerShdw>
                </a:effectLst>
              </a:rPr>
              <a:t>Organelle</a:t>
            </a:r>
            <a:r>
              <a:rPr lang="en-US" altLang="en-US" sz="2600" dirty="0" smtClean="0"/>
              <a:t> where </a:t>
            </a:r>
            <a:r>
              <a:rPr lang="en-US" altLang="en-US" sz="2600" b="1" dirty="0" smtClean="0">
                <a:solidFill>
                  <a:srgbClr val="00279F"/>
                </a:solidFill>
                <a:effectLst>
                  <a:outerShdw blurRad="38100" dist="38100" dir="2700000" algn="tl">
                    <a:srgbClr val="C0C0C0"/>
                  </a:outerShdw>
                </a:effectLst>
              </a:rPr>
              <a:t>cellular respiration</a:t>
            </a:r>
            <a:r>
              <a:rPr lang="en-US" altLang="en-US" sz="2600" b="1" dirty="0" smtClean="0"/>
              <a:t> </a:t>
            </a:r>
            <a:r>
              <a:rPr lang="en-US" altLang="en-US" sz="2600" dirty="0" smtClean="0"/>
              <a:t>takes place.</a:t>
            </a:r>
          </a:p>
        </p:txBody>
      </p:sp>
      <p:grpSp>
        <p:nvGrpSpPr>
          <p:cNvPr id="10245" name="Group 4"/>
          <p:cNvGrpSpPr>
            <a:grpSpLocks/>
          </p:cNvGrpSpPr>
          <p:nvPr/>
        </p:nvGrpSpPr>
        <p:grpSpPr bwMode="auto">
          <a:xfrm>
            <a:off x="1104900" y="3429000"/>
            <a:ext cx="7678738" cy="3182938"/>
            <a:chOff x="696" y="2160"/>
            <a:chExt cx="4837" cy="2005"/>
          </a:xfrm>
        </p:grpSpPr>
        <p:sp>
          <p:nvSpPr>
            <p:cNvPr id="10265" name="Freeform 5"/>
            <p:cNvSpPr>
              <a:spLocks/>
            </p:cNvSpPr>
            <p:nvPr/>
          </p:nvSpPr>
          <p:spPr bwMode="auto">
            <a:xfrm>
              <a:off x="696" y="2160"/>
              <a:ext cx="4837" cy="2005"/>
            </a:xfrm>
            <a:custGeom>
              <a:avLst/>
              <a:gdLst>
                <a:gd name="T0" fmla="*/ 3792 w 4837"/>
                <a:gd name="T1" fmla="*/ 1608 h 2005"/>
                <a:gd name="T2" fmla="*/ 3672 w 4837"/>
                <a:gd name="T3" fmla="*/ 1560 h 2005"/>
                <a:gd name="T4" fmla="*/ 3552 w 4837"/>
                <a:gd name="T5" fmla="*/ 1536 h 2005"/>
                <a:gd name="T6" fmla="*/ 3432 w 4837"/>
                <a:gd name="T7" fmla="*/ 1524 h 2005"/>
                <a:gd name="T8" fmla="*/ 3216 w 4837"/>
                <a:gd name="T9" fmla="*/ 1548 h 2005"/>
                <a:gd name="T10" fmla="*/ 3024 w 4837"/>
                <a:gd name="T11" fmla="*/ 1584 h 2005"/>
                <a:gd name="T12" fmla="*/ 2796 w 4837"/>
                <a:gd name="T13" fmla="*/ 1632 h 2005"/>
                <a:gd name="T14" fmla="*/ 2580 w 4837"/>
                <a:gd name="T15" fmla="*/ 1656 h 2005"/>
                <a:gd name="T16" fmla="*/ 2388 w 4837"/>
                <a:gd name="T17" fmla="*/ 1680 h 2005"/>
                <a:gd name="T18" fmla="*/ 2244 w 4837"/>
                <a:gd name="T19" fmla="*/ 1728 h 2005"/>
                <a:gd name="T20" fmla="*/ 2136 w 4837"/>
                <a:gd name="T21" fmla="*/ 1764 h 2005"/>
                <a:gd name="T22" fmla="*/ 2016 w 4837"/>
                <a:gd name="T23" fmla="*/ 1788 h 2005"/>
                <a:gd name="T24" fmla="*/ 1884 w 4837"/>
                <a:gd name="T25" fmla="*/ 1836 h 2005"/>
                <a:gd name="T26" fmla="*/ 1776 w 4837"/>
                <a:gd name="T27" fmla="*/ 1872 h 2005"/>
                <a:gd name="T28" fmla="*/ 1512 w 4837"/>
                <a:gd name="T29" fmla="*/ 1944 h 2005"/>
                <a:gd name="T30" fmla="*/ 1368 w 4837"/>
                <a:gd name="T31" fmla="*/ 1992 h 2005"/>
                <a:gd name="T32" fmla="*/ 1248 w 4837"/>
                <a:gd name="T33" fmla="*/ 2004 h 2005"/>
                <a:gd name="T34" fmla="*/ 1080 w 4837"/>
                <a:gd name="T35" fmla="*/ 2004 h 2005"/>
                <a:gd name="T36" fmla="*/ 864 w 4837"/>
                <a:gd name="T37" fmla="*/ 1992 h 2005"/>
                <a:gd name="T38" fmla="*/ 648 w 4837"/>
                <a:gd name="T39" fmla="*/ 1980 h 2005"/>
                <a:gd name="T40" fmla="*/ 384 w 4837"/>
                <a:gd name="T41" fmla="*/ 1920 h 2005"/>
                <a:gd name="T42" fmla="*/ 120 w 4837"/>
                <a:gd name="T43" fmla="*/ 1800 h 2005"/>
                <a:gd name="T44" fmla="*/ 36 w 4837"/>
                <a:gd name="T45" fmla="*/ 1512 h 2005"/>
                <a:gd name="T46" fmla="*/ 0 w 4837"/>
                <a:gd name="T47" fmla="*/ 1272 h 2005"/>
                <a:gd name="T48" fmla="*/ 0 w 4837"/>
                <a:gd name="T49" fmla="*/ 1008 h 2005"/>
                <a:gd name="T50" fmla="*/ 12 w 4837"/>
                <a:gd name="T51" fmla="*/ 768 h 2005"/>
                <a:gd name="T52" fmla="*/ 60 w 4837"/>
                <a:gd name="T53" fmla="*/ 552 h 2005"/>
                <a:gd name="T54" fmla="*/ 240 w 4837"/>
                <a:gd name="T55" fmla="*/ 420 h 2005"/>
                <a:gd name="T56" fmla="*/ 456 w 4837"/>
                <a:gd name="T57" fmla="*/ 360 h 2005"/>
                <a:gd name="T58" fmla="*/ 768 w 4837"/>
                <a:gd name="T59" fmla="*/ 288 h 2005"/>
                <a:gd name="T60" fmla="*/ 1032 w 4837"/>
                <a:gd name="T61" fmla="*/ 240 h 2005"/>
                <a:gd name="T62" fmla="*/ 1344 w 4837"/>
                <a:gd name="T63" fmla="*/ 180 h 2005"/>
                <a:gd name="T64" fmla="*/ 1584 w 4837"/>
                <a:gd name="T65" fmla="*/ 144 h 2005"/>
                <a:gd name="T66" fmla="*/ 1920 w 4837"/>
                <a:gd name="T67" fmla="*/ 108 h 2005"/>
                <a:gd name="T68" fmla="*/ 2256 w 4837"/>
                <a:gd name="T69" fmla="*/ 72 h 2005"/>
                <a:gd name="T70" fmla="*/ 2592 w 4837"/>
                <a:gd name="T71" fmla="*/ 36 h 2005"/>
                <a:gd name="T72" fmla="*/ 2928 w 4837"/>
                <a:gd name="T73" fmla="*/ 12 h 2005"/>
                <a:gd name="T74" fmla="*/ 3312 w 4837"/>
                <a:gd name="T75" fmla="*/ 12 h 2005"/>
                <a:gd name="T76" fmla="*/ 3720 w 4837"/>
                <a:gd name="T77" fmla="*/ 0 h 2005"/>
                <a:gd name="T78" fmla="*/ 4032 w 4837"/>
                <a:gd name="T79" fmla="*/ 12 h 2005"/>
                <a:gd name="T80" fmla="*/ 4296 w 4837"/>
                <a:gd name="T81" fmla="*/ 36 h 2005"/>
                <a:gd name="T82" fmla="*/ 4536 w 4837"/>
                <a:gd name="T83" fmla="*/ 156 h 2005"/>
                <a:gd name="T84" fmla="*/ 4656 w 4837"/>
                <a:gd name="T85" fmla="*/ 348 h 2005"/>
                <a:gd name="T86" fmla="*/ 4728 w 4837"/>
                <a:gd name="T87" fmla="*/ 540 h 2005"/>
                <a:gd name="T88" fmla="*/ 4788 w 4837"/>
                <a:gd name="T89" fmla="*/ 804 h 2005"/>
                <a:gd name="T90" fmla="*/ 4824 w 4837"/>
                <a:gd name="T91" fmla="*/ 996 h 2005"/>
                <a:gd name="T92" fmla="*/ 4836 w 4837"/>
                <a:gd name="T93" fmla="*/ 1116 h 2005"/>
                <a:gd name="T94" fmla="*/ 4824 w 4837"/>
                <a:gd name="T95" fmla="*/ 1224 h 2005"/>
                <a:gd name="T96" fmla="*/ 4752 w 4837"/>
                <a:gd name="T97" fmla="*/ 1332 h 2005"/>
                <a:gd name="T98" fmla="*/ 4632 w 4837"/>
                <a:gd name="T99" fmla="*/ 1440 h 2005"/>
                <a:gd name="T100" fmla="*/ 4500 w 4837"/>
                <a:gd name="T101" fmla="*/ 1512 h 2005"/>
                <a:gd name="T102" fmla="*/ 4320 w 4837"/>
                <a:gd name="T103" fmla="*/ 1548 h 2005"/>
                <a:gd name="T104" fmla="*/ 4212 w 4837"/>
                <a:gd name="T105" fmla="*/ 1572 h 2005"/>
                <a:gd name="T106" fmla="*/ 4092 w 4837"/>
                <a:gd name="T107" fmla="*/ 1608 h 2005"/>
                <a:gd name="T108" fmla="*/ 3984 w 4837"/>
                <a:gd name="T109" fmla="*/ 1620 h 2005"/>
                <a:gd name="T110" fmla="*/ 3876 w 4837"/>
                <a:gd name="T111" fmla="*/ 1620 h 200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837" h="2005">
                  <a:moveTo>
                    <a:pt x="3864" y="1632"/>
                  </a:moveTo>
                  <a:lnTo>
                    <a:pt x="3828" y="1632"/>
                  </a:lnTo>
                  <a:lnTo>
                    <a:pt x="3792" y="1608"/>
                  </a:lnTo>
                  <a:lnTo>
                    <a:pt x="3756" y="1584"/>
                  </a:lnTo>
                  <a:lnTo>
                    <a:pt x="3708" y="1572"/>
                  </a:lnTo>
                  <a:lnTo>
                    <a:pt x="3672" y="1560"/>
                  </a:lnTo>
                  <a:lnTo>
                    <a:pt x="3636" y="1548"/>
                  </a:lnTo>
                  <a:lnTo>
                    <a:pt x="3600" y="1536"/>
                  </a:lnTo>
                  <a:lnTo>
                    <a:pt x="3552" y="1536"/>
                  </a:lnTo>
                  <a:lnTo>
                    <a:pt x="3516" y="1524"/>
                  </a:lnTo>
                  <a:lnTo>
                    <a:pt x="3480" y="1524"/>
                  </a:lnTo>
                  <a:lnTo>
                    <a:pt x="3432" y="1524"/>
                  </a:lnTo>
                  <a:lnTo>
                    <a:pt x="3384" y="1524"/>
                  </a:lnTo>
                  <a:lnTo>
                    <a:pt x="3288" y="1536"/>
                  </a:lnTo>
                  <a:lnTo>
                    <a:pt x="3216" y="1548"/>
                  </a:lnTo>
                  <a:lnTo>
                    <a:pt x="3168" y="1548"/>
                  </a:lnTo>
                  <a:lnTo>
                    <a:pt x="3120" y="1560"/>
                  </a:lnTo>
                  <a:lnTo>
                    <a:pt x="3024" y="1584"/>
                  </a:lnTo>
                  <a:lnTo>
                    <a:pt x="2988" y="1596"/>
                  </a:lnTo>
                  <a:lnTo>
                    <a:pt x="2892" y="1608"/>
                  </a:lnTo>
                  <a:lnTo>
                    <a:pt x="2796" y="1632"/>
                  </a:lnTo>
                  <a:lnTo>
                    <a:pt x="2724" y="1632"/>
                  </a:lnTo>
                  <a:lnTo>
                    <a:pt x="2652" y="1644"/>
                  </a:lnTo>
                  <a:lnTo>
                    <a:pt x="2580" y="1656"/>
                  </a:lnTo>
                  <a:lnTo>
                    <a:pt x="2508" y="1668"/>
                  </a:lnTo>
                  <a:lnTo>
                    <a:pt x="2436" y="1668"/>
                  </a:lnTo>
                  <a:lnTo>
                    <a:pt x="2388" y="1680"/>
                  </a:lnTo>
                  <a:lnTo>
                    <a:pt x="2340" y="1704"/>
                  </a:lnTo>
                  <a:lnTo>
                    <a:pt x="2292" y="1716"/>
                  </a:lnTo>
                  <a:lnTo>
                    <a:pt x="2244" y="1728"/>
                  </a:lnTo>
                  <a:lnTo>
                    <a:pt x="2208" y="1752"/>
                  </a:lnTo>
                  <a:lnTo>
                    <a:pt x="2172" y="1752"/>
                  </a:lnTo>
                  <a:lnTo>
                    <a:pt x="2136" y="1764"/>
                  </a:lnTo>
                  <a:lnTo>
                    <a:pt x="2100" y="1764"/>
                  </a:lnTo>
                  <a:lnTo>
                    <a:pt x="2064" y="1776"/>
                  </a:lnTo>
                  <a:lnTo>
                    <a:pt x="2016" y="1788"/>
                  </a:lnTo>
                  <a:lnTo>
                    <a:pt x="1980" y="1800"/>
                  </a:lnTo>
                  <a:lnTo>
                    <a:pt x="1932" y="1812"/>
                  </a:lnTo>
                  <a:lnTo>
                    <a:pt x="1884" y="1836"/>
                  </a:lnTo>
                  <a:lnTo>
                    <a:pt x="1848" y="1848"/>
                  </a:lnTo>
                  <a:lnTo>
                    <a:pt x="1812" y="1860"/>
                  </a:lnTo>
                  <a:lnTo>
                    <a:pt x="1776" y="1872"/>
                  </a:lnTo>
                  <a:lnTo>
                    <a:pt x="1728" y="1884"/>
                  </a:lnTo>
                  <a:lnTo>
                    <a:pt x="1608" y="1920"/>
                  </a:lnTo>
                  <a:lnTo>
                    <a:pt x="1512" y="1944"/>
                  </a:lnTo>
                  <a:lnTo>
                    <a:pt x="1440" y="1968"/>
                  </a:lnTo>
                  <a:lnTo>
                    <a:pt x="1404" y="1992"/>
                  </a:lnTo>
                  <a:lnTo>
                    <a:pt x="1368" y="1992"/>
                  </a:lnTo>
                  <a:lnTo>
                    <a:pt x="1332" y="2004"/>
                  </a:lnTo>
                  <a:lnTo>
                    <a:pt x="1284" y="2004"/>
                  </a:lnTo>
                  <a:lnTo>
                    <a:pt x="1248" y="2004"/>
                  </a:lnTo>
                  <a:lnTo>
                    <a:pt x="1200" y="2004"/>
                  </a:lnTo>
                  <a:lnTo>
                    <a:pt x="1128" y="2004"/>
                  </a:lnTo>
                  <a:lnTo>
                    <a:pt x="1080" y="2004"/>
                  </a:lnTo>
                  <a:lnTo>
                    <a:pt x="1008" y="2004"/>
                  </a:lnTo>
                  <a:lnTo>
                    <a:pt x="960" y="2004"/>
                  </a:lnTo>
                  <a:lnTo>
                    <a:pt x="864" y="1992"/>
                  </a:lnTo>
                  <a:lnTo>
                    <a:pt x="792" y="1992"/>
                  </a:lnTo>
                  <a:lnTo>
                    <a:pt x="720" y="1992"/>
                  </a:lnTo>
                  <a:lnTo>
                    <a:pt x="648" y="1980"/>
                  </a:lnTo>
                  <a:lnTo>
                    <a:pt x="552" y="1968"/>
                  </a:lnTo>
                  <a:lnTo>
                    <a:pt x="480" y="1956"/>
                  </a:lnTo>
                  <a:lnTo>
                    <a:pt x="384" y="1920"/>
                  </a:lnTo>
                  <a:lnTo>
                    <a:pt x="288" y="1896"/>
                  </a:lnTo>
                  <a:lnTo>
                    <a:pt x="192" y="1824"/>
                  </a:lnTo>
                  <a:lnTo>
                    <a:pt x="120" y="1800"/>
                  </a:lnTo>
                  <a:lnTo>
                    <a:pt x="96" y="1728"/>
                  </a:lnTo>
                  <a:lnTo>
                    <a:pt x="60" y="1608"/>
                  </a:lnTo>
                  <a:lnTo>
                    <a:pt x="36" y="1512"/>
                  </a:lnTo>
                  <a:lnTo>
                    <a:pt x="24" y="1440"/>
                  </a:lnTo>
                  <a:lnTo>
                    <a:pt x="12" y="1344"/>
                  </a:lnTo>
                  <a:lnTo>
                    <a:pt x="0" y="1272"/>
                  </a:lnTo>
                  <a:lnTo>
                    <a:pt x="0" y="1176"/>
                  </a:lnTo>
                  <a:lnTo>
                    <a:pt x="0" y="1104"/>
                  </a:lnTo>
                  <a:lnTo>
                    <a:pt x="0" y="1008"/>
                  </a:lnTo>
                  <a:lnTo>
                    <a:pt x="0" y="936"/>
                  </a:lnTo>
                  <a:lnTo>
                    <a:pt x="0" y="864"/>
                  </a:lnTo>
                  <a:lnTo>
                    <a:pt x="12" y="768"/>
                  </a:lnTo>
                  <a:lnTo>
                    <a:pt x="12" y="696"/>
                  </a:lnTo>
                  <a:lnTo>
                    <a:pt x="36" y="648"/>
                  </a:lnTo>
                  <a:lnTo>
                    <a:pt x="60" y="552"/>
                  </a:lnTo>
                  <a:lnTo>
                    <a:pt x="96" y="504"/>
                  </a:lnTo>
                  <a:lnTo>
                    <a:pt x="192" y="468"/>
                  </a:lnTo>
                  <a:lnTo>
                    <a:pt x="240" y="420"/>
                  </a:lnTo>
                  <a:lnTo>
                    <a:pt x="312" y="396"/>
                  </a:lnTo>
                  <a:lnTo>
                    <a:pt x="384" y="372"/>
                  </a:lnTo>
                  <a:lnTo>
                    <a:pt x="456" y="360"/>
                  </a:lnTo>
                  <a:lnTo>
                    <a:pt x="552" y="336"/>
                  </a:lnTo>
                  <a:lnTo>
                    <a:pt x="672" y="312"/>
                  </a:lnTo>
                  <a:lnTo>
                    <a:pt x="768" y="288"/>
                  </a:lnTo>
                  <a:lnTo>
                    <a:pt x="864" y="276"/>
                  </a:lnTo>
                  <a:lnTo>
                    <a:pt x="936" y="252"/>
                  </a:lnTo>
                  <a:lnTo>
                    <a:pt x="1032" y="240"/>
                  </a:lnTo>
                  <a:lnTo>
                    <a:pt x="1128" y="216"/>
                  </a:lnTo>
                  <a:lnTo>
                    <a:pt x="1248" y="192"/>
                  </a:lnTo>
                  <a:lnTo>
                    <a:pt x="1344" y="180"/>
                  </a:lnTo>
                  <a:lnTo>
                    <a:pt x="1440" y="168"/>
                  </a:lnTo>
                  <a:lnTo>
                    <a:pt x="1512" y="156"/>
                  </a:lnTo>
                  <a:lnTo>
                    <a:pt x="1584" y="144"/>
                  </a:lnTo>
                  <a:lnTo>
                    <a:pt x="1680" y="132"/>
                  </a:lnTo>
                  <a:lnTo>
                    <a:pt x="1776" y="120"/>
                  </a:lnTo>
                  <a:lnTo>
                    <a:pt x="1920" y="108"/>
                  </a:lnTo>
                  <a:lnTo>
                    <a:pt x="2040" y="96"/>
                  </a:lnTo>
                  <a:lnTo>
                    <a:pt x="2136" y="84"/>
                  </a:lnTo>
                  <a:lnTo>
                    <a:pt x="2256" y="72"/>
                  </a:lnTo>
                  <a:lnTo>
                    <a:pt x="2352" y="60"/>
                  </a:lnTo>
                  <a:lnTo>
                    <a:pt x="2472" y="48"/>
                  </a:lnTo>
                  <a:lnTo>
                    <a:pt x="2592" y="36"/>
                  </a:lnTo>
                  <a:lnTo>
                    <a:pt x="2712" y="36"/>
                  </a:lnTo>
                  <a:lnTo>
                    <a:pt x="2808" y="24"/>
                  </a:lnTo>
                  <a:lnTo>
                    <a:pt x="2928" y="12"/>
                  </a:lnTo>
                  <a:lnTo>
                    <a:pt x="3072" y="12"/>
                  </a:lnTo>
                  <a:lnTo>
                    <a:pt x="3216" y="12"/>
                  </a:lnTo>
                  <a:lnTo>
                    <a:pt x="3312" y="12"/>
                  </a:lnTo>
                  <a:lnTo>
                    <a:pt x="3432" y="0"/>
                  </a:lnTo>
                  <a:lnTo>
                    <a:pt x="3552" y="0"/>
                  </a:lnTo>
                  <a:lnTo>
                    <a:pt x="3720" y="0"/>
                  </a:lnTo>
                  <a:lnTo>
                    <a:pt x="3840" y="12"/>
                  </a:lnTo>
                  <a:lnTo>
                    <a:pt x="3960" y="12"/>
                  </a:lnTo>
                  <a:lnTo>
                    <a:pt x="4032" y="12"/>
                  </a:lnTo>
                  <a:lnTo>
                    <a:pt x="4128" y="24"/>
                  </a:lnTo>
                  <a:lnTo>
                    <a:pt x="4224" y="36"/>
                  </a:lnTo>
                  <a:lnTo>
                    <a:pt x="4296" y="36"/>
                  </a:lnTo>
                  <a:lnTo>
                    <a:pt x="4392" y="72"/>
                  </a:lnTo>
                  <a:lnTo>
                    <a:pt x="4488" y="108"/>
                  </a:lnTo>
                  <a:lnTo>
                    <a:pt x="4536" y="156"/>
                  </a:lnTo>
                  <a:lnTo>
                    <a:pt x="4572" y="204"/>
                  </a:lnTo>
                  <a:lnTo>
                    <a:pt x="4620" y="300"/>
                  </a:lnTo>
                  <a:lnTo>
                    <a:pt x="4656" y="348"/>
                  </a:lnTo>
                  <a:lnTo>
                    <a:pt x="4680" y="420"/>
                  </a:lnTo>
                  <a:lnTo>
                    <a:pt x="4716" y="468"/>
                  </a:lnTo>
                  <a:lnTo>
                    <a:pt x="4728" y="540"/>
                  </a:lnTo>
                  <a:lnTo>
                    <a:pt x="4740" y="612"/>
                  </a:lnTo>
                  <a:lnTo>
                    <a:pt x="4764" y="708"/>
                  </a:lnTo>
                  <a:lnTo>
                    <a:pt x="4788" y="804"/>
                  </a:lnTo>
                  <a:lnTo>
                    <a:pt x="4800" y="852"/>
                  </a:lnTo>
                  <a:lnTo>
                    <a:pt x="4812" y="924"/>
                  </a:lnTo>
                  <a:lnTo>
                    <a:pt x="4824" y="996"/>
                  </a:lnTo>
                  <a:lnTo>
                    <a:pt x="4836" y="1032"/>
                  </a:lnTo>
                  <a:lnTo>
                    <a:pt x="4836" y="1080"/>
                  </a:lnTo>
                  <a:lnTo>
                    <a:pt x="4836" y="1116"/>
                  </a:lnTo>
                  <a:lnTo>
                    <a:pt x="4836" y="1152"/>
                  </a:lnTo>
                  <a:lnTo>
                    <a:pt x="4824" y="1188"/>
                  </a:lnTo>
                  <a:lnTo>
                    <a:pt x="4824" y="1224"/>
                  </a:lnTo>
                  <a:lnTo>
                    <a:pt x="4800" y="1260"/>
                  </a:lnTo>
                  <a:lnTo>
                    <a:pt x="4776" y="1296"/>
                  </a:lnTo>
                  <a:lnTo>
                    <a:pt x="4752" y="1332"/>
                  </a:lnTo>
                  <a:lnTo>
                    <a:pt x="4728" y="1368"/>
                  </a:lnTo>
                  <a:lnTo>
                    <a:pt x="4680" y="1404"/>
                  </a:lnTo>
                  <a:lnTo>
                    <a:pt x="4632" y="1440"/>
                  </a:lnTo>
                  <a:lnTo>
                    <a:pt x="4584" y="1476"/>
                  </a:lnTo>
                  <a:lnTo>
                    <a:pt x="4536" y="1500"/>
                  </a:lnTo>
                  <a:lnTo>
                    <a:pt x="4500" y="1512"/>
                  </a:lnTo>
                  <a:lnTo>
                    <a:pt x="4464" y="1524"/>
                  </a:lnTo>
                  <a:lnTo>
                    <a:pt x="4416" y="1536"/>
                  </a:lnTo>
                  <a:lnTo>
                    <a:pt x="4320" y="1548"/>
                  </a:lnTo>
                  <a:lnTo>
                    <a:pt x="4284" y="1560"/>
                  </a:lnTo>
                  <a:lnTo>
                    <a:pt x="4248" y="1572"/>
                  </a:lnTo>
                  <a:lnTo>
                    <a:pt x="4212" y="1572"/>
                  </a:lnTo>
                  <a:lnTo>
                    <a:pt x="4176" y="1584"/>
                  </a:lnTo>
                  <a:lnTo>
                    <a:pt x="4128" y="1596"/>
                  </a:lnTo>
                  <a:lnTo>
                    <a:pt x="4092" y="1608"/>
                  </a:lnTo>
                  <a:lnTo>
                    <a:pt x="4056" y="1608"/>
                  </a:lnTo>
                  <a:lnTo>
                    <a:pt x="4020" y="1608"/>
                  </a:lnTo>
                  <a:lnTo>
                    <a:pt x="3984" y="1620"/>
                  </a:lnTo>
                  <a:lnTo>
                    <a:pt x="3948" y="1620"/>
                  </a:lnTo>
                  <a:lnTo>
                    <a:pt x="3912" y="1620"/>
                  </a:lnTo>
                  <a:lnTo>
                    <a:pt x="3876" y="1620"/>
                  </a:lnTo>
                  <a:lnTo>
                    <a:pt x="3840" y="1620"/>
                  </a:lnTo>
                  <a:lnTo>
                    <a:pt x="3864" y="1632"/>
                  </a:lnTo>
                </a:path>
              </a:pathLst>
            </a:custGeom>
            <a:solidFill>
              <a:srgbClr val="F35B1B"/>
            </a:solidFill>
            <a:ln w="50800" cap="rnd">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6" name="Freeform 6"/>
            <p:cNvSpPr>
              <a:spLocks/>
            </p:cNvSpPr>
            <p:nvPr/>
          </p:nvSpPr>
          <p:spPr bwMode="auto">
            <a:xfrm>
              <a:off x="924" y="2388"/>
              <a:ext cx="4381" cy="1585"/>
            </a:xfrm>
            <a:custGeom>
              <a:avLst/>
              <a:gdLst>
                <a:gd name="T0" fmla="*/ 96 w 4381"/>
                <a:gd name="T1" fmla="*/ 984 h 1585"/>
                <a:gd name="T2" fmla="*/ 456 w 4381"/>
                <a:gd name="T3" fmla="*/ 960 h 1585"/>
                <a:gd name="T4" fmla="*/ 732 w 4381"/>
                <a:gd name="T5" fmla="*/ 900 h 1585"/>
                <a:gd name="T6" fmla="*/ 372 w 4381"/>
                <a:gd name="T7" fmla="*/ 756 h 1585"/>
                <a:gd name="T8" fmla="*/ 12 w 4381"/>
                <a:gd name="T9" fmla="*/ 720 h 1585"/>
                <a:gd name="T10" fmla="*/ 168 w 4381"/>
                <a:gd name="T11" fmla="*/ 456 h 1585"/>
                <a:gd name="T12" fmla="*/ 432 w 4381"/>
                <a:gd name="T13" fmla="*/ 672 h 1585"/>
                <a:gd name="T14" fmla="*/ 396 w 4381"/>
                <a:gd name="T15" fmla="*/ 396 h 1585"/>
                <a:gd name="T16" fmla="*/ 696 w 4381"/>
                <a:gd name="T17" fmla="*/ 252 h 1585"/>
                <a:gd name="T18" fmla="*/ 864 w 4381"/>
                <a:gd name="T19" fmla="*/ 576 h 1585"/>
                <a:gd name="T20" fmla="*/ 1008 w 4381"/>
                <a:gd name="T21" fmla="*/ 852 h 1585"/>
                <a:gd name="T22" fmla="*/ 1056 w 4381"/>
                <a:gd name="T23" fmla="*/ 492 h 1585"/>
                <a:gd name="T24" fmla="*/ 1116 w 4381"/>
                <a:gd name="T25" fmla="*/ 180 h 1585"/>
                <a:gd name="T26" fmla="*/ 1488 w 4381"/>
                <a:gd name="T27" fmla="*/ 252 h 1585"/>
                <a:gd name="T28" fmla="*/ 1512 w 4381"/>
                <a:gd name="T29" fmla="*/ 696 h 1585"/>
                <a:gd name="T30" fmla="*/ 1704 w 4381"/>
                <a:gd name="T31" fmla="*/ 972 h 1585"/>
                <a:gd name="T32" fmla="*/ 1764 w 4381"/>
                <a:gd name="T33" fmla="*/ 564 h 1585"/>
                <a:gd name="T34" fmla="*/ 1716 w 4381"/>
                <a:gd name="T35" fmla="*/ 192 h 1585"/>
                <a:gd name="T36" fmla="*/ 2052 w 4381"/>
                <a:gd name="T37" fmla="*/ 192 h 1585"/>
                <a:gd name="T38" fmla="*/ 2052 w 4381"/>
                <a:gd name="T39" fmla="*/ 600 h 1585"/>
                <a:gd name="T40" fmla="*/ 2232 w 4381"/>
                <a:gd name="T41" fmla="*/ 648 h 1585"/>
                <a:gd name="T42" fmla="*/ 2232 w 4381"/>
                <a:gd name="T43" fmla="*/ 252 h 1585"/>
                <a:gd name="T44" fmla="*/ 2484 w 4381"/>
                <a:gd name="T45" fmla="*/ 60 h 1585"/>
                <a:gd name="T46" fmla="*/ 2772 w 4381"/>
                <a:gd name="T47" fmla="*/ 156 h 1585"/>
                <a:gd name="T48" fmla="*/ 2772 w 4381"/>
                <a:gd name="T49" fmla="*/ 624 h 1585"/>
                <a:gd name="T50" fmla="*/ 2976 w 4381"/>
                <a:gd name="T51" fmla="*/ 768 h 1585"/>
                <a:gd name="T52" fmla="*/ 3000 w 4381"/>
                <a:gd name="T53" fmla="*/ 336 h 1585"/>
                <a:gd name="T54" fmla="*/ 3168 w 4381"/>
                <a:gd name="T55" fmla="*/ 12 h 1585"/>
                <a:gd name="T56" fmla="*/ 3480 w 4381"/>
                <a:gd name="T57" fmla="*/ 108 h 1585"/>
                <a:gd name="T58" fmla="*/ 3468 w 4381"/>
                <a:gd name="T59" fmla="*/ 564 h 1585"/>
                <a:gd name="T60" fmla="*/ 3624 w 4381"/>
                <a:gd name="T61" fmla="*/ 528 h 1585"/>
                <a:gd name="T62" fmla="*/ 3648 w 4381"/>
                <a:gd name="T63" fmla="*/ 144 h 1585"/>
                <a:gd name="T64" fmla="*/ 4008 w 4381"/>
                <a:gd name="T65" fmla="*/ 60 h 1585"/>
                <a:gd name="T66" fmla="*/ 4056 w 4381"/>
                <a:gd name="T67" fmla="*/ 312 h 1585"/>
                <a:gd name="T68" fmla="*/ 3912 w 4381"/>
                <a:gd name="T69" fmla="*/ 636 h 1585"/>
                <a:gd name="T70" fmla="*/ 4296 w 4381"/>
                <a:gd name="T71" fmla="*/ 432 h 1585"/>
                <a:gd name="T72" fmla="*/ 4368 w 4381"/>
                <a:gd name="T73" fmla="*/ 792 h 1585"/>
                <a:gd name="T74" fmla="*/ 4152 w 4381"/>
                <a:gd name="T75" fmla="*/ 924 h 1585"/>
                <a:gd name="T76" fmla="*/ 3780 w 4381"/>
                <a:gd name="T77" fmla="*/ 828 h 1585"/>
                <a:gd name="T78" fmla="*/ 4116 w 4381"/>
                <a:gd name="T79" fmla="*/ 1068 h 1585"/>
                <a:gd name="T80" fmla="*/ 3732 w 4381"/>
                <a:gd name="T81" fmla="*/ 1212 h 1585"/>
                <a:gd name="T82" fmla="*/ 3372 w 4381"/>
                <a:gd name="T83" fmla="*/ 1104 h 1585"/>
                <a:gd name="T84" fmla="*/ 3324 w 4381"/>
                <a:gd name="T85" fmla="*/ 708 h 1585"/>
                <a:gd name="T86" fmla="*/ 3108 w 4381"/>
                <a:gd name="T87" fmla="*/ 804 h 1585"/>
                <a:gd name="T88" fmla="*/ 3012 w 4381"/>
                <a:gd name="T89" fmla="*/ 1116 h 1585"/>
                <a:gd name="T90" fmla="*/ 2664 w 4381"/>
                <a:gd name="T91" fmla="*/ 1056 h 1585"/>
                <a:gd name="T92" fmla="*/ 2616 w 4381"/>
                <a:gd name="T93" fmla="*/ 672 h 1585"/>
                <a:gd name="T94" fmla="*/ 2352 w 4381"/>
                <a:gd name="T95" fmla="*/ 840 h 1585"/>
                <a:gd name="T96" fmla="*/ 2340 w 4381"/>
                <a:gd name="T97" fmla="*/ 1224 h 1585"/>
                <a:gd name="T98" fmla="*/ 1980 w 4381"/>
                <a:gd name="T99" fmla="*/ 1284 h 1585"/>
                <a:gd name="T100" fmla="*/ 1848 w 4381"/>
                <a:gd name="T101" fmla="*/ 1008 h 1585"/>
                <a:gd name="T102" fmla="*/ 1692 w 4381"/>
                <a:gd name="T103" fmla="*/ 1332 h 1585"/>
                <a:gd name="T104" fmla="*/ 1416 w 4381"/>
                <a:gd name="T105" fmla="*/ 1512 h 1585"/>
                <a:gd name="T106" fmla="*/ 1320 w 4381"/>
                <a:gd name="T107" fmla="*/ 984 h 1585"/>
                <a:gd name="T108" fmla="*/ 1104 w 4381"/>
                <a:gd name="T109" fmla="*/ 1068 h 1585"/>
                <a:gd name="T110" fmla="*/ 1056 w 4381"/>
                <a:gd name="T111" fmla="*/ 1452 h 1585"/>
                <a:gd name="T112" fmla="*/ 732 w 4381"/>
                <a:gd name="T113" fmla="*/ 1584 h 1585"/>
                <a:gd name="T114" fmla="*/ 348 w 4381"/>
                <a:gd name="T115" fmla="*/ 1464 h 15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381" h="1585">
                  <a:moveTo>
                    <a:pt x="132" y="1308"/>
                  </a:moveTo>
                  <a:lnTo>
                    <a:pt x="144" y="1272"/>
                  </a:lnTo>
                  <a:lnTo>
                    <a:pt x="144" y="1236"/>
                  </a:lnTo>
                  <a:lnTo>
                    <a:pt x="132" y="1200"/>
                  </a:lnTo>
                  <a:lnTo>
                    <a:pt x="120" y="1164"/>
                  </a:lnTo>
                  <a:lnTo>
                    <a:pt x="108" y="1128"/>
                  </a:lnTo>
                  <a:lnTo>
                    <a:pt x="96" y="1092"/>
                  </a:lnTo>
                  <a:lnTo>
                    <a:pt x="96" y="1056"/>
                  </a:lnTo>
                  <a:lnTo>
                    <a:pt x="96" y="1020"/>
                  </a:lnTo>
                  <a:lnTo>
                    <a:pt x="96" y="984"/>
                  </a:lnTo>
                  <a:lnTo>
                    <a:pt x="108" y="948"/>
                  </a:lnTo>
                  <a:lnTo>
                    <a:pt x="156" y="924"/>
                  </a:lnTo>
                  <a:lnTo>
                    <a:pt x="192" y="924"/>
                  </a:lnTo>
                  <a:lnTo>
                    <a:pt x="228" y="912"/>
                  </a:lnTo>
                  <a:lnTo>
                    <a:pt x="264" y="912"/>
                  </a:lnTo>
                  <a:lnTo>
                    <a:pt x="300" y="924"/>
                  </a:lnTo>
                  <a:lnTo>
                    <a:pt x="348" y="936"/>
                  </a:lnTo>
                  <a:lnTo>
                    <a:pt x="384" y="948"/>
                  </a:lnTo>
                  <a:lnTo>
                    <a:pt x="420" y="948"/>
                  </a:lnTo>
                  <a:lnTo>
                    <a:pt x="456" y="960"/>
                  </a:lnTo>
                  <a:lnTo>
                    <a:pt x="492" y="972"/>
                  </a:lnTo>
                  <a:lnTo>
                    <a:pt x="528" y="984"/>
                  </a:lnTo>
                  <a:lnTo>
                    <a:pt x="576" y="996"/>
                  </a:lnTo>
                  <a:lnTo>
                    <a:pt x="612" y="1008"/>
                  </a:lnTo>
                  <a:lnTo>
                    <a:pt x="648" y="1008"/>
                  </a:lnTo>
                  <a:lnTo>
                    <a:pt x="684" y="1008"/>
                  </a:lnTo>
                  <a:lnTo>
                    <a:pt x="720" y="1008"/>
                  </a:lnTo>
                  <a:lnTo>
                    <a:pt x="732" y="972"/>
                  </a:lnTo>
                  <a:lnTo>
                    <a:pt x="732" y="936"/>
                  </a:lnTo>
                  <a:lnTo>
                    <a:pt x="732" y="900"/>
                  </a:lnTo>
                  <a:lnTo>
                    <a:pt x="708" y="864"/>
                  </a:lnTo>
                  <a:lnTo>
                    <a:pt x="672" y="840"/>
                  </a:lnTo>
                  <a:lnTo>
                    <a:pt x="624" y="816"/>
                  </a:lnTo>
                  <a:lnTo>
                    <a:pt x="588" y="792"/>
                  </a:lnTo>
                  <a:lnTo>
                    <a:pt x="552" y="780"/>
                  </a:lnTo>
                  <a:lnTo>
                    <a:pt x="516" y="768"/>
                  </a:lnTo>
                  <a:lnTo>
                    <a:pt x="480" y="768"/>
                  </a:lnTo>
                  <a:lnTo>
                    <a:pt x="444" y="756"/>
                  </a:lnTo>
                  <a:lnTo>
                    <a:pt x="408" y="756"/>
                  </a:lnTo>
                  <a:lnTo>
                    <a:pt x="372" y="756"/>
                  </a:lnTo>
                  <a:lnTo>
                    <a:pt x="336" y="744"/>
                  </a:lnTo>
                  <a:lnTo>
                    <a:pt x="300" y="744"/>
                  </a:lnTo>
                  <a:lnTo>
                    <a:pt x="264" y="744"/>
                  </a:lnTo>
                  <a:lnTo>
                    <a:pt x="228" y="744"/>
                  </a:lnTo>
                  <a:lnTo>
                    <a:pt x="192" y="744"/>
                  </a:lnTo>
                  <a:lnTo>
                    <a:pt x="156" y="744"/>
                  </a:lnTo>
                  <a:lnTo>
                    <a:pt x="120" y="744"/>
                  </a:lnTo>
                  <a:lnTo>
                    <a:pt x="84" y="744"/>
                  </a:lnTo>
                  <a:lnTo>
                    <a:pt x="48" y="744"/>
                  </a:lnTo>
                  <a:lnTo>
                    <a:pt x="12" y="720"/>
                  </a:lnTo>
                  <a:lnTo>
                    <a:pt x="12" y="684"/>
                  </a:lnTo>
                  <a:lnTo>
                    <a:pt x="0" y="648"/>
                  </a:lnTo>
                  <a:lnTo>
                    <a:pt x="0" y="612"/>
                  </a:lnTo>
                  <a:lnTo>
                    <a:pt x="0" y="576"/>
                  </a:lnTo>
                  <a:lnTo>
                    <a:pt x="0" y="540"/>
                  </a:lnTo>
                  <a:lnTo>
                    <a:pt x="24" y="504"/>
                  </a:lnTo>
                  <a:lnTo>
                    <a:pt x="60" y="480"/>
                  </a:lnTo>
                  <a:lnTo>
                    <a:pt x="96" y="468"/>
                  </a:lnTo>
                  <a:lnTo>
                    <a:pt x="132" y="468"/>
                  </a:lnTo>
                  <a:lnTo>
                    <a:pt x="168" y="456"/>
                  </a:lnTo>
                  <a:lnTo>
                    <a:pt x="204" y="456"/>
                  </a:lnTo>
                  <a:lnTo>
                    <a:pt x="240" y="456"/>
                  </a:lnTo>
                  <a:lnTo>
                    <a:pt x="276" y="456"/>
                  </a:lnTo>
                  <a:lnTo>
                    <a:pt x="312" y="480"/>
                  </a:lnTo>
                  <a:lnTo>
                    <a:pt x="324" y="516"/>
                  </a:lnTo>
                  <a:lnTo>
                    <a:pt x="336" y="552"/>
                  </a:lnTo>
                  <a:lnTo>
                    <a:pt x="348" y="588"/>
                  </a:lnTo>
                  <a:lnTo>
                    <a:pt x="372" y="624"/>
                  </a:lnTo>
                  <a:lnTo>
                    <a:pt x="396" y="660"/>
                  </a:lnTo>
                  <a:lnTo>
                    <a:pt x="432" y="672"/>
                  </a:lnTo>
                  <a:lnTo>
                    <a:pt x="468" y="672"/>
                  </a:lnTo>
                  <a:lnTo>
                    <a:pt x="504" y="648"/>
                  </a:lnTo>
                  <a:lnTo>
                    <a:pt x="528" y="612"/>
                  </a:lnTo>
                  <a:lnTo>
                    <a:pt x="540" y="576"/>
                  </a:lnTo>
                  <a:lnTo>
                    <a:pt x="540" y="540"/>
                  </a:lnTo>
                  <a:lnTo>
                    <a:pt x="528" y="504"/>
                  </a:lnTo>
                  <a:lnTo>
                    <a:pt x="492" y="480"/>
                  </a:lnTo>
                  <a:lnTo>
                    <a:pt x="456" y="456"/>
                  </a:lnTo>
                  <a:lnTo>
                    <a:pt x="432" y="420"/>
                  </a:lnTo>
                  <a:lnTo>
                    <a:pt x="396" y="396"/>
                  </a:lnTo>
                  <a:lnTo>
                    <a:pt x="396" y="360"/>
                  </a:lnTo>
                  <a:lnTo>
                    <a:pt x="408" y="324"/>
                  </a:lnTo>
                  <a:lnTo>
                    <a:pt x="444" y="312"/>
                  </a:lnTo>
                  <a:lnTo>
                    <a:pt x="480" y="288"/>
                  </a:lnTo>
                  <a:lnTo>
                    <a:pt x="516" y="288"/>
                  </a:lnTo>
                  <a:lnTo>
                    <a:pt x="552" y="276"/>
                  </a:lnTo>
                  <a:lnTo>
                    <a:pt x="588" y="264"/>
                  </a:lnTo>
                  <a:lnTo>
                    <a:pt x="624" y="264"/>
                  </a:lnTo>
                  <a:lnTo>
                    <a:pt x="660" y="252"/>
                  </a:lnTo>
                  <a:lnTo>
                    <a:pt x="696" y="252"/>
                  </a:lnTo>
                  <a:lnTo>
                    <a:pt x="732" y="252"/>
                  </a:lnTo>
                  <a:lnTo>
                    <a:pt x="768" y="240"/>
                  </a:lnTo>
                  <a:lnTo>
                    <a:pt x="804" y="264"/>
                  </a:lnTo>
                  <a:lnTo>
                    <a:pt x="816" y="300"/>
                  </a:lnTo>
                  <a:lnTo>
                    <a:pt x="840" y="336"/>
                  </a:lnTo>
                  <a:lnTo>
                    <a:pt x="840" y="372"/>
                  </a:lnTo>
                  <a:lnTo>
                    <a:pt x="852" y="408"/>
                  </a:lnTo>
                  <a:lnTo>
                    <a:pt x="864" y="456"/>
                  </a:lnTo>
                  <a:lnTo>
                    <a:pt x="864" y="528"/>
                  </a:lnTo>
                  <a:lnTo>
                    <a:pt x="864" y="576"/>
                  </a:lnTo>
                  <a:lnTo>
                    <a:pt x="876" y="612"/>
                  </a:lnTo>
                  <a:lnTo>
                    <a:pt x="888" y="648"/>
                  </a:lnTo>
                  <a:lnTo>
                    <a:pt x="888" y="684"/>
                  </a:lnTo>
                  <a:lnTo>
                    <a:pt x="900" y="720"/>
                  </a:lnTo>
                  <a:lnTo>
                    <a:pt x="900" y="756"/>
                  </a:lnTo>
                  <a:lnTo>
                    <a:pt x="912" y="792"/>
                  </a:lnTo>
                  <a:lnTo>
                    <a:pt x="924" y="828"/>
                  </a:lnTo>
                  <a:lnTo>
                    <a:pt x="936" y="864"/>
                  </a:lnTo>
                  <a:lnTo>
                    <a:pt x="972" y="876"/>
                  </a:lnTo>
                  <a:lnTo>
                    <a:pt x="1008" y="852"/>
                  </a:lnTo>
                  <a:lnTo>
                    <a:pt x="1044" y="816"/>
                  </a:lnTo>
                  <a:lnTo>
                    <a:pt x="1080" y="780"/>
                  </a:lnTo>
                  <a:lnTo>
                    <a:pt x="1092" y="744"/>
                  </a:lnTo>
                  <a:lnTo>
                    <a:pt x="1092" y="708"/>
                  </a:lnTo>
                  <a:lnTo>
                    <a:pt x="1092" y="672"/>
                  </a:lnTo>
                  <a:lnTo>
                    <a:pt x="1092" y="636"/>
                  </a:lnTo>
                  <a:lnTo>
                    <a:pt x="1092" y="600"/>
                  </a:lnTo>
                  <a:lnTo>
                    <a:pt x="1092" y="564"/>
                  </a:lnTo>
                  <a:lnTo>
                    <a:pt x="1068" y="528"/>
                  </a:lnTo>
                  <a:lnTo>
                    <a:pt x="1056" y="492"/>
                  </a:lnTo>
                  <a:lnTo>
                    <a:pt x="1056" y="456"/>
                  </a:lnTo>
                  <a:lnTo>
                    <a:pt x="1044" y="420"/>
                  </a:lnTo>
                  <a:lnTo>
                    <a:pt x="1044" y="384"/>
                  </a:lnTo>
                  <a:lnTo>
                    <a:pt x="1044" y="348"/>
                  </a:lnTo>
                  <a:lnTo>
                    <a:pt x="1044" y="312"/>
                  </a:lnTo>
                  <a:lnTo>
                    <a:pt x="1044" y="276"/>
                  </a:lnTo>
                  <a:lnTo>
                    <a:pt x="1044" y="240"/>
                  </a:lnTo>
                  <a:lnTo>
                    <a:pt x="1044" y="204"/>
                  </a:lnTo>
                  <a:lnTo>
                    <a:pt x="1080" y="180"/>
                  </a:lnTo>
                  <a:lnTo>
                    <a:pt x="1116" y="180"/>
                  </a:lnTo>
                  <a:lnTo>
                    <a:pt x="1152" y="168"/>
                  </a:lnTo>
                  <a:lnTo>
                    <a:pt x="1188" y="168"/>
                  </a:lnTo>
                  <a:lnTo>
                    <a:pt x="1236" y="168"/>
                  </a:lnTo>
                  <a:lnTo>
                    <a:pt x="1284" y="156"/>
                  </a:lnTo>
                  <a:lnTo>
                    <a:pt x="1380" y="156"/>
                  </a:lnTo>
                  <a:lnTo>
                    <a:pt x="1416" y="144"/>
                  </a:lnTo>
                  <a:lnTo>
                    <a:pt x="1452" y="144"/>
                  </a:lnTo>
                  <a:lnTo>
                    <a:pt x="1476" y="180"/>
                  </a:lnTo>
                  <a:lnTo>
                    <a:pt x="1488" y="216"/>
                  </a:lnTo>
                  <a:lnTo>
                    <a:pt x="1488" y="252"/>
                  </a:lnTo>
                  <a:lnTo>
                    <a:pt x="1488" y="288"/>
                  </a:lnTo>
                  <a:lnTo>
                    <a:pt x="1488" y="336"/>
                  </a:lnTo>
                  <a:lnTo>
                    <a:pt x="1488" y="372"/>
                  </a:lnTo>
                  <a:lnTo>
                    <a:pt x="1488" y="444"/>
                  </a:lnTo>
                  <a:lnTo>
                    <a:pt x="1488" y="492"/>
                  </a:lnTo>
                  <a:lnTo>
                    <a:pt x="1488" y="540"/>
                  </a:lnTo>
                  <a:lnTo>
                    <a:pt x="1488" y="588"/>
                  </a:lnTo>
                  <a:lnTo>
                    <a:pt x="1500" y="624"/>
                  </a:lnTo>
                  <a:lnTo>
                    <a:pt x="1500" y="660"/>
                  </a:lnTo>
                  <a:lnTo>
                    <a:pt x="1512" y="696"/>
                  </a:lnTo>
                  <a:lnTo>
                    <a:pt x="1512" y="732"/>
                  </a:lnTo>
                  <a:lnTo>
                    <a:pt x="1524" y="768"/>
                  </a:lnTo>
                  <a:lnTo>
                    <a:pt x="1536" y="816"/>
                  </a:lnTo>
                  <a:lnTo>
                    <a:pt x="1548" y="852"/>
                  </a:lnTo>
                  <a:lnTo>
                    <a:pt x="1560" y="888"/>
                  </a:lnTo>
                  <a:lnTo>
                    <a:pt x="1584" y="936"/>
                  </a:lnTo>
                  <a:lnTo>
                    <a:pt x="1608" y="972"/>
                  </a:lnTo>
                  <a:lnTo>
                    <a:pt x="1644" y="996"/>
                  </a:lnTo>
                  <a:lnTo>
                    <a:pt x="1680" y="1008"/>
                  </a:lnTo>
                  <a:lnTo>
                    <a:pt x="1704" y="972"/>
                  </a:lnTo>
                  <a:lnTo>
                    <a:pt x="1740" y="924"/>
                  </a:lnTo>
                  <a:lnTo>
                    <a:pt x="1752" y="888"/>
                  </a:lnTo>
                  <a:lnTo>
                    <a:pt x="1764" y="852"/>
                  </a:lnTo>
                  <a:lnTo>
                    <a:pt x="1764" y="816"/>
                  </a:lnTo>
                  <a:lnTo>
                    <a:pt x="1764" y="780"/>
                  </a:lnTo>
                  <a:lnTo>
                    <a:pt x="1764" y="732"/>
                  </a:lnTo>
                  <a:lnTo>
                    <a:pt x="1764" y="696"/>
                  </a:lnTo>
                  <a:lnTo>
                    <a:pt x="1764" y="648"/>
                  </a:lnTo>
                  <a:lnTo>
                    <a:pt x="1764" y="600"/>
                  </a:lnTo>
                  <a:lnTo>
                    <a:pt x="1764" y="564"/>
                  </a:lnTo>
                  <a:lnTo>
                    <a:pt x="1764" y="528"/>
                  </a:lnTo>
                  <a:lnTo>
                    <a:pt x="1752" y="492"/>
                  </a:lnTo>
                  <a:lnTo>
                    <a:pt x="1752" y="456"/>
                  </a:lnTo>
                  <a:lnTo>
                    <a:pt x="1740" y="420"/>
                  </a:lnTo>
                  <a:lnTo>
                    <a:pt x="1728" y="384"/>
                  </a:lnTo>
                  <a:lnTo>
                    <a:pt x="1728" y="348"/>
                  </a:lnTo>
                  <a:lnTo>
                    <a:pt x="1716" y="312"/>
                  </a:lnTo>
                  <a:lnTo>
                    <a:pt x="1716" y="264"/>
                  </a:lnTo>
                  <a:lnTo>
                    <a:pt x="1716" y="228"/>
                  </a:lnTo>
                  <a:lnTo>
                    <a:pt x="1716" y="192"/>
                  </a:lnTo>
                  <a:lnTo>
                    <a:pt x="1752" y="168"/>
                  </a:lnTo>
                  <a:lnTo>
                    <a:pt x="1788" y="156"/>
                  </a:lnTo>
                  <a:lnTo>
                    <a:pt x="1824" y="144"/>
                  </a:lnTo>
                  <a:lnTo>
                    <a:pt x="1860" y="132"/>
                  </a:lnTo>
                  <a:lnTo>
                    <a:pt x="1908" y="120"/>
                  </a:lnTo>
                  <a:lnTo>
                    <a:pt x="1944" y="120"/>
                  </a:lnTo>
                  <a:lnTo>
                    <a:pt x="1980" y="120"/>
                  </a:lnTo>
                  <a:lnTo>
                    <a:pt x="2016" y="120"/>
                  </a:lnTo>
                  <a:lnTo>
                    <a:pt x="2040" y="156"/>
                  </a:lnTo>
                  <a:lnTo>
                    <a:pt x="2052" y="192"/>
                  </a:lnTo>
                  <a:lnTo>
                    <a:pt x="2052" y="228"/>
                  </a:lnTo>
                  <a:lnTo>
                    <a:pt x="2052" y="264"/>
                  </a:lnTo>
                  <a:lnTo>
                    <a:pt x="2052" y="300"/>
                  </a:lnTo>
                  <a:lnTo>
                    <a:pt x="2052" y="336"/>
                  </a:lnTo>
                  <a:lnTo>
                    <a:pt x="2052" y="384"/>
                  </a:lnTo>
                  <a:lnTo>
                    <a:pt x="2052" y="432"/>
                  </a:lnTo>
                  <a:lnTo>
                    <a:pt x="2052" y="468"/>
                  </a:lnTo>
                  <a:lnTo>
                    <a:pt x="2052" y="504"/>
                  </a:lnTo>
                  <a:lnTo>
                    <a:pt x="2052" y="552"/>
                  </a:lnTo>
                  <a:lnTo>
                    <a:pt x="2052" y="600"/>
                  </a:lnTo>
                  <a:lnTo>
                    <a:pt x="2052" y="636"/>
                  </a:lnTo>
                  <a:lnTo>
                    <a:pt x="2040" y="672"/>
                  </a:lnTo>
                  <a:lnTo>
                    <a:pt x="2040" y="720"/>
                  </a:lnTo>
                  <a:lnTo>
                    <a:pt x="2064" y="756"/>
                  </a:lnTo>
                  <a:lnTo>
                    <a:pt x="2100" y="756"/>
                  </a:lnTo>
                  <a:lnTo>
                    <a:pt x="2136" y="768"/>
                  </a:lnTo>
                  <a:lnTo>
                    <a:pt x="2172" y="744"/>
                  </a:lnTo>
                  <a:lnTo>
                    <a:pt x="2208" y="720"/>
                  </a:lnTo>
                  <a:lnTo>
                    <a:pt x="2232" y="684"/>
                  </a:lnTo>
                  <a:lnTo>
                    <a:pt x="2232" y="648"/>
                  </a:lnTo>
                  <a:lnTo>
                    <a:pt x="2232" y="612"/>
                  </a:lnTo>
                  <a:lnTo>
                    <a:pt x="2232" y="576"/>
                  </a:lnTo>
                  <a:lnTo>
                    <a:pt x="2232" y="528"/>
                  </a:lnTo>
                  <a:lnTo>
                    <a:pt x="2232" y="480"/>
                  </a:lnTo>
                  <a:lnTo>
                    <a:pt x="2232" y="432"/>
                  </a:lnTo>
                  <a:lnTo>
                    <a:pt x="2232" y="396"/>
                  </a:lnTo>
                  <a:lnTo>
                    <a:pt x="2232" y="360"/>
                  </a:lnTo>
                  <a:lnTo>
                    <a:pt x="2232" y="324"/>
                  </a:lnTo>
                  <a:lnTo>
                    <a:pt x="2232" y="288"/>
                  </a:lnTo>
                  <a:lnTo>
                    <a:pt x="2232" y="252"/>
                  </a:lnTo>
                  <a:lnTo>
                    <a:pt x="2232" y="216"/>
                  </a:lnTo>
                  <a:lnTo>
                    <a:pt x="2232" y="168"/>
                  </a:lnTo>
                  <a:lnTo>
                    <a:pt x="2232" y="132"/>
                  </a:lnTo>
                  <a:lnTo>
                    <a:pt x="2268" y="120"/>
                  </a:lnTo>
                  <a:lnTo>
                    <a:pt x="2304" y="96"/>
                  </a:lnTo>
                  <a:lnTo>
                    <a:pt x="2340" y="84"/>
                  </a:lnTo>
                  <a:lnTo>
                    <a:pt x="2376" y="72"/>
                  </a:lnTo>
                  <a:lnTo>
                    <a:pt x="2412" y="60"/>
                  </a:lnTo>
                  <a:lnTo>
                    <a:pt x="2448" y="60"/>
                  </a:lnTo>
                  <a:lnTo>
                    <a:pt x="2484" y="60"/>
                  </a:lnTo>
                  <a:lnTo>
                    <a:pt x="2520" y="60"/>
                  </a:lnTo>
                  <a:lnTo>
                    <a:pt x="2556" y="60"/>
                  </a:lnTo>
                  <a:lnTo>
                    <a:pt x="2592" y="60"/>
                  </a:lnTo>
                  <a:lnTo>
                    <a:pt x="2628" y="60"/>
                  </a:lnTo>
                  <a:lnTo>
                    <a:pt x="2664" y="60"/>
                  </a:lnTo>
                  <a:lnTo>
                    <a:pt x="2700" y="60"/>
                  </a:lnTo>
                  <a:lnTo>
                    <a:pt x="2736" y="60"/>
                  </a:lnTo>
                  <a:lnTo>
                    <a:pt x="2772" y="84"/>
                  </a:lnTo>
                  <a:lnTo>
                    <a:pt x="2772" y="120"/>
                  </a:lnTo>
                  <a:lnTo>
                    <a:pt x="2772" y="156"/>
                  </a:lnTo>
                  <a:lnTo>
                    <a:pt x="2772" y="192"/>
                  </a:lnTo>
                  <a:lnTo>
                    <a:pt x="2772" y="240"/>
                  </a:lnTo>
                  <a:lnTo>
                    <a:pt x="2772" y="276"/>
                  </a:lnTo>
                  <a:lnTo>
                    <a:pt x="2772" y="324"/>
                  </a:lnTo>
                  <a:lnTo>
                    <a:pt x="2772" y="360"/>
                  </a:lnTo>
                  <a:lnTo>
                    <a:pt x="2772" y="432"/>
                  </a:lnTo>
                  <a:lnTo>
                    <a:pt x="2772" y="480"/>
                  </a:lnTo>
                  <a:lnTo>
                    <a:pt x="2772" y="528"/>
                  </a:lnTo>
                  <a:lnTo>
                    <a:pt x="2772" y="576"/>
                  </a:lnTo>
                  <a:lnTo>
                    <a:pt x="2772" y="624"/>
                  </a:lnTo>
                  <a:lnTo>
                    <a:pt x="2772" y="696"/>
                  </a:lnTo>
                  <a:lnTo>
                    <a:pt x="2772" y="744"/>
                  </a:lnTo>
                  <a:lnTo>
                    <a:pt x="2784" y="792"/>
                  </a:lnTo>
                  <a:lnTo>
                    <a:pt x="2796" y="828"/>
                  </a:lnTo>
                  <a:lnTo>
                    <a:pt x="2808" y="864"/>
                  </a:lnTo>
                  <a:lnTo>
                    <a:pt x="2844" y="888"/>
                  </a:lnTo>
                  <a:lnTo>
                    <a:pt x="2892" y="888"/>
                  </a:lnTo>
                  <a:lnTo>
                    <a:pt x="2928" y="852"/>
                  </a:lnTo>
                  <a:lnTo>
                    <a:pt x="2964" y="804"/>
                  </a:lnTo>
                  <a:lnTo>
                    <a:pt x="2976" y="768"/>
                  </a:lnTo>
                  <a:lnTo>
                    <a:pt x="2976" y="732"/>
                  </a:lnTo>
                  <a:lnTo>
                    <a:pt x="2988" y="684"/>
                  </a:lnTo>
                  <a:lnTo>
                    <a:pt x="3000" y="636"/>
                  </a:lnTo>
                  <a:lnTo>
                    <a:pt x="3000" y="588"/>
                  </a:lnTo>
                  <a:lnTo>
                    <a:pt x="3000" y="540"/>
                  </a:lnTo>
                  <a:lnTo>
                    <a:pt x="3000" y="492"/>
                  </a:lnTo>
                  <a:lnTo>
                    <a:pt x="3000" y="456"/>
                  </a:lnTo>
                  <a:lnTo>
                    <a:pt x="3000" y="420"/>
                  </a:lnTo>
                  <a:lnTo>
                    <a:pt x="3000" y="372"/>
                  </a:lnTo>
                  <a:lnTo>
                    <a:pt x="3000" y="336"/>
                  </a:lnTo>
                  <a:lnTo>
                    <a:pt x="3000" y="300"/>
                  </a:lnTo>
                  <a:lnTo>
                    <a:pt x="3000" y="252"/>
                  </a:lnTo>
                  <a:lnTo>
                    <a:pt x="3000" y="216"/>
                  </a:lnTo>
                  <a:lnTo>
                    <a:pt x="3012" y="180"/>
                  </a:lnTo>
                  <a:lnTo>
                    <a:pt x="3024" y="144"/>
                  </a:lnTo>
                  <a:lnTo>
                    <a:pt x="3036" y="108"/>
                  </a:lnTo>
                  <a:lnTo>
                    <a:pt x="3060" y="72"/>
                  </a:lnTo>
                  <a:lnTo>
                    <a:pt x="3096" y="60"/>
                  </a:lnTo>
                  <a:lnTo>
                    <a:pt x="3132" y="24"/>
                  </a:lnTo>
                  <a:lnTo>
                    <a:pt x="3168" y="12"/>
                  </a:lnTo>
                  <a:lnTo>
                    <a:pt x="3204" y="0"/>
                  </a:lnTo>
                  <a:lnTo>
                    <a:pt x="3240" y="0"/>
                  </a:lnTo>
                  <a:lnTo>
                    <a:pt x="3276" y="0"/>
                  </a:lnTo>
                  <a:lnTo>
                    <a:pt x="3312" y="0"/>
                  </a:lnTo>
                  <a:lnTo>
                    <a:pt x="3348" y="0"/>
                  </a:lnTo>
                  <a:lnTo>
                    <a:pt x="3384" y="0"/>
                  </a:lnTo>
                  <a:lnTo>
                    <a:pt x="3420" y="0"/>
                  </a:lnTo>
                  <a:lnTo>
                    <a:pt x="3456" y="36"/>
                  </a:lnTo>
                  <a:lnTo>
                    <a:pt x="3468" y="72"/>
                  </a:lnTo>
                  <a:lnTo>
                    <a:pt x="3480" y="108"/>
                  </a:lnTo>
                  <a:lnTo>
                    <a:pt x="3480" y="144"/>
                  </a:lnTo>
                  <a:lnTo>
                    <a:pt x="3480" y="180"/>
                  </a:lnTo>
                  <a:lnTo>
                    <a:pt x="3480" y="216"/>
                  </a:lnTo>
                  <a:lnTo>
                    <a:pt x="3480" y="312"/>
                  </a:lnTo>
                  <a:lnTo>
                    <a:pt x="3468" y="348"/>
                  </a:lnTo>
                  <a:lnTo>
                    <a:pt x="3468" y="396"/>
                  </a:lnTo>
                  <a:lnTo>
                    <a:pt x="3468" y="444"/>
                  </a:lnTo>
                  <a:lnTo>
                    <a:pt x="3468" y="492"/>
                  </a:lnTo>
                  <a:lnTo>
                    <a:pt x="3468" y="528"/>
                  </a:lnTo>
                  <a:lnTo>
                    <a:pt x="3468" y="564"/>
                  </a:lnTo>
                  <a:lnTo>
                    <a:pt x="3468" y="600"/>
                  </a:lnTo>
                  <a:lnTo>
                    <a:pt x="3468" y="636"/>
                  </a:lnTo>
                  <a:lnTo>
                    <a:pt x="3468" y="672"/>
                  </a:lnTo>
                  <a:lnTo>
                    <a:pt x="3480" y="708"/>
                  </a:lnTo>
                  <a:lnTo>
                    <a:pt x="3516" y="720"/>
                  </a:lnTo>
                  <a:lnTo>
                    <a:pt x="3552" y="684"/>
                  </a:lnTo>
                  <a:lnTo>
                    <a:pt x="3588" y="660"/>
                  </a:lnTo>
                  <a:lnTo>
                    <a:pt x="3612" y="612"/>
                  </a:lnTo>
                  <a:lnTo>
                    <a:pt x="3624" y="564"/>
                  </a:lnTo>
                  <a:lnTo>
                    <a:pt x="3624" y="528"/>
                  </a:lnTo>
                  <a:lnTo>
                    <a:pt x="3624" y="492"/>
                  </a:lnTo>
                  <a:lnTo>
                    <a:pt x="3624" y="456"/>
                  </a:lnTo>
                  <a:lnTo>
                    <a:pt x="3624" y="408"/>
                  </a:lnTo>
                  <a:lnTo>
                    <a:pt x="3624" y="360"/>
                  </a:lnTo>
                  <a:lnTo>
                    <a:pt x="3624" y="324"/>
                  </a:lnTo>
                  <a:lnTo>
                    <a:pt x="3624" y="288"/>
                  </a:lnTo>
                  <a:lnTo>
                    <a:pt x="3624" y="252"/>
                  </a:lnTo>
                  <a:lnTo>
                    <a:pt x="3624" y="216"/>
                  </a:lnTo>
                  <a:lnTo>
                    <a:pt x="3636" y="180"/>
                  </a:lnTo>
                  <a:lnTo>
                    <a:pt x="3648" y="144"/>
                  </a:lnTo>
                  <a:lnTo>
                    <a:pt x="3672" y="108"/>
                  </a:lnTo>
                  <a:lnTo>
                    <a:pt x="3708" y="72"/>
                  </a:lnTo>
                  <a:lnTo>
                    <a:pt x="3744" y="60"/>
                  </a:lnTo>
                  <a:lnTo>
                    <a:pt x="3780" y="48"/>
                  </a:lnTo>
                  <a:lnTo>
                    <a:pt x="3816" y="48"/>
                  </a:lnTo>
                  <a:lnTo>
                    <a:pt x="3852" y="48"/>
                  </a:lnTo>
                  <a:lnTo>
                    <a:pt x="3900" y="48"/>
                  </a:lnTo>
                  <a:lnTo>
                    <a:pt x="3936" y="48"/>
                  </a:lnTo>
                  <a:lnTo>
                    <a:pt x="3972" y="60"/>
                  </a:lnTo>
                  <a:lnTo>
                    <a:pt x="4008" y="60"/>
                  </a:lnTo>
                  <a:lnTo>
                    <a:pt x="4056" y="84"/>
                  </a:lnTo>
                  <a:lnTo>
                    <a:pt x="4092" y="84"/>
                  </a:lnTo>
                  <a:lnTo>
                    <a:pt x="4128" y="108"/>
                  </a:lnTo>
                  <a:lnTo>
                    <a:pt x="4176" y="120"/>
                  </a:lnTo>
                  <a:lnTo>
                    <a:pt x="4200" y="156"/>
                  </a:lnTo>
                  <a:lnTo>
                    <a:pt x="4188" y="192"/>
                  </a:lnTo>
                  <a:lnTo>
                    <a:pt x="4152" y="204"/>
                  </a:lnTo>
                  <a:lnTo>
                    <a:pt x="4116" y="240"/>
                  </a:lnTo>
                  <a:lnTo>
                    <a:pt x="4080" y="276"/>
                  </a:lnTo>
                  <a:lnTo>
                    <a:pt x="4056" y="312"/>
                  </a:lnTo>
                  <a:lnTo>
                    <a:pt x="4020" y="348"/>
                  </a:lnTo>
                  <a:lnTo>
                    <a:pt x="3984" y="372"/>
                  </a:lnTo>
                  <a:lnTo>
                    <a:pt x="3936" y="408"/>
                  </a:lnTo>
                  <a:lnTo>
                    <a:pt x="3912" y="444"/>
                  </a:lnTo>
                  <a:lnTo>
                    <a:pt x="3876" y="480"/>
                  </a:lnTo>
                  <a:lnTo>
                    <a:pt x="3864" y="516"/>
                  </a:lnTo>
                  <a:lnTo>
                    <a:pt x="3852" y="552"/>
                  </a:lnTo>
                  <a:lnTo>
                    <a:pt x="3852" y="588"/>
                  </a:lnTo>
                  <a:lnTo>
                    <a:pt x="3876" y="624"/>
                  </a:lnTo>
                  <a:lnTo>
                    <a:pt x="3912" y="636"/>
                  </a:lnTo>
                  <a:lnTo>
                    <a:pt x="3948" y="636"/>
                  </a:lnTo>
                  <a:lnTo>
                    <a:pt x="3996" y="612"/>
                  </a:lnTo>
                  <a:lnTo>
                    <a:pt x="4032" y="588"/>
                  </a:lnTo>
                  <a:lnTo>
                    <a:pt x="4068" y="552"/>
                  </a:lnTo>
                  <a:lnTo>
                    <a:pt x="4104" y="540"/>
                  </a:lnTo>
                  <a:lnTo>
                    <a:pt x="4140" y="516"/>
                  </a:lnTo>
                  <a:lnTo>
                    <a:pt x="4188" y="492"/>
                  </a:lnTo>
                  <a:lnTo>
                    <a:pt x="4224" y="468"/>
                  </a:lnTo>
                  <a:lnTo>
                    <a:pt x="4260" y="444"/>
                  </a:lnTo>
                  <a:lnTo>
                    <a:pt x="4296" y="432"/>
                  </a:lnTo>
                  <a:lnTo>
                    <a:pt x="4308" y="468"/>
                  </a:lnTo>
                  <a:lnTo>
                    <a:pt x="4320" y="504"/>
                  </a:lnTo>
                  <a:lnTo>
                    <a:pt x="4332" y="540"/>
                  </a:lnTo>
                  <a:lnTo>
                    <a:pt x="4344" y="576"/>
                  </a:lnTo>
                  <a:lnTo>
                    <a:pt x="4344" y="612"/>
                  </a:lnTo>
                  <a:lnTo>
                    <a:pt x="4344" y="648"/>
                  </a:lnTo>
                  <a:lnTo>
                    <a:pt x="4356" y="684"/>
                  </a:lnTo>
                  <a:lnTo>
                    <a:pt x="4356" y="720"/>
                  </a:lnTo>
                  <a:lnTo>
                    <a:pt x="4368" y="756"/>
                  </a:lnTo>
                  <a:lnTo>
                    <a:pt x="4368" y="792"/>
                  </a:lnTo>
                  <a:lnTo>
                    <a:pt x="4380" y="828"/>
                  </a:lnTo>
                  <a:lnTo>
                    <a:pt x="4380" y="864"/>
                  </a:lnTo>
                  <a:lnTo>
                    <a:pt x="4368" y="900"/>
                  </a:lnTo>
                  <a:lnTo>
                    <a:pt x="4356" y="936"/>
                  </a:lnTo>
                  <a:lnTo>
                    <a:pt x="4344" y="972"/>
                  </a:lnTo>
                  <a:lnTo>
                    <a:pt x="4308" y="996"/>
                  </a:lnTo>
                  <a:lnTo>
                    <a:pt x="4272" y="972"/>
                  </a:lnTo>
                  <a:lnTo>
                    <a:pt x="4236" y="960"/>
                  </a:lnTo>
                  <a:lnTo>
                    <a:pt x="4188" y="936"/>
                  </a:lnTo>
                  <a:lnTo>
                    <a:pt x="4152" y="924"/>
                  </a:lnTo>
                  <a:lnTo>
                    <a:pt x="4116" y="912"/>
                  </a:lnTo>
                  <a:lnTo>
                    <a:pt x="4080" y="900"/>
                  </a:lnTo>
                  <a:lnTo>
                    <a:pt x="4044" y="876"/>
                  </a:lnTo>
                  <a:lnTo>
                    <a:pt x="4008" y="876"/>
                  </a:lnTo>
                  <a:lnTo>
                    <a:pt x="3972" y="852"/>
                  </a:lnTo>
                  <a:lnTo>
                    <a:pt x="3924" y="840"/>
                  </a:lnTo>
                  <a:lnTo>
                    <a:pt x="3888" y="828"/>
                  </a:lnTo>
                  <a:lnTo>
                    <a:pt x="3852" y="828"/>
                  </a:lnTo>
                  <a:lnTo>
                    <a:pt x="3816" y="828"/>
                  </a:lnTo>
                  <a:lnTo>
                    <a:pt x="3780" y="828"/>
                  </a:lnTo>
                  <a:lnTo>
                    <a:pt x="3744" y="864"/>
                  </a:lnTo>
                  <a:lnTo>
                    <a:pt x="3732" y="900"/>
                  </a:lnTo>
                  <a:lnTo>
                    <a:pt x="3732" y="936"/>
                  </a:lnTo>
                  <a:lnTo>
                    <a:pt x="3768" y="960"/>
                  </a:lnTo>
                  <a:lnTo>
                    <a:pt x="3864" y="996"/>
                  </a:lnTo>
                  <a:lnTo>
                    <a:pt x="3936" y="1008"/>
                  </a:lnTo>
                  <a:lnTo>
                    <a:pt x="4008" y="1020"/>
                  </a:lnTo>
                  <a:lnTo>
                    <a:pt x="4044" y="1032"/>
                  </a:lnTo>
                  <a:lnTo>
                    <a:pt x="4080" y="1056"/>
                  </a:lnTo>
                  <a:lnTo>
                    <a:pt x="4116" y="1068"/>
                  </a:lnTo>
                  <a:lnTo>
                    <a:pt x="4128" y="1104"/>
                  </a:lnTo>
                  <a:lnTo>
                    <a:pt x="4140" y="1140"/>
                  </a:lnTo>
                  <a:lnTo>
                    <a:pt x="4104" y="1164"/>
                  </a:lnTo>
                  <a:lnTo>
                    <a:pt x="4068" y="1164"/>
                  </a:lnTo>
                  <a:lnTo>
                    <a:pt x="4032" y="1176"/>
                  </a:lnTo>
                  <a:lnTo>
                    <a:pt x="3996" y="1188"/>
                  </a:lnTo>
                  <a:lnTo>
                    <a:pt x="3900" y="1212"/>
                  </a:lnTo>
                  <a:lnTo>
                    <a:pt x="3828" y="1212"/>
                  </a:lnTo>
                  <a:lnTo>
                    <a:pt x="3780" y="1212"/>
                  </a:lnTo>
                  <a:lnTo>
                    <a:pt x="3732" y="1212"/>
                  </a:lnTo>
                  <a:lnTo>
                    <a:pt x="3696" y="1212"/>
                  </a:lnTo>
                  <a:lnTo>
                    <a:pt x="3660" y="1188"/>
                  </a:lnTo>
                  <a:lnTo>
                    <a:pt x="3624" y="1176"/>
                  </a:lnTo>
                  <a:lnTo>
                    <a:pt x="3588" y="1164"/>
                  </a:lnTo>
                  <a:lnTo>
                    <a:pt x="3552" y="1140"/>
                  </a:lnTo>
                  <a:lnTo>
                    <a:pt x="3516" y="1140"/>
                  </a:lnTo>
                  <a:lnTo>
                    <a:pt x="3480" y="1128"/>
                  </a:lnTo>
                  <a:lnTo>
                    <a:pt x="3444" y="1116"/>
                  </a:lnTo>
                  <a:lnTo>
                    <a:pt x="3408" y="1116"/>
                  </a:lnTo>
                  <a:lnTo>
                    <a:pt x="3372" y="1104"/>
                  </a:lnTo>
                  <a:lnTo>
                    <a:pt x="3348" y="1068"/>
                  </a:lnTo>
                  <a:lnTo>
                    <a:pt x="3348" y="1020"/>
                  </a:lnTo>
                  <a:lnTo>
                    <a:pt x="3336" y="972"/>
                  </a:lnTo>
                  <a:lnTo>
                    <a:pt x="3336" y="936"/>
                  </a:lnTo>
                  <a:lnTo>
                    <a:pt x="3336" y="900"/>
                  </a:lnTo>
                  <a:lnTo>
                    <a:pt x="3336" y="864"/>
                  </a:lnTo>
                  <a:lnTo>
                    <a:pt x="3324" y="828"/>
                  </a:lnTo>
                  <a:lnTo>
                    <a:pt x="3324" y="792"/>
                  </a:lnTo>
                  <a:lnTo>
                    <a:pt x="3324" y="756"/>
                  </a:lnTo>
                  <a:lnTo>
                    <a:pt x="3324" y="708"/>
                  </a:lnTo>
                  <a:lnTo>
                    <a:pt x="3312" y="672"/>
                  </a:lnTo>
                  <a:lnTo>
                    <a:pt x="3300" y="636"/>
                  </a:lnTo>
                  <a:lnTo>
                    <a:pt x="3288" y="600"/>
                  </a:lnTo>
                  <a:lnTo>
                    <a:pt x="3252" y="588"/>
                  </a:lnTo>
                  <a:lnTo>
                    <a:pt x="3216" y="612"/>
                  </a:lnTo>
                  <a:lnTo>
                    <a:pt x="3168" y="648"/>
                  </a:lnTo>
                  <a:lnTo>
                    <a:pt x="3144" y="684"/>
                  </a:lnTo>
                  <a:lnTo>
                    <a:pt x="3132" y="720"/>
                  </a:lnTo>
                  <a:lnTo>
                    <a:pt x="3108" y="756"/>
                  </a:lnTo>
                  <a:lnTo>
                    <a:pt x="3108" y="804"/>
                  </a:lnTo>
                  <a:lnTo>
                    <a:pt x="3096" y="840"/>
                  </a:lnTo>
                  <a:lnTo>
                    <a:pt x="3096" y="876"/>
                  </a:lnTo>
                  <a:lnTo>
                    <a:pt x="3096" y="912"/>
                  </a:lnTo>
                  <a:lnTo>
                    <a:pt x="3096" y="948"/>
                  </a:lnTo>
                  <a:lnTo>
                    <a:pt x="3096" y="996"/>
                  </a:lnTo>
                  <a:lnTo>
                    <a:pt x="3096" y="1032"/>
                  </a:lnTo>
                  <a:lnTo>
                    <a:pt x="3096" y="1068"/>
                  </a:lnTo>
                  <a:lnTo>
                    <a:pt x="3084" y="1104"/>
                  </a:lnTo>
                  <a:lnTo>
                    <a:pt x="3048" y="1104"/>
                  </a:lnTo>
                  <a:lnTo>
                    <a:pt x="3012" y="1116"/>
                  </a:lnTo>
                  <a:lnTo>
                    <a:pt x="2976" y="1116"/>
                  </a:lnTo>
                  <a:lnTo>
                    <a:pt x="2940" y="1116"/>
                  </a:lnTo>
                  <a:lnTo>
                    <a:pt x="2904" y="1116"/>
                  </a:lnTo>
                  <a:lnTo>
                    <a:pt x="2856" y="1116"/>
                  </a:lnTo>
                  <a:lnTo>
                    <a:pt x="2820" y="1116"/>
                  </a:lnTo>
                  <a:lnTo>
                    <a:pt x="2784" y="1116"/>
                  </a:lnTo>
                  <a:lnTo>
                    <a:pt x="2748" y="1116"/>
                  </a:lnTo>
                  <a:lnTo>
                    <a:pt x="2712" y="1128"/>
                  </a:lnTo>
                  <a:lnTo>
                    <a:pt x="2688" y="1092"/>
                  </a:lnTo>
                  <a:lnTo>
                    <a:pt x="2664" y="1056"/>
                  </a:lnTo>
                  <a:lnTo>
                    <a:pt x="2652" y="1020"/>
                  </a:lnTo>
                  <a:lnTo>
                    <a:pt x="2640" y="984"/>
                  </a:lnTo>
                  <a:lnTo>
                    <a:pt x="2640" y="948"/>
                  </a:lnTo>
                  <a:lnTo>
                    <a:pt x="2640" y="912"/>
                  </a:lnTo>
                  <a:lnTo>
                    <a:pt x="2640" y="876"/>
                  </a:lnTo>
                  <a:lnTo>
                    <a:pt x="2640" y="828"/>
                  </a:lnTo>
                  <a:lnTo>
                    <a:pt x="2640" y="792"/>
                  </a:lnTo>
                  <a:lnTo>
                    <a:pt x="2628" y="756"/>
                  </a:lnTo>
                  <a:lnTo>
                    <a:pt x="2616" y="708"/>
                  </a:lnTo>
                  <a:lnTo>
                    <a:pt x="2616" y="672"/>
                  </a:lnTo>
                  <a:lnTo>
                    <a:pt x="2604" y="636"/>
                  </a:lnTo>
                  <a:lnTo>
                    <a:pt x="2568" y="600"/>
                  </a:lnTo>
                  <a:lnTo>
                    <a:pt x="2532" y="576"/>
                  </a:lnTo>
                  <a:lnTo>
                    <a:pt x="2496" y="576"/>
                  </a:lnTo>
                  <a:lnTo>
                    <a:pt x="2460" y="612"/>
                  </a:lnTo>
                  <a:lnTo>
                    <a:pt x="2424" y="660"/>
                  </a:lnTo>
                  <a:lnTo>
                    <a:pt x="2400" y="708"/>
                  </a:lnTo>
                  <a:lnTo>
                    <a:pt x="2376" y="756"/>
                  </a:lnTo>
                  <a:lnTo>
                    <a:pt x="2364" y="804"/>
                  </a:lnTo>
                  <a:lnTo>
                    <a:pt x="2352" y="840"/>
                  </a:lnTo>
                  <a:lnTo>
                    <a:pt x="2352" y="876"/>
                  </a:lnTo>
                  <a:lnTo>
                    <a:pt x="2352" y="924"/>
                  </a:lnTo>
                  <a:lnTo>
                    <a:pt x="2352" y="972"/>
                  </a:lnTo>
                  <a:lnTo>
                    <a:pt x="2352" y="1008"/>
                  </a:lnTo>
                  <a:lnTo>
                    <a:pt x="2352" y="1044"/>
                  </a:lnTo>
                  <a:lnTo>
                    <a:pt x="2364" y="1080"/>
                  </a:lnTo>
                  <a:lnTo>
                    <a:pt x="2364" y="1116"/>
                  </a:lnTo>
                  <a:lnTo>
                    <a:pt x="2364" y="1152"/>
                  </a:lnTo>
                  <a:lnTo>
                    <a:pt x="2364" y="1188"/>
                  </a:lnTo>
                  <a:lnTo>
                    <a:pt x="2340" y="1224"/>
                  </a:lnTo>
                  <a:lnTo>
                    <a:pt x="2304" y="1236"/>
                  </a:lnTo>
                  <a:lnTo>
                    <a:pt x="2268" y="1248"/>
                  </a:lnTo>
                  <a:lnTo>
                    <a:pt x="2232" y="1272"/>
                  </a:lnTo>
                  <a:lnTo>
                    <a:pt x="2196" y="1284"/>
                  </a:lnTo>
                  <a:lnTo>
                    <a:pt x="2148" y="1296"/>
                  </a:lnTo>
                  <a:lnTo>
                    <a:pt x="2112" y="1308"/>
                  </a:lnTo>
                  <a:lnTo>
                    <a:pt x="2076" y="1308"/>
                  </a:lnTo>
                  <a:lnTo>
                    <a:pt x="2040" y="1308"/>
                  </a:lnTo>
                  <a:lnTo>
                    <a:pt x="2004" y="1320"/>
                  </a:lnTo>
                  <a:lnTo>
                    <a:pt x="1980" y="1284"/>
                  </a:lnTo>
                  <a:lnTo>
                    <a:pt x="1968" y="1248"/>
                  </a:lnTo>
                  <a:lnTo>
                    <a:pt x="1968" y="1200"/>
                  </a:lnTo>
                  <a:lnTo>
                    <a:pt x="1968" y="1164"/>
                  </a:lnTo>
                  <a:lnTo>
                    <a:pt x="1968" y="1116"/>
                  </a:lnTo>
                  <a:lnTo>
                    <a:pt x="1968" y="1080"/>
                  </a:lnTo>
                  <a:lnTo>
                    <a:pt x="1968" y="1044"/>
                  </a:lnTo>
                  <a:lnTo>
                    <a:pt x="1956" y="1008"/>
                  </a:lnTo>
                  <a:lnTo>
                    <a:pt x="1920" y="984"/>
                  </a:lnTo>
                  <a:lnTo>
                    <a:pt x="1884" y="984"/>
                  </a:lnTo>
                  <a:lnTo>
                    <a:pt x="1848" y="1008"/>
                  </a:lnTo>
                  <a:lnTo>
                    <a:pt x="1812" y="1020"/>
                  </a:lnTo>
                  <a:lnTo>
                    <a:pt x="1776" y="1044"/>
                  </a:lnTo>
                  <a:lnTo>
                    <a:pt x="1740" y="1080"/>
                  </a:lnTo>
                  <a:lnTo>
                    <a:pt x="1716" y="1116"/>
                  </a:lnTo>
                  <a:lnTo>
                    <a:pt x="1716" y="1152"/>
                  </a:lnTo>
                  <a:lnTo>
                    <a:pt x="1704" y="1188"/>
                  </a:lnTo>
                  <a:lnTo>
                    <a:pt x="1704" y="1224"/>
                  </a:lnTo>
                  <a:lnTo>
                    <a:pt x="1704" y="1260"/>
                  </a:lnTo>
                  <a:lnTo>
                    <a:pt x="1692" y="1296"/>
                  </a:lnTo>
                  <a:lnTo>
                    <a:pt x="1692" y="1332"/>
                  </a:lnTo>
                  <a:lnTo>
                    <a:pt x="1692" y="1368"/>
                  </a:lnTo>
                  <a:lnTo>
                    <a:pt x="1692" y="1404"/>
                  </a:lnTo>
                  <a:lnTo>
                    <a:pt x="1668" y="1440"/>
                  </a:lnTo>
                  <a:lnTo>
                    <a:pt x="1632" y="1464"/>
                  </a:lnTo>
                  <a:lnTo>
                    <a:pt x="1596" y="1476"/>
                  </a:lnTo>
                  <a:lnTo>
                    <a:pt x="1560" y="1500"/>
                  </a:lnTo>
                  <a:lnTo>
                    <a:pt x="1524" y="1500"/>
                  </a:lnTo>
                  <a:lnTo>
                    <a:pt x="1488" y="1512"/>
                  </a:lnTo>
                  <a:lnTo>
                    <a:pt x="1452" y="1512"/>
                  </a:lnTo>
                  <a:lnTo>
                    <a:pt x="1416" y="1512"/>
                  </a:lnTo>
                  <a:lnTo>
                    <a:pt x="1380" y="1512"/>
                  </a:lnTo>
                  <a:lnTo>
                    <a:pt x="1344" y="1512"/>
                  </a:lnTo>
                  <a:lnTo>
                    <a:pt x="1320" y="1416"/>
                  </a:lnTo>
                  <a:lnTo>
                    <a:pt x="1308" y="1332"/>
                  </a:lnTo>
                  <a:lnTo>
                    <a:pt x="1308" y="1284"/>
                  </a:lnTo>
                  <a:lnTo>
                    <a:pt x="1308" y="1236"/>
                  </a:lnTo>
                  <a:lnTo>
                    <a:pt x="1308" y="1140"/>
                  </a:lnTo>
                  <a:lnTo>
                    <a:pt x="1308" y="1068"/>
                  </a:lnTo>
                  <a:lnTo>
                    <a:pt x="1308" y="1020"/>
                  </a:lnTo>
                  <a:lnTo>
                    <a:pt x="1320" y="984"/>
                  </a:lnTo>
                  <a:lnTo>
                    <a:pt x="1320" y="948"/>
                  </a:lnTo>
                  <a:lnTo>
                    <a:pt x="1320" y="912"/>
                  </a:lnTo>
                  <a:lnTo>
                    <a:pt x="1284" y="888"/>
                  </a:lnTo>
                  <a:lnTo>
                    <a:pt x="1248" y="888"/>
                  </a:lnTo>
                  <a:lnTo>
                    <a:pt x="1212" y="912"/>
                  </a:lnTo>
                  <a:lnTo>
                    <a:pt x="1176" y="924"/>
                  </a:lnTo>
                  <a:lnTo>
                    <a:pt x="1164" y="960"/>
                  </a:lnTo>
                  <a:lnTo>
                    <a:pt x="1140" y="996"/>
                  </a:lnTo>
                  <a:lnTo>
                    <a:pt x="1116" y="1032"/>
                  </a:lnTo>
                  <a:lnTo>
                    <a:pt x="1104" y="1068"/>
                  </a:lnTo>
                  <a:lnTo>
                    <a:pt x="1092" y="1104"/>
                  </a:lnTo>
                  <a:lnTo>
                    <a:pt x="1080" y="1152"/>
                  </a:lnTo>
                  <a:lnTo>
                    <a:pt x="1068" y="1188"/>
                  </a:lnTo>
                  <a:lnTo>
                    <a:pt x="1068" y="1224"/>
                  </a:lnTo>
                  <a:lnTo>
                    <a:pt x="1068" y="1260"/>
                  </a:lnTo>
                  <a:lnTo>
                    <a:pt x="1068" y="1296"/>
                  </a:lnTo>
                  <a:lnTo>
                    <a:pt x="1068" y="1332"/>
                  </a:lnTo>
                  <a:lnTo>
                    <a:pt x="1068" y="1368"/>
                  </a:lnTo>
                  <a:lnTo>
                    <a:pt x="1056" y="1416"/>
                  </a:lnTo>
                  <a:lnTo>
                    <a:pt x="1056" y="1452"/>
                  </a:lnTo>
                  <a:lnTo>
                    <a:pt x="1044" y="1488"/>
                  </a:lnTo>
                  <a:lnTo>
                    <a:pt x="1032" y="1524"/>
                  </a:lnTo>
                  <a:lnTo>
                    <a:pt x="996" y="1548"/>
                  </a:lnTo>
                  <a:lnTo>
                    <a:pt x="960" y="1572"/>
                  </a:lnTo>
                  <a:lnTo>
                    <a:pt x="924" y="1584"/>
                  </a:lnTo>
                  <a:lnTo>
                    <a:pt x="888" y="1584"/>
                  </a:lnTo>
                  <a:lnTo>
                    <a:pt x="852" y="1584"/>
                  </a:lnTo>
                  <a:lnTo>
                    <a:pt x="804" y="1584"/>
                  </a:lnTo>
                  <a:lnTo>
                    <a:pt x="768" y="1584"/>
                  </a:lnTo>
                  <a:lnTo>
                    <a:pt x="732" y="1584"/>
                  </a:lnTo>
                  <a:lnTo>
                    <a:pt x="696" y="1584"/>
                  </a:lnTo>
                  <a:lnTo>
                    <a:pt x="660" y="1572"/>
                  </a:lnTo>
                  <a:lnTo>
                    <a:pt x="624" y="1572"/>
                  </a:lnTo>
                  <a:lnTo>
                    <a:pt x="588" y="1560"/>
                  </a:lnTo>
                  <a:lnTo>
                    <a:pt x="552" y="1548"/>
                  </a:lnTo>
                  <a:lnTo>
                    <a:pt x="504" y="1512"/>
                  </a:lnTo>
                  <a:lnTo>
                    <a:pt x="468" y="1488"/>
                  </a:lnTo>
                  <a:lnTo>
                    <a:pt x="420" y="1476"/>
                  </a:lnTo>
                  <a:lnTo>
                    <a:pt x="384" y="1476"/>
                  </a:lnTo>
                  <a:lnTo>
                    <a:pt x="348" y="1464"/>
                  </a:lnTo>
                  <a:lnTo>
                    <a:pt x="312" y="1452"/>
                  </a:lnTo>
                  <a:lnTo>
                    <a:pt x="276" y="1452"/>
                  </a:lnTo>
                  <a:lnTo>
                    <a:pt x="240" y="1428"/>
                  </a:lnTo>
                  <a:lnTo>
                    <a:pt x="204" y="1404"/>
                  </a:lnTo>
                  <a:lnTo>
                    <a:pt x="168" y="1380"/>
                  </a:lnTo>
                  <a:lnTo>
                    <a:pt x="156" y="1344"/>
                  </a:lnTo>
                  <a:lnTo>
                    <a:pt x="144" y="1308"/>
                  </a:lnTo>
                  <a:lnTo>
                    <a:pt x="132" y="1272"/>
                  </a:lnTo>
                  <a:lnTo>
                    <a:pt x="132" y="1308"/>
                  </a:lnTo>
                </a:path>
              </a:pathLst>
            </a:custGeom>
            <a:solidFill>
              <a:srgbClr val="FE9B03"/>
            </a:solidFill>
            <a:ln w="50800" cap="rnd">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247" name="Group 7"/>
          <p:cNvGrpSpPr>
            <a:grpSpLocks/>
          </p:cNvGrpSpPr>
          <p:nvPr/>
        </p:nvGrpSpPr>
        <p:grpSpPr bwMode="auto">
          <a:xfrm>
            <a:off x="61913" y="3559175"/>
            <a:ext cx="1360487" cy="1063625"/>
            <a:chOff x="39" y="2242"/>
            <a:chExt cx="857" cy="670"/>
          </a:xfrm>
        </p:grpSpPr>
        <p:sp>
          <p:nvSpPr>
            <p:cNvPr id="10263" name="Rectangle 8"/>
            <p:cNvSpPr>
              <a:spLocks noChangeArrowheads="1"/>
            </p:cNvSpPr>
            <p:nvPr/>
          </p:nvSpPr>
          <p:spPr bwMode="auto">
            <a:xfrm>
              <a:off x="39" y="2242"/>
              <a:ext cx="842"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latin typeface="Arial" panose="020B0604020202020204" pitchFamily="34" charset="0"/>
                </a:rPr>
                <a:t>Inner</a:t>
              </a:r>
            </a:p>
            <a:p>
              <a:pPr>
                <a:spcBef>
                  <a:spcPct val="0"/>
                </a:spcBef>
                <a:buClrTx/>
                <a:buSzTx/>
                <a:buFontTx/>
                <a:buNone/>
              </a:pPr>
              <a:r>
                <a:rPr lang="en-US" altLang="en-US" sz="1800" b="1">
                  <a:latin typeface="Arial" panose="020B0604020202020204" pitchFamily="34" charset="0"/>
                </a:rPr>
                <a:t>membrane</a:t>
              </a:r>
            </a:p>
          </p:txBody>
        </p:sp>
        <p:sp>
          <p:nvSpPr>
            <p:cNvPr id="10264" name="Line 9"/>
            <p:cNvSpPr>
              <a:spLocks noChangeShapeType="1"/>
            </p:cNvSpPr>
            <p:nvPr/>
          </p:nvSpPr>
          <p:spPr bwMode="auto">
            <a:xfrm>
              <a:off x="497" y="2657"/>
              <a:ext cx="399" cy="25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250" name="Group 10"/>
          <p:cNvGrpSpPr>
            <a:grpSpLocks/>
          </p:cNvGrpSpPr>
          <p:nvPr/>
        </p:nvGrpSpPr>
        <p:grpSpPr bwMode="auto">
          <a:xfrm>
            <a:off x="976313" y="3101975"/>
            <a:ext cx="1336675" cy="960438"/>
            <a:chOff x="615" y="1954"/>
            <a:chExt cx="842" cy="605"/>
          </a:xfrm>
        </p:grpSpPr>
        <p:sp>
          <p:nvSpPr>
            <p:cNvPr id="10261" name="Rectangle 11"/>
            <p:cNvSpPr>
              <a:spLocks noChangeArrowheads="1"/>
            </p:cNvSpPr>
            <p:nvPr/>
          </p:nvSpPr>
          <p:spPr bwMode="auto">
            <a:xfrm>
              <a:off x="615" y="1954"/>
              <a:ext cx="842"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latin typeface="Arial" panose="020B0604020202020204" pitchFamily="34" charset="0"/>
                </a:rPr>
                <a:t>Outer</a:t>
              </a:r>
            </a:p>
            <a:p>
              <a:pPr>
                <a:spcBef>
                  <a:spcPct val="0"/>
                </a:spcBef>
                <a:buClrTx/>
                <a:buSzTx/>
                <a:buFontTx/>
                <a:buNone/>
              </a:pPr>
              <a:r>
                <a:rPr lang="en-US" altLang="en-US" sz="1800" b="1">
                  <a:latin typeface="Arial" panose="020B0604020202020204" pitchFamily="34" charset="0"/>
                </a:rPr>
                <a:t>membrane</a:t>
              </a:r>
            </a:p>
          </p:txBody>
        </p:sp>
        <p:sp>
          <p:nvSpPr>
            <p:cNvPr id="3" name="Line 12"/>
            <p:cNvSpPr>
              <a:spLocks noChangeShapeType="1"/>
            </p:cNvSpPr>
            <p:nvPr/>
          </p:nvSpPr>
          <p:spPr bwMode="auto">
            <a:xfrm>
              <a:off x="912" y="2352"/>
              <a:ext cx="159" cy="207"/>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253" name="Group 13"/>
          <p:cNvGrpSpPr>
            <a:grpSpLocks/>
          </p:cNvGrpSpPr>
          <p:nvPr/>
        </p:nvGrpSpPr>
        <p:grpSpPr bwMode="auto">
          <a:xfrm>
            <a:off x="2424113" y="2644775"/>
            <a:ext cx="2147887" cy="1900238"/>
            <a:chOff x="1527" y="1666"/>
            <a:chExt cx="1353" cy="1197"/>
          </a:xfrm>
        </p:grpSpPr>
        <p:sp>
          <p:nvSpPr>
            <p:cNvPr id="10257" name="Rectangle 14"/>
            <p:cNvSpPr>
              <a:spLocks noChangeArrowheads="1"/>
            </p:cNvSpPr>
            <p:nvPr/>
          </p:nvSpPr>
          <p:spPr bwMode="auto">
            <a:xfrm>
              <a:off x="1527" y="1666"/>
              <a:ext cx="1290"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latin typeface="Arial" panose="020B0604020202020204" pitchFamily="34" charset="0"/>
                </a:rPr>
                <a:t>Inner</a:t>
              </a:r>
            </a:p>
            <a:p>
              <a:pPr>
                <a:spcBef>
                  <a:spcPct val="0"/>
                </a:spcBef>
                <a:buClrTx/>
                <a:buSzTx/>
                <a:buFontTx/>
                <a:buNone/>
              </a:pPr>
              <a:r>
                <a:rPr lang="en-US" altLang="en-US" sz="1800" b="1">
                  <a:latin typeface="Arial" panose="020B0604020202020204" pitchFamily="34" charset="0"/>
                </a:rPr>
                <a:t>membrane space</a:t>
              </a:r>
            </a:p>
          </p:txBody>
        </p:sp>
        <p:sp>
          <p:nvSpPr>
            <p:cNvPr id="4" name="Line 15"/>
            <p:cNvSpPr>
              <a:spLocks noChangeShapeType="1"/>
            </p:cNvSpPr>
            <p:nvPr/>
          </p:nvSpPr>
          <p:spPr bwMode="auto">
            <a:xfrm flipV="1">
              <a:off x="2256" y="2400"/>
              <a:ext cx="624" cy="63"/>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9" name="Line 16"/>
            <p:cNvSpPr>
              <a:spLocks noChangeShapeType="1"/>
            </p:cNvSpPr>
            <p:nvPr/>
          </p:nvSpPr>
          <p:spPr bwMode="auto">
            <a:xfrm>
              <a:off x="2544" y="2448"/>
              <a:ext cx="15" cy="415"/>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60" name="Line 17"/>
            <p:cNvSpPr>
              <a:spLocks noChangeShapeType="1"/>
            </p:cNvSpPr>
            <p:nvPr/>
          </p:nvSpPr>
          <p:spPr bwMode="auto">
            <a:xfrm>
              <a:off x="1745" y="2081"/>
              <a:ext cx="751" cy="319"/>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258" name="Group 18"/>
          <p:cNvGrpSpPr>
            <a:grpSpLocks/>
          </p:cNvGrpSpPr>
          <p:nvPr/>
        </p:nvGrpSpPr>
        <p:grpSpPr bwMode="auto">
          <a:xfrm>
            <a:off x="5091113" y="2720975"/>
            <a:ext cx="854075" cy="1774825"/>
            <a:chOff x="3207" y="1714"/>
            <a:chExt cx="538" cy="1118"/>
          </a:xfrm>
        </p:grpSpPr>
        <p:sp>
          <p:nvSpPr>
            <p:cNvPr id="10254" name="Rectangle 19"/>
            <p:cNvSpPr>
              <a:spLocks noChangeArrowheads="1"/>
            </p:cNvSpPr>
            <p:nvPr/>
          </p:nvSpPr>
          <p:spPr bwMode="auto">
            <a:xfrm>
              <a:off x="3207" y="1714"/>
              <a:ext cx="538"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latin typeface="Arial" panose="020B0604020202020204" pitchFamily="34" charset="0"/>
                </a:rPr>
                <a:t>Matrix</a:t>
              </a:r>
            </a:p>
          </p:txBody>
        </p:sp>
        <p:sp>
          <p:nvSpPr>
            <p:cNvPr id="10255" name="Line 20"/>
            <p:cNvSpPr>
              <a:spLocks noChangeShapeType="1"/>
            </p:cNvSpPr>
            <p:nvPr/>
          </p:nvSpPr>
          <p:spPr bwMode="auto">
            <a:xfrm flipV="1">
              <a:off x="3425" y="1905"/>
              <a:ext cx="15" cy="89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6" name="Oval 21"/>
            <p:cNvSpPr>
              <a:spLocks noChangeArrowheads="1"/>
            </p:cNvSpPr>
            <p:nvPr/>
          </p:nvSpPr>
          <p:spPr bwMode="auto">
            <a:xfrm>
              <a:off x="3360" y="2688"/>
              <a:ext cx="96" cy="144"/>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US" altLang="en-US" sz="2400"/>
            </a:p>
          </p:txBody>
        </p:sp>
      </p:grpSp>
      <p:grpSp>
        <p:nvGrpSpPr>
          <p:cNvPr id="10262" name="Group 22"/>
          <p:cNvGrpSpPr>
            <a:grpSpLocks/>
          </p:cNvGrpSpPr>
          <p:nvPr/>
        </p:nvGrpSpPr>
        <p:grpSpPr bwMode="auto">
          <a:xfrm>
            <a:off x="7315200" y="2873375"/>
            <a:ext cx="1169988" cy="2079625"/>
            <a:chOff x="4608" y="1810"/>
            <a:chExt cx="737" cy="1310"/>
          </a:xfrm>
        </p:grpSpPr>
        <p:sp>
          <p:nvSpPr>
            <p:cNvPr id="10251" name="Rectangle 23"/>
            <p:cNvSpPr>
              <a:spLocks noChangeArrowheads="1"/>
            </p:cNvSpPr>
            <p:nvPr/>
          </p:nvSpPr>
          <p:spPr bwMode="auto">
            <a:xfrm>
              <a:off x="4743" y="1810"/>
              <a:ext cx="602"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en-US" altLang="en-US" sz="1800" b="1">
                  <a:latin typeface="Arial" panose="020B0604020202020204" pitchFamily="34" charset="0"/>
                </a:rPr>
                <a:t>Cristae</a:t>
              </a:r>
            </a:p>
          </p:txBody>
        </p:sp>
        <p:sp>
          <p:nvSpPr>
            <p:cNvPr id="10252" name="Line 24"/>
            <p:cNvSpPr>
              <a:spLocks noChangeShapeType="1"/>
            </p:cNvSpPr>
            <p:nvPr/>
          </p:nvSpPr>
          <p:spPr bwMode="auto">
            <a:xfrm flipV="1">
              <a:off x="4752" y="2001"/>
              <a:ext cx="320" cy="735"/>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 name="AutoShape 25"/>
            <p:cNvSpPr>
              <a:spLocks/>
            </p:cNvSpPr>
            <p:nvPr/>
          </p:nvSpPr>
          <p:spPr bwMode="auto">
            <a:xfrm>
              <a:off x="4608" y="2544"/>
              <a:ext cx="144" cy="576"/>
            </a:xfrm>
            <a:prstGeom prst="rightBrace">
              <a:avLst>
                <a:gd name="adj1" fmla="val 33333"/>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US" altLang="en-US" sz="2400"/>
            </a:p>
          </p:txBody>
        </p:sp>
      </p:grpSp>
      <p:sp>
        <p:nvSpPr>
          <p:cNvPr id="27"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b="1" dirty="0"/>
          </a:p>
        </p:txBody>
      </p:sp>
    </p:spTree>
    <p:extLst>
      <p:ext uri="{BB962C8B-B14F-4D97-AF65-F5344CB8AC3E}">
        <p14:creationId xmlns:p14="http://schemas.microsoft.com/office/powerpoint/2010/main" val="4170120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0262"/>
                                        </p:tgtEl>
                                        <p:attrNameLst>
                                          <p:attrName>style.visibility</p:attrName>
                                        </p:attrNameLst>
                                      </p:cBhvr>
                                      <p:to>
                                        <p:strVal val="visible"/>
                                      </p:to>
                                    </p:set>
                                    <p:anim calcmode="lin" valueType="num">
                                      <p:cBhvr additive="base">
                                        <p:cTn id="7" dur="500" fill="hold"/>
                                        <p:tgtEl>
                                          <p:spTgt spid="10262"/>
                                        </p:tgtEl>
                                        <p:attrNameLst>
                                          <p:attrName>ppt_x</p:attrName>
                                        </p:attrNameLst>
                                      </p:cBhvr>
                                      <p:tavLst>
                                        <p:tav tm="0">
                                          <p:val>
                                            <p:strVal val="1+#ppt_w/2"/>
                                          </p:val>
                                        </p:tav>
                                        <p:tav tm="100000">
                                          <p:val>
                                            <p:strVal val="#ppt_x"/>
                                          </p:val>
                                        </p:tav>
                                      </p:tavLst>
                                    </p:anim>
                                    <p:anim calcmode="lin" valueType="num">
                                      <p:cBhvr additive="base">
                                        <p:cTn id="8" dur="500" fill="hold"/>
                                        <p:tgtEl>
                                          <p:spTgt spid="102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0258"/>
                                        </p:tgtEl>
                                        <p:attrNameLst>
                                          <p:attrName>style.visibility</p:attrName>
                                        </p:attrNameLst>
                                      </p:cBhvr>
                                      <p:to>
                                        <p:strVal val="visible"/>
                                      </p:to>
                                    </p:set>
                                    <p:anim calcmode="lin" valueType="num">
                                      <p:cBhvr additive="base">
                                        <p:cTn id="13" dur="500" fill="hold"/>
                                        <p:tgtEl>
                                          <p:spTgt spid="10258"/>
                                        </p:tgtEl>
                                        <p:attrNameLst>
                                          <p:attrName>ppt_x</p:attrName>
                                        </p:attrNameLst>
                                      </p:cBhvr>
                                      <p:tavLst>
                                        <p:tav tm="0">
                                          <p:val>
                                            <p:strVal val="0-#ppt_w/2"/>
                                          </p:val>
                                        </p:tav>
                                        <p:tav tm="100000">
                                          <p:val>
                                            <p:strVal val="#ppt_x"/>
                                          </p:val>
                                        </p:tav>
                                      </p:tavLst>
                                    </p:anim>
                                    <p:anim calcmode="lin" valueType="num">
                                      <p:cBhvr additive="base">
                                        <p:cTn id="14" dur="500" fill="hold"/>
                                        <p:tgtEl>
                                          <p:spTgt spid="1025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0253"/>
                                        </p:tgtEl>
                                        <p:attrNameLst>
                                          <p:attrName>style.visibility</p:attrName>
                                        </p:attrNameLst>
                                      </p:cBhvr>
                                      <p:to>
                                        <p:strVal val="visible"/>
                                      </p:to>
                                    </p:set>
                                    <p:anim calcmode="lin" valueType="num">
                                      <p:cBhvr additive="base">
                                        <p:cTn id="19" dur="500" fill="hold"/>
                                        <p:tgtEl>
                                          <p:spTgt spid="10253"/>
                                        </p:tgtEl>
                                        <p:attrNameLst>
                                          <p:attrName>ppt_x</p:attrName>
                                        </p:attrNameLst>
                                      </p:cBhvr>
                                      <p:tavLst>
                                        <p:tav tm="0">
                                          <p:val>
                                            <p:strVal val="0-#ppt_w/2"/>
                                          </p:val>
                                        </p:tav>
                                        <p:tav tm="100000">
                                          <p:val>
                                            <p:strVal val="#ppt_x"/>
                                          </p:val>
                                        </p:tav>
                                      </p:tavLst>
                                    </p:anim>
                                    <p:anim calcmode="lin" valueType="num">
                                      <p:cBhvr additive="base">
                                        <p:cTn id="20" dur="500" fill="hold"/>
                                        <p:tgtEl>
                                          <p:spTgt spid="1025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0250"/>
                                        </p:tgtEl>
                                        <p:attrNameLst>
                                          <p:attrName>style.visibility</p:attrName>
                                        </p:attrNameLst>
                                      </p:cBhvr>
                                      <p:to>
                                        <p:strVal val="visible"/>
                                      </p:to>
                                    </p:set>
                                    <p:anim calcmode="lin" valueType="num">
                                      <p:cBhvr additive="base">
                                        <p:cTn id="25" dur="500" fill="hold"/>
                                        <p:tgtEl>
                                          <p:spTgt spid="10250"/>
                                        </p:tgtEl>
                                        <p:attrNameLst>
                                          <p:attrName>ppt_x</p:attrName>
                                        </p:attrNameLst>
                                      </p:cBhvr>
                                      <p:tavLst>
                                        <p:tav tm="0">
                                          <p:val>
                                            <p:strVal val="0-#ppt_w/2"/>
                                          </p:val>
                                        </p:tav>
                                        <p:tav tm="100000">
                                          <p:val>
                                            <p:strVal val="#ppt_x"/>
                                          </p:val>
                                        </p:tav>
                                      </p:tavLst>
                                    </p:anim>
                                    <p:anim calcmode="lin" valueType="num">
                                      <p:cBhvr additive="base">
                                        <p:cTn id="26" dur="500" fill="hold"/>
                                        <p:tgtEl>
                                          <p:spTgt spid="1025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0247"/>
                                        </p:tgtEl>
                                        <p:attrNameLst>
                                          <p:attrName>style.visibility</p:attrName>
                                        </p:attrNameLst>
                                      </p:cBhvr>
                                      <p:to>
                                        <p:strVal val="visible"/>
                                      </p:to>
                                    </p:set>
                                    <p:anim calcmode="lin" valueType="num">
                                      <p:cBhvr additive="base">
                                        <p:cTn id="31" dur="500" fill="hold"/>
                                        <p:tgtEl>
                                          <p:spTgt spid="10247"/>
                                        </p:tgtEl>
                                        <p:attrNameLst>
                                          <p:attrName>ppt_x</p:attrName>
                                        </p:attrNameLst>
                                      </p:cBhvr>
                                      <p:tavLst>
                                        <p:tav tm="0">
                                          <p:val>
                                            <p:strVal val="0-#ppt_w/2"/>
                                          </p:val>
                                        </p:tav>
                                        <p:tav tm="100000">
                                          <p:val>
                                            <p:strVal val="#ppt_x"/>
                                          </p:val>
                                        </p:tav>
                                      </p:tavLst>
                                    </p:anim>
                                    <p:anim calcmode="lin" valueType="num">
                                      <p:cBhvr additive="base">
                                        <p:cTn id="32" dur="500" fill="hold"/>
                                        <p:tgtEl>
                                          <p:spTgt spid="102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876F0467-19A4-4790-9AA5-1E5F7C61C8EE}" type="slidenum">
              <a:rPr lang="en-US" altLang="en-US" sz="1400"/>
              <a:pPr>
                <a:spcBef>
                  <a:spcPct val="0"/>
                </a:spcBef>
                <a:buClrTx/>
                <a:buSzTx/>
                <a:buFontTx/>
                <a:buNone/>
              </a:pPr>
              <a:t>37</a:t>
            </a:fld>
            <a:endParaRPr lang="en-US" altLang="en-US" sz="1400"/>
          </a:p>
        </p:txBody>
      </p:sp>
      <p:sp>
        <p:nvSpPr>
          <p:cNvPr id="18435" name="Rectangle 3"/>
          <p:cNvSpPr>
            <a:spLocks noGrp="1" noChangeArrowheads="1"/>
          </p:cNvSpPr>
          <p:nvPr>
            <p:ph type="body" idx="1"/>
          </p:nvPr>
        </p:nvSpPr>
        <p:spPr>
          <a:xfrm>
            <a:off x="609600" y="2133600"/>
            <a:ext cx="7772400" cy="44958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marL="0" indent="0">
              <a:buNone/>
              <a:defRPr/>
            </a:pPr>
            <a:r>
              <a:rPr lang="en-US" altLang="en-US" sz="3600" b="1" dirty="0">
                <a:solidFill>
                  <a:srgbClr val="00279F"/>
                </a:solidFill>
                <a:effectLst>
                  <a:outerShdw blurRad="38100" dist="38100" dir="2700000" algn="tl">
                    <a:srgbClr val="C0C0C0"/>
                  </a:outerShdw>
                </a:effectLst>
              </a:rPr>
              <a:t>CELLULAR </a:t>
            </a:r>
            <a:r>
              <a:rPr lang="en-US" altLang="en-US" sz="3600" b="1" dirty="0" smtClean="0">
                <a:solidFill>
                  <a:srgbClr val="00279F"/>
                </a:solidFill>
                <a:effectLst>
                  <a:outerShdw blurRad="38100" dist="38100" dir="2700000" algn="tl">
                    <a:srgbClr val="C0C0C0"/>
                  </a:outerShdw>
                </a:effectLst>
              </a:rPr>
              <a:t>RESPIRATION</a:t>
            </a:r>
          </a:p>
          <a:p>
            <a:pPr marL="0" indent="0">
              <a:buNone/>
              <a:defRPr/>
            </a:pPr>
            <a:r>
              <a:rPr lang="en-US" altLang="en-US" sz="2800" b="1" dirty="0" smtClean="0">
                <a:effectLst>
                  <a:outerShdw blurRad="38100" dist="38100" dir="2700000" algn="tl">
                    <a:srgbClr val="C0C0C0"/>
                  </a:outerShdw>
                </a:effectLst>
              </a:rPr>
              <a:t>Four main parts (reactions).</a:t>
            </a:r>
            <a:endParaRPr lang="en-US" altLang="en-US" sz="2800" dirty="0" smtClean="0"/>
          </a:p>
          <a:p>
            <a:pPr marL="514350" indent="-514350" eaLnBrk="1" hangingPunct="1">
              <a:buFont typeface="Wingdings" panose="05000000000000000000" pitchFamily="2" charset="2"/>
              <a:buAutoNum type="arabicPeriod"/>
              <a:defRPr/>
            </a:pPr>
            <a:r>
              <a:rPr lang="en-US" altLang="en-US" sz="2800" b="1" dirty="0" smtClean="0">
                <a:effectLst>
                  <a:outerShdw blurRad="38100" dist="38100" dir="2700000" algn="tl">
                    <a:srgbClr val="C0C0C0"/>
                  </a:outerShdw>
                </a:effectLst>
              </a:rPr>
              <a:t>Glycolysis (splitting of sugar)</a:t>
            </a:r>
            <a:endParaRPr lang="en-US" altLang="en-US" sz="2800" b="1" dirty="0"/>
          </a:p>
          <a:p>
            <a:pPr marL="514350" indent="-514350" eaLnBrk="1" hangingPunct="1">
              <a:buFont typeface="Wingdings" panose="05000000000000000000" pitchFamily="2" charset="2"/>
              <a:buAutoNum type="arabicPeriod"/>
              <a:defRPr/>
            </a:pPr>
            <a:r>
              <a:rPr lang="en-US" altLang="en-US" sz="2800" b="1" dirty="0" smtClean="0">
                <a:effectLst>
                  <a:outerShdw blurRad="38100" dist="38100" dir="2700000" algn="tl">
                    <a:srgbClr val="C0C0C0"/>
                  </a:outerShdw>
                </a:effectLst>
              </a:rPr>
              <a:t>Grooming Phase</a:t>
            </a:r>
            <a:endParaRPr lang="en-US" altLang="en-US" sz="2800" b="1" dirty="0"/>
          </a:p>
          <a:p>
            <a:pPr marL="514350" indent="-514350" eaLnBrk="1" hangingPunct="1">
              <a:buFont typeface="Wingdings" panose="05000000000000000000" pitchFamily="2" charset="2"/>
              <a:buAutoNum type="arabicPeriod"/>
              <a:defRPr/>
            </a:pPr>
            <a:r>
              <a:rPr lang="en-US" altLang="en-US" sz="2800" b="1" dirty="0" smtClean="0">
                <a:effectLst>
                  <a:outerShdw blurRad="38100" dist="38100" dir="2700000" algn="tl">
                    <a:srgbClr val="C0C0C0"/>
                  </a:outerShdw>
                </a:effectLst>
              </a:rPr>
              <a:t>Krebs </a:t>
            </a:r>
            <a:r>
              <a:rPr lang="en-US" altLang="en-US" sz="2800" b="1" dirty="0">
                <a:effectLst>
                  <a:outerShdw blurRad="38100" dist="38100" dir="2700000" algn="tl">
                    <a:srgbClr val="C0C0C0"/>
                  </a:outerShdw>
                </a:effectLst>
              </a:rPr>
              <a:t>Cycle (Citric Acid Cycle</a:t>
            </a:r>
            <a:r>
              <a:rPr lang="en-US" altLang="en-US" sz="2800" b="1" dirty="0" smtClean="0">
                <a:effectLst>
                  <a:outerShdw blurRad="38100" dist="38100" dir="2700000" algn="tl">
                    <a:srgbClr val="C0C0C0"/>
                  </a:outerShdw>
                </a:effectLst>
              </a:rPr>
              <a:t>)</a:t>
            </a:r>
            <a:endParaRPr lang="en-US" altLang="en-US" sz="2800" dirty="0" smtClean="0"/>
          </a:p>
          <a:p>
            <a:pPr>
              <a:buNone/>
              <a:defRPr/>
            </a:pPr>
            <a:r>
              <a:rPr lang="en-US" altLang="en-US" sz="2800" b="1" dirty="0">
                <a:effectLst>
                  <a:outerShdw blurRad="38100" dist="38100" dir="2700000" algn="tl">
                    <a:srgbClr val="C0C0C0"/>
                  </a:outerShdw>
                </a:effectLst>
              </a:rPr>
              <a:t>4.  Electron Transport Chain (ETC) and</a:t>
            </a:r>
          </a:p>
          <a:p>
            <a:pPr>
              <a:buNone/>
              <a:defRPr/>
            </a:pPr>
            <a:r>
              <a:rPr lang="en-US" altLang="en-US" sz="2800" b="1" dirty="0">
                <a:effectLst>
                  <a:outerShdw blurRad="38100" dist="38100" dir="2700000" algn="tl">
                    <a:srgbClr val="C0C0C0"/>
                  </a:outerShdw>
                </a:effectLst>
              </a:rPr>
              <a:t>     Oxidative Phosphorylation</a:t>
            </a:r>
            <a:endParaRPr lang="en-US" altLang="en-US" sz="2800" b="1" dirty="0"/>
          </a:p>
          <a:p>
            <a:pPr marL="0" indent="0" eaLnBrk="1" hangingPunct="1">
              <a:buNone/>
              <a:defRPr/>
            </a:pPr>
            <a:endParaRPr lang="en-US" altLang="en-US" sz="2800" b="1" dirty="0">
              <a:solidFill>
                <a:srgbClr val="00279F"/>
              </a:solidFill>
            </a:endParaRPr>
          </a:p>
        </p:txBody>
      </p:sp>
      <p:sp>
        <p:nvSpPr>
          <p:cNvPr id="5" name="Title 1"/>
          <p:cNvSpPr txBox="1">
            <a:spLocks noGrp="1"/>
          </p:cNvSpPr>
          <p:nvPr>
            <p:ph type="title"/>
          </p:nvPr>
        </p:nvSpPr>
        <p:spPr>
          <a:xfrm>
            <a:off x="152400" y="617538"/>
            <a:ext cx="8915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b="1" dirty="0"/>
          </a:p>
        </p:txBody>
      </p:sp>
    </p:spTree>
    <p:extLst>
      <p:ext uri="{BB962C8B-B14F-4D97-AF65-F5344CB8AC3E}">
        <p14:creationId xmlns:p14="http://schemas.microsoft.com/office/powerpoint/2010/main" val="104153865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3F4D2A0C-8AF4-4911-900C-10F55DD62E47}" type="slidenum">
              <a:rPr lang="en-US" altLang="en-US" sz="1400"/>
              <a:pPr>
                <a:spcBef>
                  <a:spcPct val="0"/>
                </a:spcBef>
                <a:buClrTx/>
                <a:buSzTx/>
                <a:buFontTx/>
                <a:buNone/>
              </a:pPr>
              <a:t>38</a:t>
            </a:fld>
            <a:endParaRPr lang="en-US" altLang="en-US" sz="1400"/>
          </a:p>
        </p:txBody>
      </p:sp>
      <p:sp>
        <p:nvSpPr>
          <p:cNvPr id="14340" name="Rectangle 3"/>
          <p:cNvSpPr>
            <a:spLocks noGrp="1" noChangeArrowheads="1"/>
          </p:cNvSpPr>
          <p:nvPr>
            <p:ph type="body" idx="1"/>
          </p:nvPr>
        </p:nvSpPr>
        <p:spPr>
          <a:xfrm>
            <a:off x="457200" y="2133600"/>
            <a:ext cx="8229600" cy="4525963"/>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0" indent="0" eaLnBrk="1" hangingPunct="1">
              <a:lnSpc>
                <a:spcPct val="90000"/>
              </a:lnSpc>
              <a:buNone/>
            </a:pPr>
            <a:r>
              <a:rPr lang="en-US" altLang="en-US" sz="3600" b="1" dirty="0" smtClean="0"/>
              <a:t>GLYCOLYSIS</a:t>
            </a:r>
          </a:p>
          <a:p>
            <a:pPr eaLnBrk="1" hangingPunct="1">
              <a:lnSpc>
                <a:spcPct val="90000"/>
              </a:lnSpc>
            </a:pPr>
            <a:r>
              <a:rPr lang="en-US" altLang="en-US" sz="2800" b="1" dirty="0" smtClean="0"/>
              <a:t>Means “splitting glucose”.</a:t>
            </a:r>
          </a:p>
          <a:p>
            <a:pPr eaLnBrk="1" hangingPunct="1">
              <a:lnSpc>
                <a:spcPct val="90000"/>
              </a:lnSpc>
            </a:pPr>
            <a:r>
              <a:rPr lang="en-US" altLang="en-US" sz="2800" b="1" dirty="0" smtClean="0"/>
              <a:t>Glucose is broken down into 2 pyruvate molecules.</a:t>
            </a:r>
          </a:p>
          <a:p>
            <a:pPr eaLnBrk="1" hangingPunct="1">
              <a:lnSpc>
                <a:spcPct val="90000"/>
              </a:lnSpc>
            </a:pPr>
            <a:r>
              <a:rPr lang="en-US" altLang="en-US" sz="2800" b="1" dirty="0" smtClean="0"/>
              <a:t>Occurs in the</a:t>
            </a:r>
            <a:r>
              <a:rPr lang="en-US" altLang="en-US" sz="2800" b="1" dirty="0" smtClean="0">
                <a:solidFill>
                  <a:srgbClr val="00279F"/>
                </a:solidFill>
              </a:rPr>
              <a:t> cytoplasm (cytosol) </a:t>
            </a:r>
            <a:r>
              <a:rPr lang="en-US" altLang="en-US" sz="2800" b="1" dirty="0" smtClean="0"/>
              <a:t>just outside of mitochondria.</a:t>
            </a:r>
          </a:p>
          <a:p>
            <a:pPr eaLnBrk="1" hangingPunct="1">
              <a:lnSpc>
                <a:spcPct val="90000"/>
              </a:lnSpc>
            </a:pPr>
            <a:r>
              <a:rPr lang="en-US" altLang="en-US" sz="2800" b="1" dirty="0" smtClean="0"/>
              <a:t>It is </a:t>
            </a:r>
            <a:r>
              <a:rPr lang="en-US" altLang="en-US" sz="2800" b="1" u="sng" dirty="0" smtClean="0">
                <a:solidFill>
                  <a:srgbClr val="0000CC"/>
                </a:solidFill>
              </a:rPr>
              <a:t>anaerobic</a:t>
            </a:r>
            <a:r>
              <a:rPr lang="en-US" altLang="en-US" sz="2800" b="1" dirty="0" smtClean="0"/>
              <a:t> which means it does NOT require oxygen.</a:t>
            </a:r>
          </a:p>
          <a:p>
            <a:pPr eaLnBrk="1" hangingPunct="1">
              <a:lnSpc>
                <a:spcPct val="90000"/>
              </a:lnSpc>
            </a:pPr>
            <a:r>
              <a:rPr lang="en-US" altLang="en-US" sz="2800" b="1" dirty="0" smtClean="0">
                <a:solidFill>
                  <a:srgbClr val="FF0000"/>
                </a:solidFill>
              </a:rPr>
              <a:t>YIELDS:  2 ATP, 2 NADPH, 2 pyruvate</a:t>
            </a:r>
          </a:p>
        </p:txBody>
      </p:sp>
      <p:sp>
        <p:nvSpPr>
          <p:cNvPr id="6"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b="1" dirty="0"/>
          </a:p>
        </p:txBody>
      </p:sp>
    </p:spTree>
    <p:extLst>
      <p:ext uri="{BB962C8B-B14F-4D97-AF65-F5344CB8AC3E}">
        <p14:creationId xmlns:p14="http://schemas.microsoft.com/office/powerpoint/2010/main" val="1809382243"/>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457200" y="1600200"/>
            <a:ext cx="8458200" cy="51054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2500" lnSpcReduction="10000"/>
          </a:bodyPr>
          <a:lstStyle/>
          <a:p>
            <a:pPr marL="0" indent="0">
              <a:buNone/>
              <a:defRPr/>
            </a:pPr>
            <a:r>
              <a:rPr lang="en-US" altLang="en-US" sz="3000" b="1" dirty="0">
                <a:solidFill>
                  <a:srgbClr val="00279F"/>
                </a:solidFill>
                <a:effectLst>
                  <a:outerShdw blurRad="38100" dist="38100" dir="2700000" algn="tl">
                    <a:srgbClr val="C0C0C0"/>
                  </a:outerShdw>
                </a:effectLst>
              </a:rPr>
              <a:t>KREBS CYCLE </a:t>
            </a:r>
            <a:r>
              <a:rPr lang="en-US" altLang="en-US" sz="3000" b="1" dirty="0" smtClean="0">
                <a:solidFill>
                  <a:srgbClr val="00279F"/>
                </a:solidFill>
                <a:effectLst>
                  <a:outerShdw blurRad="38100" dist="38100" dir="2700000" algn="tl">
                    <a:srgbClr val="C0C0C0"/>
                  </a:outerShdw>
                </a:effectLst>
              </a:rPr>
              <a:t>(</a:t>
            </a:r>
            <a:r>
              <a:rPr lang="en-US" altLang="en-US" sz="3000" b="1" dirty="0">
                <a:solidFill>
                  <a:srgbClr val="00279F"/>
                </a:solidFill>
                <a:effectLst>
                  <a:outerShdw blurRad="38100" dist="38100" dir="2700000" algn="tl">
                    <a:srgbClr val="C0C0C0"/>
                  </a:outerShdw>
                </a:effectLst>
              </a:rPr>
              <a:t>CITRIC ACID CYCLE</a:t>
            </a:r>
            <a:r>
              <a:rPr lang="en-US" altLang="en-US" sz="3000" b="1" dirty="0" smtClean="0">
                <a:solidFill>
                  <a:srgbClr val="00279F"/>
                </a:solidFill>
                <a:effectLst>
                  <a:outerShdw blurRad="38100" dist="38100" dir="2700000" algn="tl">
                    <a:srgbClr val="C0C0C0"/>
                  </a:outerShdw>
                </a:effectLst>
              </a:rPr>
              <a:t>)</a:t>
            </a:r>
          </a:p>
          <a:p>
            <a:pPr>
              <a:defRPr/>
            </a:pPr>
            <a:r>
              <a:rPr lang="en-US" altLang="en-US" sz="2800" b="1" dirty="0" smtClean="0">
                <a:solidFill>
                  <a:schemeClr val="hlink"/>
                </a:solidFill>
                <a:effectLst>
                  <a:outerShdw blurRad="38100" dist="38100" dir="2700000" algn="tl">
                    <a:srgbClr val="C0C0C0"/>
                  </a:outerShdw>
                </a:effectLst>
              </a:rPr>
              <a:t>Aerobic </a:t>
            </a:r>
            <a:r>
              <a:rPr lang="en-US" altLang="en-US" sz="2800" b="1" dirty="0" smtClean="0">
                <a:effectLst>
                  <a:outerShdw blurRad="38100" dist="38100" dir="2700000" algn="tl">
                    <a:srgbClr val="C0C0C0"/>
                  </a:outerShdw>
                </a:effectLst>
              </a:rPr>
              <a:t>which means it requires O</a:t>
            </a:r>
            <a:r>
              <a:rPr lang="en-US" altLang="en-US" sz="2800" b="1" baseline="-25000" dirty="0" smtClean="0">
                <a:effectLst>
                  <a:outerShdw blurRad="38100" dist="38100" dir="2700000" algn="tl">
                    <a:srgbClr val="C0C0C0"/>
                  </a:outerShdw>
                </a:effectLst>
              </a:rPr>
              <a:t>2</a:t>
            </a:r>
            <a:r>
              <a:rPr lang="en-US" altLang="en-US" sz="2800" b="1" dirty="0" smtClean="0">
                <a:effectLst>
                  <a:outerShdw blurRad="38100" dist="38100" dir="2700000" algn="tl">
                    <a:srgbClr val="C0C0C0"/>
                  </a:outerShdw>
                </a:effectLst>
              </a:rPr>
              <a:t>.</a:t>
            </a:r>
          </a:p>
          <a:p>
            <a:pPr eaLnBrk="1" hangingPunct="1">
              <a:defRPr/>
            </a:pPr>
            <a:r>
              <a:rPr lang="en-US" sz="2800" dirty="0" smtClean="0"/>
              <a:t>Each Acetyl-CoA enters the Krebs Cycle resulting in two complete cycles to get yield. </a:t>
            </a:r>
          </a:p>
          <a:p>
            <a:pPr>
              <a:defRPr/>
            </a:pPr>
            <a:r>
              <a:rPr lang="en-US" altLang="en-US" sz="2800" b="1" dirty="0">
                <a:solidFill>
                  <a:schemeClr val="hlink"/>
                </a:solidFill>
                <a:effectLst>
                  <a:outerShdw blurRad="38100" dist="38100" dir="2700000" algn="tl">
                    <a:srgbClr val="C0C0C0"/>
                  </a:outerShdw>
                </a:effectLst>
              </a:rPr>
              <a:t>Location:</a:t>
            </a:r>
            <a:r>
              <a:rPr lang="en-US" altLang="en-US" sz="2800" dirty="0"/>
              <a:t>  </a:t>
            </a:r>
            <a:r>
              <a:rPr lang="en-US" altLang="en-US" sz="2800" b="1" dirty="0">
                <a:solidFill>
                  <a:srgbClr val="00279F"/>
                </a:solidFill>
              </a:rPr>
              <a:t>mitochondrial matrix</a:t>
            </a:r>
            <a:r>
              <a:rPr lang="en-US" altLang="en-US" sz="2800" dirty="0" smtClean="0"/>
              <a:t>.</a:t>
            </a:r>
            <a:endParaRPr lang="en-US" altLang="en-US" sz="2800" dirty="0"/>
          </a:p>
          <a:p>
            <a:pPr>
              <a:defRPr/>
            </a:pPr>
            <a:r>
              <a:rPr lang="en-US" altLang="en-US" sz="2800" dirty="0"/>
              <a:t>It takes </a:t>
            </a:r>
            <a:r>
              <a:rPr lang="en-US" altLang="en-US" sz="2800" b="1" u="sng" dirty="0">
                <a:solidFill>
                  <a:srgbClr val="00279F"/>
                </a:solidFill>
              </a:rPr>
              <a:t>2 turns</a:t>
            </a:r>
            <a:r>
              <a:rPr lang="en-US" altLang="en-US" sz="2800" b="1" dirty="0">
                <a:solidFill>
                  <a:srgbClr val="00279F"/>
                </a:solidFill>
              </a:rPr>
              <a:t> </a:t>
            </a:r>
            <a:r>
              <a:rPr lang="en-US" altLang="en-US" sz="2800" dirty="0"/>
              <a:t>of the </a:t>
            </a:r>
            <a:r>
              <a:rPr lang="en-US" altLang="en-US" sz="2800" dirty="0" smtClean="0"/>
              <a:t>Krebs </a:t>
            </a:r>
            <a:r>
              <a:rPr lang="en-US" altLang="en-US" sz="2800" dirty="0"/>
              <a:t>cycle to </a:t>
            </a:r>
            <a:r>
              <a:rPr lang="en-US" altLang="en-US" sz="2800" b="1" u="sng" dirty="0">
                <a:solidFill>
                  <a:srgbClr val="00279F"/>
                </a:solidFill>
              </a:rPr>
              <a:t>oxidize</a:t>
            </a:r>
            <a:r>
              <a:rPr lang="en-US" altLang="en-US" sz="2800" u="sng" dirty="0"/>
              <a:t> </a:t>
            </a:r>
            <a:r>
              <a:rPr lang="en-US" altLang="en-US" sz="2800" b="1" u="sng" dirty="0">
                <a:solidFill>
                  <a:srgbClr val="00279F"/>
                </a:solidFill>
              </a:rPr>
              <a:t>1 glucose</a:t>
            </a:r>
            <a:r>
              <a:rPr lang="en-US" altLang="en-US" sz="2800" b="1" dirty="0">
                <a:solidFill>
                  <a:srgbClr val="00279F"/>
                </a:solidFill>
              </a:rPr>
              <a:t> </a:t>
            </a:r>
            <a:r>
              <a:rPr lang="en-US" altLang="en-US" sz="2800" dirty="0"/>
              <a:t>molecule.</a:t>
            </a:r>
          </a:p>
          <a:p>
            <a:pPr>
              <a:lnSpc>
                <a:spcPct val="90000"/>
              </a:lnSpc>
              <a:defRPr/>
            </a:pPr>
            <a:r>
              <a:rPr lang="en-US" altLang="en-US" sz="2800" b="1" dirty="0">
                <a:solidFill>
                  <a:srgbClr val="FF0000"/>
                </a:solidFill>
              </a:rPr>
              <a:t>Total net yield (</a:t>
            </a:r>
            <a:r>
              <a:rPr lang="en-US" altLang="en-US" sz="2800" b="1" u="sng" dirty="0">
                <a:solidFill>
                  <a:srgbClr val="FF0000"/>
                </a:solidFill>
                <a:effectLst>
                  <a:outerShdw blurRad="38100" dist="38100" dir="2700000" algn="tl">
                    <a:srgbClr val="C0C0C0"/>
                  </a:outerShdw>
                </a:effectLst>
              </a:rPr>
              <a:t>2 turns</a:t>
            </a:r>
            <a:r>
              <a:rPr lang="en-US" altLang="en-US" sz="2800" b="1" dirty="0">
                <a:solidFill>
                  <a:srgbClr val="FF0000"/>
                </a:solidFill>
                <a:effectLst>
                  <a:outerShdw blurRad="38100" dist="38100" dir="2700000" algn="tl">
                    <a:srgbClr val="C0C0C0"/>
                  </a:outerShdw>
                </a:effectLst>
              </a:rPr>
              <a:t> </a:t>
            </a:r>
            <a:r>
              <a:rPr lang="en-US" altLang="en-US" sz="2800" b="1" dirty="0">
                <a:solidFill>
                  <a:srgbClr val="FF0000"/>
                </a:solidFill>
              </a:rPr>
              <a:t>of </a:t>
            </a:r>
            <a:r>
              <a:rPr lang="en-US" altLang="en-US" sz="2800" b="1" dirty="0" err="1">
                <a:solidFill>
                  <a:srgbClr val="FF0000"/>
                </a:solidFill>
              </a:rPr>
              <a:t>krebs</a:t>
            </a:r>
            <a:r>
              <a:rPr lang="en-US" altLang="en-US" sz="2800" b="1" dirty="0">
                <a:solidFill>
                  <a:srgbClr val="FF0000"/>
                </a:solidFill>
              </a:rPr>
              <a:t> cycle)</a:t>
            </a:r>
          </a:p>
          <a:p>
            <a:pPr>
              <a:lnSpc>
                <a:spcPct val="90000"/>
              </a:lnSpc>
              <a:buNone/>
              <a:defRPr/>
            </a:pPr>
            <a:r>
              <a:rPr lang="en-US" altLang="en-US" sz="2800" b="1" dirty="0" smtClean="0">
                <a:solidFill>
                  <a:srgbClr val="FF0000"/>
                </a:solidFill>
              </a:rPr>
              <a:t>	2 </a:t>
            </a:r>
            <a:r>
              <a:rPr lang="en-US" altLang="en-US" sz="2800" b="1" dirty="0">
                <a:solidFill>
                  <a:srgbClr val="FF0000"/>
                </a:solidFill>
              </a:rPr>
              <a:t>- ATP (substrate-level phosphorylation)</a:t>
            </a:r>
          </a:p>
          <a:p>
            <a:pPr>
              <a:lnSpc>
                <a:spcPct val="90000"/>
              </a:lnSpc>
              <a:buNone/>
              <a:defRPr/>
            </a:pPr>
            <a:r>
              <a:rPr lang="en-US" altLang="en-US" sz="2800" b="1" dirty="0" smtClean="0">
                <a:solidFill>
                  <a:srgbClr val="FF0000"/>
                </a:solidFill>
              </a:rPr>
              <a:t>	</a:t>
            </a:r>
            <a:r>
              <a:rPr lang="en-US" altLang="en-US" sz="2800" b="1" dirty="0">
                <a:solidFill>
                  <a:srgbClr val="FF0000"/>
                </a:solidFill>
              </a:rPr>
              <a:t>8</a:t>
            </a:r>
            <a:r>
              <a:rPr lang="en-US" altLang="en-US" sz="2800" b="1" dirty="0" smtClean="0">
                <a:solidFill>
                  <a:srgbClr val="FF0000"/>
                </a:solidFill>
              </a:rPr>
              <a:t> </a:t>
            </a:r>
            <a:r>
              <a:rPr lang="en-US" altLang="en-US" sz="2800" b="1" dirty="0">
                <a:solidFill>
                  <a:srgbClr val="FF0000"/>
                </a:solidFill>
              </a:rPr>
              <a:t>– NADH </a:t>
            </a:r>
            <a:r>
              <a:rPr lang="en-US" altLang="en-US" sz="2800" b="1" dirty="0" smtClean="0">
                <a:solidFill>
                  <a:srgbClr val="FF0000"/>
                </a:solidFill>
              </a:rPr>
              <a:t> </a:t>
            </a:r>
            <a:endParaRPr lang="en-US" altLang="en-US" sz="2800" b="1" dirty="0">
              <a:solidFill>
                <a:srgbClr val="FF0000"/>
              </a:solidFill>
            </a:endParaRPr>
          </a:p>
          <a:p>
            <a:pPr>
              <a:lnSpc>
                <a:spcPct val="90000"/>
              </a:lnSpc>
              <a:buNone/>
              <a:defRPr/>
            </a:pPr>
            <a:r>
              <a:rPr lang="en-US" altLang="en-US" sz="2800" b="1" dirty="0" smtClean="0">
                <a:solidFill>
                  <a:srgbClr val="FF0000"/>
                </a:solidFill>
              </a:rPr>
              <a:t>	2 </a:t>
            </a:r>
            <a:r>
              <a:rPr lang="en-US" altLang="en-US" sz="2800" b="1" dirty="0">
                <a:solidFill>
                  <a:srgbClr val="FF0000"/>
                </a:solidFill>
              </a:rPr>
              <a:t>- FADH</a:t>
            </a:r>
            <a:r>
              <a:rPr lang="en-US" altLang="en-US" sz="2400" b="1" baseline="-25000" dirty="0">
                <a:solidFill>
                  <a:srgbClr val="FF0000"/>
                </a:solidFill>
              </a:rPr>
              <a:t>2</a:t>
            </a:r>
            <a:endParaRPr lang="en-US" altLang="en-US" sz="2800" b="1" dirty="0">
              <a:solidFill>
                <a:srgbClr val="FF0000"/>
              </a:solidFill>
            </a:endParaRPr>
          </a:p>
          <a:p>
            <a:pPr>
              <a:lnSpc>
                <a:spcPct val="90000"/>
              </a:lnSpc>
              <a:buNone/>
              <a:defRPr/>
            </a:pPr>
            <a:r>
              <a:rPr lang="en-US" altLang="en-US" sz="2800" b="1" dirty="0" smtClean="0">
                <a:solidFill>
                  <a:srgbClr val="FF0000"/>
                </a:solidFill>
              </a:rPr>
              <a:t>	4 </a:t>
            </a:r>
            <a:r>
              <a:rPr lang="en-US" altLang="en-US" sz="2800" b="1" dirty="0">
                <a:solidFill>
                  <a:srgbClr val="FF0000"/>
                </a:solidFill>
              </a:rPr>
              <a:t>- CO</a:t>
            </a:r>
            <a:r>
              <a:rPr lang="en-US" altLang="en-US" sz="2400" b="1" baseline="-25000" dirty="0">
                <a:solidFill>
                  <a:srgbClr val="FF0000"/>
                </a:solidFill>
              </a:rPr>
              <a:t>2</a:t>
            </a:r>
          </a:p>
          <a:p>
            <a:pPr eaLnBrk="1" hangingPunct="1">
              <a:defRPr/>
            </a:pPr>
            <a:endParaRPr lang="en-US" altLang="en-US" sz="2800" dirty="0" smtClean="0"/>
          </a:p>
        </p:txBody>
      </p:sp>
      <p:sp>
        <p:nvSpPr>
          <p:cNvPr id="6"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b="1" dirty="0"/>
          </a:p>
        </p:txBody>
      </p:sp>
    </p:spTree>
    <p:extLst>
      <p:ext uri="{BB962C8B-B14F-4D97-AF65-F5344CB8AC3E}">
        <p14:creationId xmlns:p14="http://schemas.microsoft.com/office/powerpoint/2010/main" val="3198743752"/>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Rectangle 3"/>
          <p:cNvSpPr>
            <a:spLocks noGrp="1" noChangeArrowheads="1"/>
          </p:cNvSpPr>
          <p:nvPr>
            <p:ph type="body" idx="1"/>
          </p:nvPr>
        </p:nvSpPr>
        <p:spPr>
          <a:xfrm>
            <a:off x="304800" y="2209800"/>
            <a:ext cx="8458200" cy="41148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defRPr/>
            </a:pPr>
            <a:r>
              <a:rPr lang="en-US" altLang="en-US" sz="3600" b="1" dirty="0">
                <a:solidFill>
                  <a:srgbClr val="00279F"/>
                </a:solidFill>
                <a:effectLst>
                  <a:outerShdw blurRad="38100" dist="38100" dir="2700000" algn="tl">
                    <a:srgbClr val="C0C0C0"/>
                  </a:outerShdw>
                </a:effectLst>
              </a:rPr>
              <a:t>Electron Transport Chain (ETC) and</a:t>
            </a:r>
            <a:br>
              <a:rPr lang="en-US" altLang="en-US" sz="3600" b="1" dirty="0">
                <a:solidFill>
                  <a:srgbClr val="00279F"/>
                </a:solidFill>
                <a:effectLst>
                  <a:outerShdw blurRad="38100" dist="38100" dir="2700000" algn="tl">
                    <a:srgbClr val="C0C0C0"/>
                  </a:outerShdw>
                </a:effectLst>
              </a:rPr>
            </a:br>
            <a:r>
              <a:rPr lang="en-US" altLang="en-US" b="1" dirty="0">
                <a:solidFill>
                  <a:srgbClr val="00279F"/>
                </a:solidFill>
                <a:effectLst>
                  <a:outerShdw blurRad="38100" dist="38100" dir="2700000" algn="tl">
                    <a:srgbClr val="C0C0C0"/>
                  </a:outerShdw>
                </a:effectLst>
              </a:rPr>
              <a:t> Oxidative Phosphorylation (</a:t>
            </a:r>
            <a:r>
              <a:rPr lang="en-US" altLang="en-US" b="1" dirty="0" smtClean="0">
                <a:solidFill>
                  <a:srgbClr val="00279F"/>
                </a:solidFill>
                <a:effectLst>
                  <a:outerShdw blurRad="38100" dist="38100" dir="2700000" algn="tl">
                    <a:srgbClr val="C0C0C0"/>
                  </a:outerShdw>
                </a:effectLst>
              </a:rPr>
              <a:t>Chemiosmosis</a:t>
            </a:r>
          </a:p>
          <a:p>
            <a:pPr>
              <a:defRPr/>
            </a:pPr>
            <a:r>
              <a:rPr lang="en-US" altLang="en-US" sz="2400" b="1" dirty="0" smtClean="0">
                <a:solidFill>
                  <a:srgbClr val="00279F"/>
                </a:solidFill>
                <a:effectLst>
                  <a:outerShdw blurRad="38100" dist="38100" dir="2700000" algn="tl">
                    <a:srgbClr val="C0C0C0"/>
                  </a:outerShdw>
                </a:effectLst>
              </a:rPr>
              <a:t> </a:t>
            </a:r>
            <a:r>
              <a:rPr lang="en-US" altLang="en-US" sz="2800" b="1" dirty="0" smtClean="0">
                <a:effectLst>
                  <a:outerShdw blurRad="38100" dist="38100" dir="2700000" algn="tl">
                    <a:srgbClr val="C0C0C0"/>
                  </a:outerShdw>
                </a:effectLst>
              </a:rPr>
              <a:t>Aerobic</a:t>
            </a:r>
          </a:p>
          <a:p>
            <a:pPr eaLnBrk="1" hangingPunct="1">
              <a:defRPr/>
            </a:pPr>
            <a:r>
              <a:rPr lang="en-US" altLang="en-US" sz="2800" dirty="0" smtClean="0"/>
              <a:t>Occurs in the cristae of the </a:t>
            </a:r>
            <a:r>
              <a:rPr lang="en-US" altLang="en-US" sz="2800" b="1" dirty="0" smtClean="0">
                <a:solidFill>
                  <a:schemeClr val="hlink"/>
                </a:solidFill>
                <a:effectLst>
                  <a:outerShdw blurRad="38100" dist="38100" dir="2700000" algn="tl">
                    <a:srgbClr val="C0C0C0"/>
                  </a:outerShdw>
                </a:effectLst>
              </a:rPr>
              <a:t>mitochondria.</a:t>
            </a:r>
          </a:p>
          <a:p>
            <a:pPr eaLnBrk="1" hangingPunct="1">
              <a:defRPr/>
            </a:pPr>
            <a:r>
              <a:rPr lang="en-US" sz="2800" dirty="0" smtClean="0"/>
              <a:t>Electron acceptors in the chain accept NADH/FADH</a:t>
            </a:r>
            <a:r>
              <a:rPr lang="en-US" sz="2800" baseline="-25000" dirty="0" smtClean="0"/>
              <a:t>2</a:t>
            </a:r>
            <a:r>
              <a:rPr lang="en-US" sz="2800" dirty="0" smtClean="0"/>
              <a:t> electrons. As electrons pass down a series of molecules to O</a:t>
            </a:r>
            <a:r>
              <a:rPr lang="en-US" sz="2800" baseline="-25000" dirty="0" smtClean="0"/>
              <a:t>2 </a:t>
            </a:r>
            <a:r>
              <a:rPr lang="en-US" sz="2800" dirty="0" smtClean="0"/>
              <a:t>– the O</a:t>
            </a:r>
            <a:r>
              <a:rPr lang="en-US" sz="2800" baseline="-25000" dirty="0" smtClean="0"/>
              <a:t>2</a:t>
            </a:r>
            <a:r>
              <a:rPr lang="en-US" sz="2800" dirty="0" smtClean="0"/>
              <a:t> combines with H atoms to form H</a:t>
            </a:r>
            <a:r>
              <a:rPr lang="en-US" sz="2800" baseline="-25000" dirty="0" smtClean="0"/>
              <a:t>2</a:t>
            </a:r>
            <a:r>
              <a:rPr lang="en-US" sz="2800" dirty="0" smtClean="0"/>
              <a:t>O and ATP. </a:t>
            </a:r>
          </a:p>
          <a:p>
            <a:pPr eaLnBrk="1" hangingPunct="1">
              <a:defRPr/>
            </a:pPr>
            <a:endParaRPr lang="en-US" altLang="en-US" sz="2800" dirty="0" smtClean="0"/>
          </a:p>
        </p:txBody>
      </p:sp>
      <p:sp>
        <p:nvSpPr>
          <p:cNvPr id="6"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b="1" dirty="0"/>
          </a:p>
        </p:txBody>
      </p:sp>
    </p:spTree>
    <p:extLst>
      <p:ext uri="{BB962C8B-B14F-4D97-AF65-F5344CB8AC3E}">
        <p14:creationId xmlns:p14="http://schemas.microsoft.com/office/powerpoint/2010/main" val="336317205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381000" y="1981200"/>
            <a:ext cx="8382000" cy="41148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0" indent="0">
              <a:buNone/>
              <a:defRPr/>
            </a:pPr>
            <a:r>
              <a:rPr lang="en-US" altLang="en-US" sz="3600" b="1" dirty="0">
                <a:solidFill>
                  <a:srgbClr val="006B61"/>
                </a:solidFill>
                <a:effectLst>
                  <a:outerShdw blurRad="38100" dist="38100" dir="2700000" algn="tl">
                    <a:srgbClr val="C0C0C0"/>
                  </a:outerShdw>
                </a:effectLst>
              </a:rPr>
              <a:t>FERMENTATION </a:t>
            </a:r>
            <a:endParaRPr lang="en-US" altLang="en-US" sz="3600" b="1" dirty="0" smtClean="0">
              <a:solidFill>
                <a:srgbClr val="006B61"/>
              </a:solidFill>
              <a:effectLst>
                <a:outerShdw blurRad="38100" dist="38100" dir="2700000" algn="tl">
                  <a:srgbClr val="C0C0C0"/>
                </a:outerShdw>
              </a:effectLst>
            </a:endParaRPr>
          </a:p>
          <a:p>
            <a:pPr>
              <a:defRPr/>
            </a:pPr>
            <a:r>
              <a:rPr lang="en-US" altLang="en-US" sz="2800" b="1" dirty="0" smtClean="0">
                <a:effectLst>
                  <a:outerShdw blurRad="38100" dist="38100" dir="2700000" algn="tl">
                    <a:srgbClr val="C0C0C0"/>
                  </a:outerShdw>
                </a:effectLst>
              </a:rPr>
              <a:t>Called </a:t>
            </a:r>
            <a:r>
              <a:rPr lang="en-US" altLang="en-US" sz="2800" b="1" dirty="0" smtClean="0">
                <a:solidFill>
                  <a:schemeClr val="hlink"/>
                </a:solidFill>
                <a:effectLst>
                  <a:outerShdw blurRad="38100" dist="38100" dir="2700000" algn="tl">
                    <a:srgbClr val="C0C0C0"/>
                  </a:outerShdw>
                </a:effectLst>
              </a:rPr>
              <a:t>anaerobic.</a:t>
            </a:r>
            <a:endParaRPr lang="en-US" altLang="en-US" sz="2800" dirty="0" smtClean="0"/>
          </a:p>
          <a:p>
            <a:pPr eaLnBrk="1" hangingPunct="1">
              <a:defRPr/>
            </a:pPr>
            <a:r>
              <a:rPr lang="en-US" altLang="en-US" sz="2800" dirty="0" smtClean="0"/>
              <a:t>Occurs in </a:t>
            </a:r>
            <a:r>
              <a:rPr lang="en-US" altLang="en-US" sz="2800" b="1" dirty="0" smtClean="0">
                <a:solidFill>
                  <a:srgbClr val="00279F"/>
                </a:solidFill>
              </a:rPr>
              <a:t>cytoplasm</a:t>
            </a:r>
            <a:r>
              <a:rPr lang="en-US" altLang="en-US" sz="2800" dirty="0" smtClean="0"/>
              <a:t> when cells are deprived of oxygen.</a:t>
            </a:r>
            <a:endParaRPr lang="en-US" altLang="en-US" sz="2800" b="1" dirty="0" smtClean="0"/>
          </a:p>
          <a:p>
            <a:pPr eaLnBrk="1" hangingPunct="1">
              <a:defRPr/>
            </a:pPr>
            <a:r>
              <a:rPr lang="en-US" altLang="en-US" sz="2800" b="1" dirty="0" smtClean="0"/>
              <a:t>Lactic acid </a:t>
            </a:r>
            <a:r>
              <a:rPr lang="en-US" altLang="en-US" sz="2800" dirty="0" smtClean="0"/>
              <a:t>forms during increased muscle activity.  Cramps result from increased acidity level.</a:t>
            </a:r>
          </a:p>
          <a:p>
            <a:pPr eaLnBrk="1" hangingPunct="1">
              <a:defRPr/>
            </a:pPr>
            <a:r>
              <a:rPr lang="en-US" altLang="en-US" sz="2800" dirty="0" smtClean="0"/>
              <a:t>Alcohol fermentation occurs in fungi such as yeast and some bacteria produce ethanol and CO</a:t>
            </a:r>
            <a:r>
              <a:rPr lang="en-US" altLang="en-US" sz="2800" baseline="-25000" dirty="0" smtClean="0"/>
              <a:t>2</a:t>
            </a:r>
            <a:r>
              <a:rPr lang="en-US" altLang="en-US" sz="2800" dirty="0" smtClean="0"/>
              <a:t>.</a:t>
            </a:r>
          </a:p>
          <a:p>
            <a:pPr eaLnBrk="1" hangingPunct="1">
              <a:lnSpc>
                <a:spcPct val="20000"/>
              </a:lnSpc>
              <a:buFont typeface="Wingdings" panose="05000000000000000000" pitchFamily="2" charset="2"/>
              <a:buNone/>
              <a:defRPr/>
            </a:pPr>
            <a:endParaRPr lang="en-US" altLang="en-US" sz="2800" dirty="0" smtClean="0"/>
          </a:p>
        </p:txBody>
      </p:sp>
      <p:sp>
        <p:nvSpPr>
          <p:cNvPr id="5"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b="1" dirty="0"/>
          </a:p>
        </p:txBody>
      </p:sp>
    </p:spTree>
    <p:extLst>
      <p:ext uri="{BB962C8B-B14F-4D97-AF65-F5344CB8AC3E}">
        <p14:creationId xmlns:p14="http://schemas.microsoft.com/office/powerpoint/2010/main" val="698191422"/>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Slide Number Placeholder 5"/>
          <p:cNvSpPr>
            <a:spLocks noGrp="1"/>
          </p:cNvSpPr>
          <p:nvPr>
            <p:ph type="sldNum" sz="quarter" idx="12"/>
          </p:nvPr>
        </p:nvSpPr>
        <p:spPr>
          <a:noFill/>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21B32E9-841A-43B2-ACF8-693906420690}" type="slidenum">
              <a:rPr lang="en-US" altLang="en-US" sz="1400"/>
              <a:pPr>
                <a:spcBef>
                  <a:spcPct val="0"/>
                </a:spcBef>
                <a:buClrTx/>
                <a:buSzTx/>
                <a:buFontTx/>
                <a:buNone/>
              </a:pPr>
              <a:t>42</a:t>
            </a:fld>
            <a:endParaRPr lang="en-US" altLang="en-US" sz="1400"/>
          </a:p>
        </p:txBody>
      </p:sp>
      <p:sp>
        <p:nvSpPr>
          <p:cNvPr id="65539" name="Rectangle 3"/>
          <p:cNvSpPr>
            <a:spLocks noGrp="1" noChangeArrowheads="1"/>
          </p:cNvSpPr>
          <p:nvPr>
            <p:ph type="body" idx="1"/>
          </p:nvPr>
        </p:nvSpPr>
        <p:spPr>
          <a:xfrm>
            <a:off x="914400" y="1905000"/>
            <a:ext cx="5711825" cy="46482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pPr marL="0" indent="0">
              <a:buNone/>
              <a:defRPr/>
            </a:pPr>
            <a:r>
              <a:rPr lang="en-US" altLang="en-US" sz="3600" b="1" dirty="0" smtClean="0">
                <a:solidFill>
                  <a:schemeClr val="hlink"/>
                </a:solidFill>
                <a:effectLst>
                  <a:outerShdw blurRad="38100" dist="38100" dir="2700000" algn="tl">
                    <a:srgbClr val="C0C0C0"/>
                  </a:outerShdw>
                </a:effectLst>
              </a:rPr>
              <a:t>NET </a:t>
            </a:r>
            <a:r>
              <a:rPr lang="en-US" altLang="en-US" sz="3600" b="1" dirty="0">
                <a:solidFill>
                  <a:schemeClr val="hlink"/>
                </a:solidFill>
                <a:effectLst>
                  <a:outerShdw blurRad="38100" dist="38100" dir="2700000" algn="tl">
                    <a:srgbClr val="C0C0C0"/>
                  </a:outerShdw>
                </a:effectLst>
              </a:rPr>
              <a:t>ATP </a:t>
            </a:r>
            <a:r>
              <a:rPr lang="en-US" altLang="en-US" sz="3600" b="1" dirty="0" smtClean="0">
                <a:solidFill>
                  <a:schemeClr val="hlink"/>
                </a:solidFill>
                <a:effectLst>
                  <a:outerShdw blurRad="38100" dist="38100" dir="2700000" algn="tl">
                    <a:srgbClr val="C0C0C0"/>
                  </a:outerShdw>
                </a:effectLst>
              </a:rPr>
              <a:t>YIELD</a:t>
            </a:r>
          </a:p>
          <a:p>
            <a:pPr marL="514350" indent="-514350">
              <a:buFont typeface="Wingdings" panose="05000000000000000000" pitchFamily="2" charset="2"/>
              <a:buAutoNum type="arabicPeriod"/>
              <a:defRPr/>
            </a:pPr>
            <a:r>
              <a:rPr lang="en-US" altLang="en-US" sz="2800" b="1" dirty="0" smtClean="0"/>
              <a:t>4 </a:t>
            </a:r>
            <a:r>
              <a:rPr lang="en-US" altLang="en-US" sz="2800" b="1" dirty="0" smtClean="0">
                <a:solidFill>
                  <a:schemeClr val="hlink"/>
                </a:solidFill>
              </a:rPr>
              <a:t>ATP</a:t>
            </a:r>
            <a:r>
              <a:rPr lang="en-US" altLang="en-US" sz="2800" b="1" dirty="0" smtClean="0"/>
              <a:t> - </a:t>
            </a:r>
            <a:r>
              <a:rPr lang="en-US" altLang="en-US" sz="2800" b="1" dirty="0" smtClean="0">
                <a:solidFill>
                  <a:srgbClr val="00279F"/>
                </a:solidFill>
              </a:rPr>
              <a:t>substrate-level phosphorylation</a:t>
            </a:r>
          </a:p>
          <a:p>
            <a:pPr marL="514350" indent="-514350" eaLnBrk="1" hangingPunct="1">
              <a:buFont typeface="Wingdings" panose="05000000000000000000" pitchFamily="2" charset="2"/>
              <a:buAutoNum type="arabicPeriod"/>
              <a:defRPr/>
            </a:pPr>
            <a:r>
              <a:rPr lang="en-US" altLang="en-US" sz="2800" b="1" dirty="0"/>
              <a:t> </a:t>
            </a:r>
            <a:r>
              <a:rPr lang="en-US" altLang="en-US" sz="2800" b="1" dirty="0" smtClean="0"/>
              <a:t> 2 </a:t>
            </a:r>
            <a:r>
              <a:rPr lang="en-US" altLang="en-US" sz="2800" b="1" dirty="0" smtClean="0">
                <a:solidFill>
                  <a:schemeClr val="hlink"/>
                </a:solidFill>
              </a:rPr>
              <a:t>ATP</a:t>
            </a:r>
            <a:r>
              <a:rPr lang="en-US" altLang="en-US" sz="2800" b="1" dirty="0" smtClean="0"/>
              <a:t> – </a:t>
            </a:r>
            <a:r>
              <a:rPr lang="en-US" altLang="en-US" sz="2800" b="1" dirty="0" smtClean="0">
                <a:solidFill>
                  <a:srgbClr val="00279F"/>
                </a:solidFill>
              </a:rPr>
              <a:t>Krebs Cycle</a:t>
            </a:r>
          </a:p>
          <a:p>
            <a:pPr marL="514350" indent="-514350" eaLnBrk="1" hangingPunct="1">
              <a:buFont typeface="Wingdings" panose="05000000000000000000" pitchFamily="2" charset="2"/>
              <a:buAutoNum type="arabicPeriod"/>
              <a:defRPr/>
            </a:pPr>
            <a:r>
              <a:rPr lang="en-US" altLang="en-US" sz="2800" b="1" u="sng" dirty="0" smtClean="0"/>
              <a:t>32 </a:t>
            </a:r>
            <a:r>
              <a:rPr lang="en-US" altLang="en-US" sz="2800" b="1" u="sng" dirty="0" smtClean="0">
                <a:solidFill>
                  <a:schemeClr val="hlink"/>
                </a:solidFill>
              </a:rPr>
              <a:t>ATP</a:t>
            </a:r>
            <a:r>
              <a:rPr lang="en-US" altLang="en-US" sz="2800" b="1" dirty="0" smtClean="0"/>
              <a:t> - </a:t>
            </a:r>
            <a:r>
              <a:rPr lang="en-US" altLang="en-US" sz="2800" b="1" dirty="0" smtClean="0">
                <a:solidFill>
                  <a:srgbClr val="00279F"/>
                </a:solidFill>
              </a:rPr>
              <a:t>ETC &amp; </a:t>
            </a:r>
            <a:r>
              <a:rPr lang="en-US" altLang="en-US" sz="2700" b="1" dirty="0" smtClean="0">
                <a:solidFill>
                  <a:srgbClr val="00279F"/>
                </a:solidFill>
              </a:rPr>
              <a:t>oxidative phosphorylation</a:t>
            </a:r>
            <a:endParaRPr lang="en-US" altLang="en-US" sz="2700" b="1" dirty="0" smtClean="0"/>
          </a:p>
          <a:p>
            <a:pPr eaLnBrk="1" hangingPunct="1">
              <a:buFont typeface="Wingdings" panose="05000000000000000000" pitchFamily="2" charset="2"/>
              <a:buNone/>
              <a:defRPr/>
            </a:pPr>
            <a:r>
              <a:rPr lang="en-US" altLang="en-US" sz="2800" b="1" dirty="0" smtClean="0"/>
              <a:t>     38 </a:t>
            </a:r>
            <a:r>
              <a:rPr lang="en-US" altLang="en-US" sz="2800" b="1" dirty="0" smtClean="0">
                <a:solidFill>
                  <a:schemeClr val="hlink"/>
                </a:solidFill>
              </a:rPr>
              <a:t>ATP</a:t>
            </a:r>
            <a:r>
              <a:rPr lang="en-US" altLang="en-US" sz="2800" b="1" dirty="0" smtClean="0"/>
              <a:t> – TOTAL </a:t>
            </a:r>
          </a:p>
          <a:p>
            <a:pPr eaLnBrk="1" hangingPunct="1">
              <a:buFont typeface="Wingdings" panose="05000000000000000000" pitchFamily="2" charset="2"/>
              <a:buNone/>
              <a:defRPr/>
            </a:pPr>
            <a:r>
              <a:rPr lang="en-US" altLang="en-US" sz="2800" b="1" dirty="0" smtClean="0"/>
              <a:t>    </a:t>
            </a:r>
            <a:r>
              <a:rPr lang="en-US" altLang="en-US" sz="2800" b="1" u="sng" dirty="0" smtClean="0"/>
              <a:t>-  2 </a:t>
            </a:r>
            <a:r>
              <a:rPr lang="en-US" altLang="en-US" sz="2800" b="1" u="sng" dirty="0" smtClean="0">
                <a:solidFill>
                  <a:srgbClr val="FF0000"/>
                </a:solidFill>
              </a:rPr>
              <a:t>ATP</a:t>
            </a:r>
            <a:r>
              <a:rPr lang="en-US" altLang="en-US" sz="2800" b="1" u="sng" dirty="0" smtClean="0"/>
              <a:t> </a:t>
            </a:r>
            <a:r>
              <a:rPr lang="en-US" altLang="en-US" sz="2800" b="1" dirty="0" smtClean="0"/>
              <a:t>used in glycolysis</a:t>
            </a:r>
          </a:p>
          <a:p>
            <a:pPr eaLnBrk="1" hangingPunct="1">
              <a:buFont typeface="Wingdings" panose="05000000000000000000" pitchFamily="2" charset="2"/>
              <a:buNone/>
              <a:defRPr/>
            </a:pPr>
            <a:r>
              <a:rPr lang="en-US" altLang="en-US" sz="2800" b="1" dirty="0" smtClean="0"/>
              <a:t>     36 </a:t>
            </a:r>
            <a:r>
              <a:rPr lang="en-US" altLang="en-US" sz="2800" b="1" dirty="0" smtClean="0">
                <a:solidFill>
                  <a:schemeClr val="hlink"/>
                </a:solidFill>
              </a:rPr>
              <a:t>ATP</a:t>
            </a:r>
            <a:r>
              <a:rPr lang="en-US" altLang="en-US" sz="2800" b="1" dirty="0" smtClean="0"/>
              <a:t> –  NET TOTAL YIELD</a:t>
            </a:r>
          </a:p>
          <a:p>
            <a:pPr eaLnBrk="1" hangingPunct="1">
              <a:buFont typeface="Wingdings" panose="05000000000000000000" pitchFamily="2" charset="2"/>
              <a:buNone/>
              <a:defRPr/>
            </a:pPr>
            <a:endParaRPr lang="en-US" altLang="en-US" sz="2800" b="1" dirty="0" smtClean="0"/>
          </a:p>
        </p:txBody>
      </p:sp>
      <p:grpSp>
        <p:nvGrpSpPr>
          <p:cNvPr id="65540" name="Group 4"/>
          <p:cNvGrpSpPr>
            <a:grpSpLocks/>
          </p:cNvGrpSpPr>
          <p:nvPr/>
        </p:nvGrpSpPr>
        <p:grpSpPr bwMode="auto">
          <a:xfrm>
            <a:off x="5381207" y="1984391"/>
            <a:ext cx="3505200" cy="1663700"/>
            <a:chOff x="1168" y="2416"/>
            <a:chExt cx="3280" cy="1456"/>
          </a:xfrm>
        </p:grpSpPr>
        <p:sp>
          <p:nvSpPr>
            <p:cNvPr id="49158" name="Oval 5"/>
            <p:cNvSpPr>
              <a:spLocks noChangeArrowheads="1"/>
            </p:cNvSpPr>
            <p:nvPr/>
          </p:nvSpPr>
          <p:spPr bwMode="auto">
            <a:xfrm>
              <a:off x="1168" y="2416"/>
              <a:ext cx="3280" cy="1456"/>
            </a:xfrm>
            <a:prstGeom prst="ellipse">
              <a:avLst/>
            </a:prstGeom>
            <a:solidFill>
              <a:schemeClr val="hlink"/>
            </a:solidFill>
            <a:ln w="508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US" altLang="en-US" sz="2400"/>
            </a:p>
          </p:txBody>
        </p:sp>
        <p:sp>
          <p:nvSpPr>
            <p:cNvPr id="65542" name="Rectangle 6"/>
            <p:cNvSpPr>
              <a:spLocks noChangeArrowheads="1"/>
            </p:cNvSpPr>
            <p:nvPr/>
          </p:nvSpPr>
          <p:spPr bwMode="auto">
            <a:xfrm>
              <a:off x="1738" y="2417"/>
              <a:ext cx="1649" cy="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defRPr/>
              </a:pPr>
              <a:r>
                <a:rPr lang="en-US" altLang="en-US" sz="9600" b="1" dirty="0">
                  <a:solidFill>
                    <a:schemeClr val="tx2"/>
                  </a:solidFill>
                  <a:effectLst>
                    <a:outerShdw blurRad="38100" dist="38100" dir="2700000" algn="tl">
                      <a:srgbClr val="C0C0C0"/>
                    </a:outerShdw>
                  </a:effectLst>
                  <a:latin typeface="Arial" panose="020B0604020202020204" pitchFamily="34" charset="0"/>
                </a:rPr>
                <a:t>ATP</a:t>
              </a:r>
            </a:p>
          </p:txBody>
        </p:sp>
      </p:grpSp>
      <p:sp>
        <p:nvSpPr>
          <p:cNvPr id="8"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t>CELL UNIT</a:t>
            </a:r>
            <a:endParaRPr lang="en-US" sz="5400" b="1" dirty="0"/>
          </a:p>
        </p:txBody>
      </p:sp>
    </p:spTree>
    <p:extLst>
      <p:ext uri="{BB962C8B-B14F-4D97-AF65-F5344CB8AC3E}">
        <p14:creationId xmlns:p14="http://schemas.microsoft.com/office/powerpoint/2010/main" val="2006802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5540"/>
                                        </p:tgtEl>
                                        <p:attrNameLst>
                                          <p:attrName>style.visibility</p:attrName>
                                        </p:attrNameLst>
                                      </p:cBhvr>
                                      <p:to>
                                        <p:strVal val="visible"/>
                                      </p:to>
                                    </p:set>
                                    <p:animEffect transition="in" filter="wipe(left)">
                                      <p:cBhvr>
                                        <p:cTn id="7" dur="500"/>
                                        <p:tgtEl>
                                          <p:spTgt spid="65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t>CELL UNIT</a:t>
            </a:r>
            <a:endParaRPr lang="en-US" sz="5400" b="1" dirty="0"/>
          </a:p>
        </p:txBody>
      </p:sp>
      <p:sp>
        <p:nvSpPr>
          <p:cNvPr id="4" name="Slide Number Placeholder 3"/>
          <p:cNvSpPr>
            <a:spLocks noGrp="1"/>
          </p:cNvSpPr>
          <p:nvPr>
            <p:ph type="sldNum" sz="quarter" idx="12"/>
          </p:nvPr>
        </p:nvSpPr>
        <p:spPr/>
        <p:txBody>
          <a:bodyPr/>
          <a:lstStyle/>
          <a:p>
            <a:fld id="{B3BC4FD9-2DB4-44DB-A8EA-3586A90B7C70}" type="slidenum">
              <a:rPr lang="en-US" altLang="en-US" smtClean="0"/>
              <a:pPr/>
              <a:t>43</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1973331748"/>
              </p:ext>
            </p:extLst>
          </p:nvPr>
        </p:nvGraphicFramePr>
        <p:xfrm>
          <a:off x="685800" y="1752600"/>
          <a:ext cx="7772400" cy="3400849"/>
        </p:xfrm>
        <a:graphic>
          <a:graphicData uri="http://schemas.openxmlformats.org/drawingml/2006/table">
            <a:tbl>
              <a:tblPr>
                <a:tableStyleId>{5C22544A-7EE6-4342-B048-85BDC9FD1C3A}</a:tableStyleId>
              </a:tblPr>
              <a:tblGrid>
                <a:gridCol w="3941107"/>
                <a:gridCol w="3831293"/>
              </a:tblGrid>
              <a:tr h="356896">
                <a:tc>
                  <a:txBody>
                    <a:bodyPr/>
                    <a:lstStyle/>
                    <a:p>
                      <a:pPr algn="ctr" fontAlgn="b"/>
                      <a:r>
                        <a:rPr lang="en-US" sz="2800" b="1" u="none" strike="noStrike" dirty="0">
                          <a:effectLst/>
                        </a:rPr>
                        <a:t>Photosynthesis</a:t>
                      </a:r>
                      <a:endParaRPr lang="en-US" sz="2800" b="1" i="0" u="none" strike="noStrike" dirty="0">
                        <a:solidFill>
                          <a:srgbClr val="000000"/>
                        </a:solidFill>
                        <a:effectLst/>
                        <a:latin typeface="Comic Sans MS"/>
                      </a:endParaRPr>
                    </a:p>
                  </a:txBody>
                  <a:tcPr marL="9151" marR="9151" marT="9151" marB="0" anchor="b"/>
                </a:tc>
                <a:tc>
                  <a:txBody>
                    <a:bodyPr/>
                    <a:lstStyle/>
                    <a:p>
                      <a:pPr algn="ctr" fontAlgn="b"/>
                      <a:r>
                        <a:rPr lang="en-US" sz="2800" b="1" u="none" strike="noStrike" dirty="0">
                          <a:effectLst/>
                        </a:rPr>
                        <a:t>Respiration</a:t>
                      </a:r>
                      <a:endParaRPr lang="en-US" sz="2800" b="1" i="0" u="none" strike="noStrike" dirty="0">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anabolic</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catabolic</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endergonic</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exergonic</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carbon dioxide requiring</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oxygen requiring</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forms glucose from carbon dioxide</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forms carbon dioxide from glucose</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forms oxygen from water</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forms water from oxygen</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store energy from the sun</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stores energy in ATP</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occurs in plants</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occurs in plants and animals</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a:effectLst/>
                        </a:rPr>
                        <a:t>in the mesophyll cells</a:t>
                      </a:r>
                      <a:endParaRPr lang="en-US" sz="1700" b="0" i="0" u="none" strike="noStrike">
                        <a:solidFill>
                          <a:srgbClr val="000000"/>
                        </a:solidFill>
                        <a:effectLst/>
                        <a:latin typeface="Comic Sans MS"/>
                      </a:endParaRPr>
                    </a:p>
                  </a:txBody>
                  <a:tcPr marL="9151" marR="9151" marT="9151" marB="0" anchor="b"/>
                </a:tc>
                <a:tc>
                  <a:txBody>
                    <a:bodyPr/>
                    <a:lstStyle/>
                    <a:p>
                      <a:pPr algn="ctr" fontAlgn="b"/>
                      <a:r>
                        <a:rPr lang="en-US" sz="1700" u="none" strike="noStrike">
                          <a:effectLst/>
                        </a:rPr>
                        <a:t>in all cells</a:t>
                      </a:r>
                      <a:endParaRPr lang="en-US" sz="1700" b="0" i="0" u="none" strike="noStrike">
                        <a:solidFill>
                          <a:srgbClr val="000000"/>
                        </a:solidFill>
                        <a:effectLst/>
                        <a:latin typeface="Comic Sans MS"/>
                      </a:endParaRPr>
                    </a:p>
                  </a:txBody>
                  <a:tcPr marL="9151" marR="9151" marT="9151" marB="0" anchor="b"/>
                </a:tc>
              </a:tr>
              <a:tr h="329442">
                <a:tc>
                  <a:txBody>
                    <a:bodyPr/>
                    <a:lstStyle/>
                    <a:p>
                      <a:pPr algn="ctr" fontAlgn="b"/>
                      <a:r>
                        <a:rPr lang="en-US" sz="1700" u="none" strike="noStrike" dirty="0">
                          <a:effectLst/>
                        </a:rPr>
                        <a:t>in the </a:t>
                      </a:r>
                      <a:r>
                        <a:rPr lang="en-US" sz="1700" u="none" strike="noStrike" dirty="0" smtClean="0">
                          <a:effectLst/>
                        </a:rPr>
                        <a:t>chloroplasts</a:t>
                      </a:r>
                      <a:endParaRPr lang="en-US" sz="1700" b="0" i="0" u="none" strike="noStrike" dirty="0">
                        <a:solidFill>
                          <a:srgbClr val="000000"/>
                        </a:solidFill>
                        <a:effectLst/>
                        <a:latin typeface="Comic Sans MS"/>
                      </a:endParaRPr>
                    </a:p>
                  </a:txBody>
                  <a:tcPr marL="9151" marR="9151" marT="9151" marB="0" anchor="b"/>
                </a:tc>
                <a:tc>
                  <a:txBody>
                    <a:bodyPr/>
                    <a:lstStyle/>
                    <a:p>
                      <a:pPr algn="ctr" fontAlgn="b"/>
                      <a:r>
                        <a:rPr lang="en-US" sz="1700" u="none" strike="noStrike" dirty="0">
                          <a:effectLst/>
                        </a:rPr>
                        <a:t>in the cytoplasm and mitochondria</a:t>
                      </a:r>
                      <a:endParaRPr lang="en-US" sz="1700" b="0" i="0" u="none" strike="noStrike" dirty="0">
                        <a:solidFill>
                          <a:srgbClr val="000000"/>
                        </a:solidFill>
                        <a:effectLst/>
                        <a:latin typeface="Comic Sans MS"/>
                      </a:endParaRPr>
                    </a:p>
                  </a:txBody>
                  <a:tcPr marL="9151" marR="9151" marT="9151" marB="0" anchor="b"/>
                </a:tc>
              </a:tr>
            </a:tbl>
          </a:graphicData>
        </a:graphic>
      </p:graphicFrame>
      <p:sp>
        <p:nvSpPr>
          <p:cNvPr id="3" name="TextBox 2"/>
          <p:cNvSpPr txBox="1"/>
          <p:nvPr/>
        </p:nvSpPr>
        <p:spPr>
          <a:xfrm>
            <a:off x="762000" y="5486400"/>
            <a:ext cx="7696200" cy="954107"/>
          </a:xfrm>
          <a:prstGeom prst="rect">
            <a:avLst/>
          </a:prstGeom>
          <a:noFill/>
        </p:spPr>
        <p:txBody>
          <a:bodyPr wrap="square" rtlCol="0">
            <a:spAutoFit/>
          </a:bodyPr>
          <a:lstStyle/>
          <a:p>
            <a:r>
              <a:rPr lang="en-US" sz="2800" dirty="0" smtClean="0"/>
              <a:t>6CO</a:t>
            </a:r>
            <a:r>
              <a:rPr lang="en-US" sz="2800" baseline="-25000" dirty="0" smtClean="0"/>
              <a:t>2</a:t>
            </a:r>
            <a:r>
              <a:rPr lang="en-US" sz="2800" dirty="0" smtClean="0"/>
              <a:t> + 6H</a:t>
            </a:r>
            <a:r>
              <a:rPr lang="en-US" sz="2800" baseline="-25000" dirty="0" smtClean="0"/>
              <a:t>2</a:t>
            </a:r>
            <a:r>
              <a:rPr lang="en-US" sz="2800" dirty="0" smtClean="0"/>
              <a:t>O  </a:t>
            </a:r>
            <a:r>
              <a:rPr lang="en-US" sz="2800" dirty="0" smtClean="0">
                <a:sym typeface="Wingdings" panose="05000000000000000000" pitchFamily="2" charset="2"/>
              </a:rPr>
              <a:t>  C</a:t>
            </a:r>
            <a:r>
              <a:rPr lang="en-US" sz="2800" baseline="-25000" dirty="0" smtClean="0">
                <a:sym typeface="Wingdings" panose="05000000000000000000" pitchFamily="2" charset="2"/>
              </a:rPr>
              <a:t>6</a:t>
            </a:r>
            <a:r>
              <a:rPr lang="en-US" sz="2800" dirty="0" smtClean="0">
                <a:sym typeface="Wingdings" panose="05000000000000000000" pitchFamily="2" charset="2"/>
              </a:rPr>
              <a:t>H</a:t>
            </a:r>
            <a:r>
              <a:rPr lang="en-US" sz="2800" baseline="-25000" dirty="0" smtClean="0">
                <a:sym typeface="Wingdings" panose="05000000000000000000" pitchFamily="2" charset="2"/>
              </a:rPr>
              <a:t>12</a:t>
            </a:r>
            <a:r>
              <a:rPr lang="en-US" sz="2800" dirty="0" smtClean="0">
                <a:sym typeface="Wingdings" panose="05000000000000000000" pitchFamily="2" charset="2"/>
              </a:rPr>
              <a:t>O</a:t>
            </a:r>
            <a:r>
              <a:rPr lang="en-US" sz="2800" baseline="-25000" dirty="0" smtClean="0">
                <a:sym typeface="Wingdings" panose="05000000000000000000" pitchFamily="2" charset="2"/>
              </a:rPr>
              <a:t>6</a:t>
            </a:r>
            <a:r>
              <a:rPr lang="en-US" sz="2800" dirty="0" smtClean="0">
                <a:sym typeface="Wingdings" panose="05000000000000000000" pitchFamily="2" charset="2"/>
              </a:rPr>
              <a:t>  +  6O</a:t>
            </a:r>
            <a:r>
              <a:rPr lang="en-US" sz="2800" baseline="-25000" dirty="0" smtClean="0">
                <a:sym typeface="Wingdings" panose="05000000000000000000" pitchFamily="2" charset="2"/>
              </a:rPr>
              <a:t>2				                             </a:t>
            </a:r>
            <a:r>
              <a:rPr lang="en-US" sz="2800" dirty="0" smtClean="0">
                <a:sym typeface="Wingdings" panose="05000000000000000000" pitchFamily="2" charset="2"/>
              </a:rPr>
              <a:t>C</a:t>
            </a:r>
            <a:r>
              <a:rPr lang="en-US" sz="2800" baseline="-25000" dirty="0" smtClean="0">
                <a:sym typeface="Wingdings" panose="05000000000000000000" pitchFamily="2" charset="2"/>
              </a:rPr>
              <a:t>6</a:t>
            </a:r>
            <a:r>
              <a:rPr lang="en-US" sz="2800" dirty="0" smtClean="0">
                <a:sym typeface="Wingdings" panose="05000000000000000000" pitchFamily="2" charset="2"/>
              </a:rPr>
              <a:t>H</a:t>
            </a:r>
            <a:r>
              <a:rPr lang="en-US" sz="2800" baseline="-25000" dirty="0" smtClean="0">
                <a:sym typeface="Wingdings" panose="05000000000000000000" pitchFamily="2" charset="2"/>
              </a:rPr>
              <a:t>12</a:t>
            </a:r>
            <a:r>
              <a:rPr lang="en-US" sz="2800" dirty="0" smtClean="0">
                <a:sym typeface="Wingdings" panose="05000000000000000000" pitchFamily="2" charset="2"/>
              </a:rPr>
              <a:t>O</a:t>
            </a:r>
            <a:r>
              <a:rPr lang="en-US" sz="2800" baseline="-25000" dirty="0" smtClean="0">
                <a:sym typeface="Wingdings" panose="05000000000000000000" pitchFamily="2" charset="2"/>
              </a:rPr>
              <a:t>6</a:t>
            </a:r>
            <a:r>
              <a:rPr lang="en-US" sz="2800" dirty="0" smtClean="0">
                <a:sym typeface="Wingdings" panose="05000000000000000000" pitchFamily="2" charset="2"/>
              </a:rPr>
              <a:t>  </a:t>
            </a:r>
            <a:r>
              <a:rPr lang="en-US" sz="2800" dirty="0">
                <a:sym typeface="Wingdings" panose="05000000000000000000" pitchFamily="2" charset="2"/>
              </a:rPr>
              <a:t>+  </a:t>
            </a:r>
            <a:r>
              <a:rPr lang="en-US" sz="2800" dirty="0" smtClean="0">
                <a:sym typeface="Wingdings" panose="05000000000000000000" pitchFamily="2" charset="2"/>
              </a:rPr>
              <a:t>6O</a:t>
            </a:r>
            <a:r>
              <a:rPr lang="en-US" sz="2800" baseline="-25000" dirty="0" smtClean="0">
                <a:sym typeface="Wingdings" panose="05000000000000000000" pitchFamily="2" charset="2"/>
              </a:rPr>
              <a:t>2</a:t>
            </a:r>
            <a:r>
              <a:rPr lang="en-US" sz="2800" dirty="0" smtClean="0">
                <a:sym typeface="Wingdings" panose="05000000000000000000" pitchFamily="2" charset="2"/>
              </a:rPr>
              <a:t>    </a:t>
            </a:r>
            <a:r>
              <a:rPr lang="en-US" sz="2800" dirty="0">
                <a:sym typeface="Wingdings" panose="05000000000000000000" pitchFamily="2" charset="2"/>
              </a:rPr>
              <a:t>C</a:t>
            </a:r>
            <a:r>
              <a:rPr lang="en-US" sz="2800" baseline="-25000" dirty="0">
                <a:sym typeface="Wingdings" panose="05000000000000000000" pitchFamily="2" charset="2"/>
              </a:rPr>
              <a:t>6</a:t>
            </a:r>
            <a:r>
              <a:rPr lang="en-US" sz="2800" dirty="0">
                <a:sym typeface="Wingdings" panose="05000000000000000000" pitchFamily="2" charset="2"/>
              </a:rPr>
              <a:t>H</a:t>
            </a:r>
            <a:r>
              <a:rPr lang="en-US" sz="2800" baseline="-25000" dirty="0">
                <a:sym typeface="Wingdings" panose="05000000000000000000" pitchFamily="2" charset="2"/>
              </a:rPr>
              <a:t>12</a:t>
            </a:r>
            <a:r>
              <a:rPr lang="en-US" sz="2800" dirty="0">
                <a:sym typeface="Wingdings" panose="05000000000000000000" pitchFamily="2" charset="2"/>
              </a:rPr>
              <a:t>O</a:t>
            </a:r>
            <a:r>
              <a:rPr lang="en-US" sz="2800" baseline="-25000" dirty="0">
                <a:sym typeface="Wingdings" panose="05000000000000000000" pitchFamily="2" charset="2"/>
              </a:rPr>
              <a:t>6</a:t>
            </a:r>
            <a:r>
              <a:rPr lang="en-US" sz="2800" dirty="0">
                <a:sym typeface="Wingdings" panose="05000000000000000000" pitchFamily="2" charset="2"/>
              </a:rPr>
              <a:t>  +  </a:t>
            </a:r>
            <a:r>
              <a:rPr lang="en-US" sz="2800" dirty="0" smtClean="0">
                <a:sym typeface="Wingdings" panose="05000000000000000000" pitchFamily="2" charset="2"/>
              </a:rPr>
              <a:t>6O</a:t>
            </a:r>
            <a:r>
              <a:rPr lang="en-US" sz="2800" baseline="-25000" dirty="0" smtClean="0">
                <a:sym typeface="Wingdings" panose="05000000000000000000" pitchFamily="2" charset="2"/>
              </a:rPr>
              <a:t>2</a:t>
            </a:r>
            <a:r>
              <a:rPr lang="en-US" sz="2800" dirty="0" smtClean="0">
                <a:sym typeface="Wingdings" panose="05000000000000000000" pitchFamily="2" charset="2"/>
              </a:rPr>
              <a:t>  </a:t>
            </a:r>
            <a:endParaRPr lang="en-US" sz="2800" dirty="0"/>
          </a:p>
        </p:txBody>
      </p:sp>
    </p:spTree>
    <p:extLst>
      <p:ext uri="{BB962C8B-B14F-4D97-AF65-F5344CB8AC3E}">
        <p14:creationId xmlns:p14="http://schemas.microsoft.com/office/powerpoint/2010/main" val="33206262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normAutofit fontScale="62500" lnSpcReduction="20000"/>
          </a:bodyPr>
          <a:lstStyle/>
          <a:p>
            <a:pPr marL="514350" indent="-514350">
              <a:buAutoNum type="arabicPeriod"/>
            </a:pPr>
            <a:r>
              <a:rPr lang="en-US" dirty="0" smtClean="0"/>
              <a:t>Explain </a:t>
            </a:r>
            <a:r>
              <a:rPr lang="en-US" dirty="0"/>
              <a:t>how you form ATP and how you break it apart to form </a:t>
            </a:r>
            <a:r>
              <a:rPr lang="en-US" dirty="0" smtClean="0"/>
              <a:t>ADP.</a:t>
            </a:r>
          </a:p>
          <a:p>
            <a:pPr marL="0" indent="0">
              <a:buNone/>
            </a:pPr>
            <a:endParaRPr lang="en-US" dirty="0"/>
          </a:p>
          <a:p>
            <a:pPr marL="0" indent="0">
              <a:buNone/>
            </a:pPr>
            <a:endParaRPr lang="en-US" dirty="0" smtClean="0"/>
          </a:p>
          <a:p>
            <a:pPr marL="0" indent="0">
              <a:buNone/>
            </a:pPr>
            <a:endParaRPr lang="en-US" dirty="0" smtClean="0"/>
          </a:p>
          <a:p>
            <a:pPr marL="461963" indent="-461963">
              <a:buNone/>
            </a:pPr>
            <a:r>
              <a:rPr lang="en-US" dirty="0" smtClean="0"/>
              <a:t>2. 	Write </a:t>
            </a:r>
            <a:r>
              <a:rPr lang="en-US" dirty="0"/>
              <a:t>the formula for photosynthesis. Circle the reactants and underline the products</a:t>
            </a:r>
            <a:r>
              <a:rPr lang="en-US" dirty="0" smtClean="0"/>
              <a:t>.</a:t>
            </a:r>
          </a:p>
          <a:p>
            <a:pPr marL="0" indent="0">
              <a:buNone/>
            </a:pPr>
            <a:r>
              <a:rPr lang="en-US" dirty="0"/>
              <a:t>   </a:t>
            </a:r>
            <a:endParaRPr lang="en-US" dirty="0" smtClean="0"/>
          </a:p>
          <a:p>
            <a:pPr marL="0" indent="0">
              <a:buNone/>
            </a:pPr>
            <a:endParaRPr lang="en-US" dirty="0"/>
          </a:p>
          <a:p>
            <a:pPr marL="461963" indent="-461963">
              <a:buNone/>
            </a:pPr>
            <a:r>
              <a:rPr lang="en-US" dirty="0"/>
              <a:t>3. </a:t>
            </a:r>
            <a:r>
              <a:rPr lang="en-US" dirty="0" smtClean="0"/>
              <a:t>	Define </a:t>
            </a:r>
            <a:r>
              <a:rPr lang="en-US" dirty="0"/>
              <a:t>photosynthesis. Where does photosynthesis occur in the cell?</a:t>
            </a:r>
          </a:p>
          <a:p>
            <a:pPr marL="0" indent="0">
              <a:buNone/>
            </a:pPr>
            <a:endParaRPr lang="en-US" dirty="0"/>
          </a:p>
          <a:p>
            <a:pPr marL="0" indent="0">
              <a:buNone/>
            </a:pPr>
            <a:r>
              <a:rPr lang="en-US" dirty="0"/>
              <a:t> </a:t>
            </a:r>
          </a:p>
          <a:p>
            <a:pPr marL="0" indent="0">
              <a:buNone/>
            </a:pPr>
            <a:r>
              <a:rPr lang="en-US" dirty="0"/>
              <a:t> </a:t>
            </a:r>
          </a:p>
          <a:p>
            <a:pPr marL="461963" indent="-461963">
              <a:buNone/>
            </a:pPr>
            <a:r>
              <a:rPr lang="en-US" dirty="0"/>
              <a:t>4. </a:t>
            </a:r>
            <a:r>
              <a:rPr lang="en-US" dirty="0" smtClean="0"/>
              <a:t>	Briefly </a:t>
            </a:r>
            <a:r>
              <a:rPr lang="en-US" dirty="0"/>
              <a:t>explain the 2 steps of photosynthesis.</a:t>
            </a:r>
          </a:p>
          <a:p>
            <a:pPr marL="0" indent="0">
              <a:buNone/>
            </a:pPr>
            <a:r>
              <a:rPr lang="en-US" dirty="0"/>
              <a:t> </a:t>
            </a:r>
          </a:p>
          <a:p>
            <a:endParaRPr lang="en-US" dirty="0"/>
          </a:p>
        </p:txBody>
      </p:sp>
    </p:spTree>
    <p:extLst>
      <p:ext uri="{BB962C8B-B14F-4D97-AF65-F5344CB8AC3E}">
        <p14:creationId xmlns:p14="http://schemas.microsoft.com/office/powerpoint/2010/main" val="879837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CELL UNIT</a:t>
            </a:r>
            <a:endParaRPr lang="en-US" sz="5400" dirty="0"/>
          </a:p>
        </p:txBody>
      </p:sp>
      <p:sp>
        <p:nvSpPr>
          <p:cNvPr id="3" name="Content Placeholder 2"/>
          <p:cNvSpPr>
            <a:spLocks noGrp="1"/>
          </p:cNvSpPr>
          <p:nvPr>
            <p:ph idx="1"/>
          </p:nvPr>
        </p:nvSpPr>
        <p:spPr/>
        <p:txBody>
          <a:bodyPr>
            <a:normAutofit fontScale="77500" lnSpcReduction="20000"/>
          </a:bodyPr>
          <a:lstStyle/>
          <a:p>
            <a:pPr marL="514350" indent="-514350">
              <a:buAutoNum type="arabicPeriod" startAt="5"/>
            </a:pPr>
            <a:r>
              <a:rPr lang="en-US" dirty="0" smtClean="0"/>
              <a:t>Define </a:t>
            </a:r>
            <a:r>
              <a:rPr lang="en-US" dirty="0"/>
              <a:t>respiration. Where does cell respiration occur in the cell? </a:t>
            </a:r>
            <a:endParaRPr lang="en-US" dirty="0" smtClean="0"/>
          </a:p>
          <a:p>
            <a:pPr marL="0" indent="0">
              <a:buNone/>
            </a:pPr>
            <a:endParaRPr lang="en-US" dirty="0"/>
          </a:p>
          <a:p>
            <a:pPr marL="514350" indent="-514350">
              <a:buAutoNum type="arabicPeriod" startAt="6"/>
            </a:pPr>
            <a:r>
              <a:rPr lang="en-US" dirty="0" smtClean="0"/>
              <a:t>Write </a:t>
            </a:r>
            <a:r>
              <a:rPr lang="en-US" dirty="0"/>
              <a:t>the formula for cellular respiration. Circle the reactants and underline the products</a:t>
            </a:r>
            <a:r>
              <a:rPr lang="en-US" dirty="0" smtClean="0"/>
              <a:t>.</a:t>
            </a:r>
          </a:p>
          <a:p>
            <a:pPr marL="0" indent="0">
              <a:buNone/>
            </a:pPr>
            <a:endParaRPr lang="en-US" dirty="0"/>
          </a:p>
          <a:p>
            <a:pPr marL="514350" indent="-514350">
              <a:buAutoNum type="arabicPeriod" startAt="7"/>
            </a:pPr>
            <a:r>
              <a:rPr lang="en-US" dirty="0" smtClean="0"/>
              <a:t>Briefly </a:t>
            </a:r>
            <a:r>
              <a:rPr lang="en-US" dirty="0"/>
              <a:t>explain the 3 steps of cell respiration</a:t>
            </a:r>
            <a:r>
              <a:rPr lang="en-US" dirty="0" smtClean="0"/>
              <a:t>.</a:t>
            </a:r>
          </a:p>
          <a:p>
            <a:pPr marL="0" indent="0">
              <a:buNone/>
            </a:pPr>
            <a:endParaRPr lang="en-US" dirty="0"/>
          </a:p>
          <a:p>
            <a:pPr marL="514350" indent="-514350">
              <a:buAutoNum type="arabicPeriod" startAt="8"/>
            </a:pPr>
            <a:r>
              <a:rPr lang="en-US" dirty="0" smtClean="0"/>
              <a:t>What </a:t>
            </a:r>
            <a:r>
              <a:rPr lang="en-US" dirty="0"/>
              <a:t>happens if no O</a:t>
            </a:r>
            <a:r>
              <a:rPr lang="en-US" baseline="-25000" dirty="0"/>
              <a:t>2 </a:t>
            </a:r>
            <a:r>
              <a:rPr lang="en-US" dirty="0"/>
              <a:t>is available after glycolysis</a:t>
            </a:r>
            <a:r>
              <a:rPr lang="en-US" dirty="0" smtClean="0"/>
              <a:t>?</a:t>
            </a:r>
          </a:p>
          <a:p>
            <a:pPr marL="0" indent="0">
              <a:buNone/>
            </a:pPr>
            <a:endParaRPr lang="en-US" dirty="0"/>
          </a:p>
          <a:p>
            <a:pPr marL="461963" indent="-461963">
              <a:buNone/>
            </a:pPr>
            <a:r>
              <a:rPr lang="en-US" dirty="0" smtClean="0"/>
              <a:t>9</a:t>
            </a:r>
            <a:r>
              <a:rPr lang="en-US" dirty="0"/>
              <a:t>. </a:t>
            </a:r>
            <a:r>
              <a:rPr lang="en-US" dirty="0" smtClean="0"/>
              <a:t>	Compare </a:t>
            </a:r>
            <a:r>
              <a:rPr lang="en-US" dirty="0"/>
              <a:t>and contrast the respiration and photosynthesis.</a:t>
            </a:r>
          </a:p>
          <a:p>
            <a:endParaRPr lang="en-US" dirty="0"/>
          </a:p>
        </p:txBody>
      </p:sp>
    </p:spTree>
    <p:extLst>
      <p:ext uri="{BB962C8B-B14F-4D97-AF65-F5344CB8AC3E}">
        <p14:creationId xmlns:p14="http://schemas.microsoft.com/office/powerpoint/2010/main" val="3353864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987</TotalTime>
  <Words>1693</Words>
  <Application>Microsoft Office PowerPoint</Application>
  <PresentationFormat>On-screen Show (4:3)</PresentationFormat>
  <Paragraphs>293</Paragraphs>
  <Slides>45</Slides>
  <Notes>11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Office Theme</vt:lpstr>
      <vt:lpstr>Picture</vt:lpstr>
      <vt:lpstr>MSPhotoEd.3</vt:lpstr>
      <vt:lpstr>MIDTERM REVIEW</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CELL UNIT</vt:lpstr>
      <vt:lpstr>PHOTOSYNTHESIS OVERVIEW</vt:lpstr>
      <vt:lpstr>CHLOROPLAST</vt:lpstr>
      <vt:lpstr>TWO PARTS OF PHOTOSYNTHESIS</vt:lpstr>
      <vt:lpstr>CELL UNIT</vt:lpstr>
      <vt:lpstr>Cellular Respiration</vt:lpstr>
      <vt:lpstr>Mitochondria</vt:lpstr>
      <vt:lpstr>CELL UNIT</vt:lpstr>
      <vt:lpstr>CELL UNIT</vt:lpstr>
      <vt:lpstr>CELL UNIT</vt:lpstr>
      <vt:lpstr>CELL UNIT</vt:lpstr>
      <vt:lpstr>CELL UNIT</vt:lpstr>
      <vt:lpstr>CELL UNIT</vt:lpstr>
      <vt:lpstr>CELL UNIT</vt:lpstr>
      <vt:lpstr>CELL UNIT</vt:lpstr>
      <vt:lpstr>CELL UNIT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MIDTERM REVIEW</dc:title>
  <dc:creator>JCBOE</dc:creator>
  <cp:lastModifiedBy>JCBOE</cp:lastModifiedBy>
  <cp:revision>39</cp:revision>
  <dcterms:created xsi:type="dcterms:W3CDTF">2015-12-10T14:40:37Z</dcterms:created>
  <dcterms:modified xsi:type="dcterms:W3CDTF">2015-12-15T12:31:01Z</dcterms:modified>
</cp:coreProperties>
</file>