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1" r:id="rId4"/>
    <p:sldId id="272" r:id="rId5"/>
    <p:sldId id="273" r:id="rId6"/>
    <p:sldId id="259" r:id="rId7"/>
    <p:sldId id="274" r:id="rId8"/>
    <p:sldId id="275" r:id="rId9"/>
    <p:sldId id="276" r:id="rId10"/>
    <p:sldId id="277" r:id="rId11"/>
    <p:sldId id="278" r:id="rId12"/>
    <p:sldId id="279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28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6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PERIODIC TABLE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32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4488" lvl="0" indent="-344488">
              <a:buNone/>
              <a:tabLst>
                <a:tab pos="344488" algn="l"/>
              </a:tabLst>
            </a:pPr>
            <a:r>
              <a:rPr lang="en-US" dirty="0" smtClean="0"/>
              <a:t>1. 	Know </a:t>
            </a:r>
            <a:r>
              <a:rPr lang="en-US" dirty="0"/>
              <a:t>who Mendeleev and Mosely were and what they contributed to the development of the periodic table</a:t>
            </a:r>
            <a:r>
              <a:rPr lang="en-US" dirty="0" smtClean="0"/>
              <a:t>.</a:t>
            </a:r>
          </a:p>
          <a:p>
            <a:pPr>
              <a:buNone/>
              <a:defRPr/>
            </a:pPr>
            <a:r>
              <a:rPr lang="en-US" sz="2400" b="1" dirty="0">
                <a:solidFill>
                  <a:schemeClr val="hlink"/>
                </a:solidFill>
              </a:rPr>
              <a:t>Father of the Periodic </a:t>
            </a:r>
            <a:r>
              <a:rPr lang="en-US" sz="2400" b="1" dirty="0" smtClean="0">
                <a:solidFill>
                  <a:schemeClr val="hlink"/>
                </a:solidFill>
              </a:rPr>
              <a:t>Table - </a:t>
            </a:r>
            <a:r>
              <a:rPr lang="en-US" sz="2400" b="1" dirty="0" smtClean="0"/>
              <a:t>DMITRI </a:t>
            </a:r>
            <a:r>
              <a:rPr lang="en-US" sz="2400" b="1" dirty="0"/>
              <a:t>MENDELEEV</a:t>
            </a:r>
            <a:r>
              <a:rPr lang="en-US" sz="2400" dirty="0"/>
              <a:t>	   </a:t>
            </a:r>
            <a:endParaRPr lang="en-US" sz="2400" dirty="0" smtClean="0"/>
          </a:p>
          <a:p>
            <a:pPr>
              <a:buNone/>
              <a:defRPr/>
            </a:pPr>
            <a:r>
              <a:rPr lang="en-US" sz="2400" dirty="0" smtClean="0"/>
              <a:t>	He </a:t>
            </a:r>
            <a:r>
              <a:rPr lang="en-US" sz="2400" dirty="0"/>
              <a:t>discovered a basic chemistry </a:t>
            </a:r>
            <a:r>
              <a:rPr lang="en-US" sz="2400" dirty="0" smtClean="0"/>
              <a:t>principle</a:t>
            </a:r>
            <a:r>
              <a:rPr lang="en-US" sz="2400" dirty="0"/>
              <a:t> </a:t>
            </a:r>
            <a:r>
              <a:rPr lang="en-US" sz="2400" dirty="0" smtClean="0"/>
              <a:t>- a </a:t>
            </a:r>
            <a:r>
              <a:rPr lang="en-US" sz="2400" b="1" dirty="0" smtClean="0">
                <a:solidFill>
                  <a:srgbClr val="FF0000"/>
                </a:solidFill>
              </a:rPr>
              <a:t>pattern</a:t>
            </a:r>
            <a:r>
              <a:rPr lang="en-US" sz="2400" dirty="0" smtClean="0"/>
              <a:t> </a:t>
            </a:r>
            <a:r>
              <a:rPr lang="en-US" sz="2400" dirty="0"/>
              <a:t>with the </a:t>
            </a:r>
            <a:r>
              <a:rPr lang="en-US" sz="2400" dirty="0" smtClean="0"/>
              <a:t>elements.  There </a:t>
            </a:r>
            <a:r>
              <a:rPr lang="en-US" sz="2400" dirty="0"/>
              <a:t>was a </a:t>
            </a:r>
            <a:r>
              <a:rPr lang="en-US" sz="2400" b="1" dirty="0">
                <a:solidFill>
                  <a:srgbClr val="FF0000"/>
                </a:solidFill>
              </a:rPr>
              <a:t>periodic</a:t>
            </a:r>
            <a:r>
              <a:rPr lang="en-US" sz="2400" dirty="0"/>
              <a:t> relationship among the </a:t>
            </a:r>
            <a:r>
              <a:rPr lang="en-US" sz="2400" dirty="0" smtClean="0"/>
              <a:t>elements.  He </a:t>
            </a:r>
            <a:r>
              <a:rPr lang="en-US" sz="2400" dirty="0"/>
              <a:t>set up the periodic table by </a:t>
            </a:r>
            <a:r>
              <a:rPr lang="en-US" sz="2400" b="1" dirty="0">
                <a:solidFill>
                  <a:srgbClr val="FF0000"/>
                </a:solidFill>
              </a:rPr>
              <a:t>ATOMIC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MASS</a:t>
            </a:r>
            <a:r>
              <a:rPr lang="en-US" sz="2400" dirty="0"/>
              <a:t> and left blanks for </a:t>
            </a:r>
            <a:r>
              <a:rPr lang="en-US" sz="2400" b="1" dirty="0">
                <a:solidFill>
                  <a:srgbClr val="FF0000"/>
                </a:solidFill>
              </a:rPr>
              <a:t>undiscovered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elements</a:t>
            </a:r>
            <a:r>
              <a:rPr lang="en-US" sz="2400" dirty="0"/>
              <a:t> (three were later discovered</a:t>
            </a:r>
            <a:r>
              <a:rPr lang="en-US" sz="2400" dirty="0" smtClean="0"/>
              <a:t>).</a:t>
            </a:r>
          </a:p>
          <a:p>
            <a:pPr>
              <a:buNone/>
            </a:pPr>
            <a:r>
              <a:rPr lang="en-US" altLang="en-US" sz="2400" b="1" dirty="0">
                <a:solidFill>
                  <a:schemeClr val="hlink"/>
                </a:solidFill>
              </a:rPr>
              <a:t>Father of the Modern Periodic </a:t>
            </a:r>
            <a:r>
              <a:rPr lang="en-US" altLang="en-US" sz="2400" b="1" dirty="0" smtClean="0">
                <a:solidFill>
                  <a:schemeClr val="hlink"/>
                </a:solidFill>
              </a:rPr>
              <a:t>Table - </a:t>
            </a:r>
            <a:r>
              <a:rPr lang="en-US" altLang="en-US" sz="2400" b="1" dirty="0" smtClean="0"/>
              <a:t>HENRY </a:t>
            </a:r>
            <a:r>
              <a:rPr lang="en-US" altLang="en-US" sz="2400" b="1" dirty="0"/>
              <a:t>MOSELEY	</a:t>
            </a:r>
            <a:r>
              <a:rPr lang="en-US" altLang="en-US" sz="2400" dirty="0"/>
              <a:t>	</a:t>
            </a:r>
          </a:p>
          <a:p>
            <a:pPr>
              <a:buNone/>
            </a:pPr>
            <a:r>
              <a:rPr lang="en-US" altLang="en-US" sz="2400" dirty="0" smtClean="0"/>
              <a:t>He </a:t>
            </a:r>
            <a:r>
              <a:rPr lang="en-US" altLang="en-US" sz="2400" dirty="0"/>
              <a:t>saw some elements were </a:t>
            </a:r>
            <a:r>
              <a:rPr lang="en-US" altLang="en-US" sz="2400" b="1" dirty="0">
                <a:solidFill>
                  <a:srgbClr val="FF0000"/>
                </a:solidFill>
              </a:rPr>
              <a:t>out of place </a:t>
            </a:r>
            <a:r>
              <a:rPr lang="en-US" altLang="en-US" sz="2400" dirty="0"/>
              <a:t>in Mendeleev’s </a:t>
            </a:r>
            <a:r>
              <a:rPr lang="en-US" altLang="en-US" sz="2400" dirty="0" smtClean="0"/>
              <a:t>table.  He </a:t>
            </a:r>
            <a:r>
              <a:rPr lang="en-US" altLang="en-US" sz="2400" dirty="0"/>
              <a:t>determined atomic numbers using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x-rays</a:t>
            </a:r>
            <a:r>
              <a:rPr lang="en-US" altLang="en-US" sz="2400" dirty="0" smtClean="0"/>
              <a:t>.  The </a:t>
            </a:r>
            <a:r>
              <a:rPr lang="en-US" altLang="en-US" sz="2400" dirty="0"/>
              <a:t>elements were placed according to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ATOMIC</a:t>
            </a:r>
            <a:endParaRPr lang="en-US" sz="2400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4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3.  Know </a:t>
            </a:r>
            <a:r>
              <a:rPr lang="en-US" dirty="0"/>
              <a:t>why it is called the “periodic” table.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836" y="2762172"/>
            <a:ext cx="6757074" cy="345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6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5999"/>
            <a:ext cx="10471186" cy="443204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2. Explain </a:t>
            </a:r>
            <a:r>
              <a:rPr lang="en-US" dirty="0"/>
              <a:t>the composition of the periodic table.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b="1" dirty="0" smtClean="0">
                <a:solidFill>
                  <a:srgbClr val="00B050"/>
                </a:solidFill>
              </a:rPr>
              <a:t>COLUMNS</a:t>
            </a:r>
            <a:r>
              <a:rPr lang="en-US" altLang="en-US" sz="2400" dirty="0"/>
              <a:t>	</a:t>
            </a:r>
          </a:p>
          <a:p>
            <a:pPr marL="233363" indent="-233363">
              <a:lnSpc>
                <a:spcPct val="80000"/>
              </a:lnSpc>
              <a:buNone/>
            </a:pPr>
            <a:r>
              <a:rPr lang="en-US" altLang="en-US" sz="2400" dirty="0"/>
              <a:t>- </a:t>
            </a:r>
            <a:r>
              <a:rPr lang="en-US" altLang="en-US" sz="2400" dirty="0" smtClean="0"/>
              <a:t>	vertical</a:t>
            </a:r>
            <a:r>
              <a:rPr lang="en-US" altLang="en-US" sz="2400" dirty="0"/>
              <a:t>, called </a:t>
            </a:r>
            <a:r>
              <a:rPr lang="en-US" altLang="en-US" sz="2400" b="1" dirty="0">
                <a:solidFill>
                  <a:srgbClr val="FF0000"/>
                </a:solidFill>
              </a:rPr>
              <a:t>groups (numbers) or families (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names); </a:t>
            </a:r>
            <a:r>
              <a:rPr lang="en-US" altLang="en-US" sz="2400" dirty="0" smtClean="0"/>
              <a:t>18 </a:t>
            </a:r>
            <a:r>
              <a:rPr lang="en-US" altLang="en-US" sz="2400" dirty="0"/>
              <a:t>total (8 main </a:t>
            </a:r>
            <a:r>
              <a:rPr lang="en-US" altLang="en-US" sz="2400" dirty="0" smtClean="0"/>
              <a:t>ones); elements </a:t>
            </a:r>
            <a:r>
              <a:rPr lang="en-US" altLang="en-US" sz="2400" dirty="0"/>
              <a:t>in the </a:t>
            </a:r>
            <a:r>
              <a:rPr lang="en-US" altLang="en-US" sz="2400" b="1" dirty="0">
                <a:solidFill>
                  <a:srgbClr val="FF0000"/>
                </a:solidFill>
              </a:rPr>
              <a:t>same column </a:t>
            </a:r>
            <a:r>
              <a:rPr lang="en-US" altLang="en-US" sz="2400" dirty="0"/>
              <a:t>are not identical, but similar in </a:t>
            </a:r>
            <a:r>
              <a:rPr lang="en-US" altLang="en-US" sz="2400" dirty="0" smtClean="0"/>
              <a:t>properties; have the same number of valence electrons.</a:t>
            </a:r>
            <a:endParaRPr lang="en-US" altLang="en-US" sz="2400" b="1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en-US" sz="2400" b="1" dirty="0">
                <a:solidFill>
                  <a:srgbClr val="00B050"/>
                </a:solidFill>
              </a:rPr>
              <a:t>ROWS</a:t>
            </a:r>
            <a:r>
              <a:rPr lang="en-US" altLang="en-US" sz="2400" dirty="0">
                <a:solidFill>
                  <a:srgbClr val="00B050"/>
                </a:solidFill>
              </a:rPr>
              <a:t>	</a:t>
            </a:r>
          </a:p>
          <a:p>
            <a:pPr marL="233363" indent="-233363">
              <a:lnSpc>
                <a:spcPct val="80000"/>
              </a:lnSpc>
              <a:buFontTx/>
              <a:buChar char="-"/>
              <a:defRPr/>
            </a:pPr>
            <a:r>
              <a:rPr lang="en-US" altLang="en-US" sz="2400" dirty="0" smtClean="0"/>
              <a:t> horizontal</a:t>
            </a:r>
            <a:r>
              <a:rPr lang="en-US" altLang="en-US" sz="2400" dirty="0"/>
              <a:t>, called </a:t>
            </a:r>
            <a:r>
              <a:rPr lang="en-US" altLang="en-US" sz="2400" dirty="0" smtClean="0"/>
              <a:t>periods; 7 </a:t>
            </a:r>
            <a:r>
              <a:rPr lang="en-US" altLang="en-US" sz="2400" dirty="0"/>
              <a:t>total (at this </a:t>
            </a:r>
            <a:r>
              <a:rPr lang="en-US" altLang="en-US" sz="2400" dirty="0" smtClean="0"/>
              <a:t>time); elements </a:t>
            </a:r>
            <a:r>
              <a:rPr lang="en-US" altLang="en-US" sz="2400" dirty="0"/>
              <a:t>are not alike in any way</a:t>
            </a:r>
          </a:p>
          <a:p>
            <a:pPr marL="403225" indent="-403225">
              <a:lnSpc>
                <a:spcPct val="80000"/>
              </a:lnSpc>
              <a:buNone/>
              <a:defRPr/>
            </a:pPr>
            <a:r>
              <a:rPr lang="en-US" altLang="en-US" sz="2400" b="1" dirty="0">
                <a:solidFill>
                  <a:srgbClr val="00B050"/>
                </a:solidFill>
              </a:rPr>
              <a:t>PATTERN:</a:t>
            </a:r>
            <a:r>
              <a:rPr lang="en-US" altLang="en-US" sz="2400" dirty="0"/>
              <a:t>	</a:t>
            </a:r>
            <a:endParaRPr lang="en-US" altLang="en-US" sz="2400" dirty="0" smtClean="0"/>
          </a:p>
          <a:p>
            <a:pPr marL="233363" indent="-233363">
              <a:lnSpc>
                <a:spcPct val="80000"/>
              </a:lnSpc>
              <a:buNone/>
              <a:defRPr/>
            </a:pPr>
            <a:r>
              <a:rPr lang="en-US" altLang="en-US" sz="2400" dirty="0" smtClean="0"/>
              <a:t>- 	left </a:t>
            </a:r>
            <a:r>
              <a:rPr lang="en-US" altLang="en-US" sz="2400" dirty="0"/>
              <a:t>side elements are </a:t>
            </a:r>
            <a:r>
              <a:rPr lang="en-US" altLang="en-US" sz="2400" b="1" dirty="0">
                <a:solidFill>
                  <a:srgbClr val="FF0000"/>
                </a:solidFill>
              </a:rPr>
              <a:t>active</a:t>
            </a:r>
            <a:r>
              <a:rPr lang="en-US" altLang="en-US" sz="2400" dirty="0"/>
              <a:t> solids, far right side elements are </a:t>
            </a:r>
            <a:r>
              <a:rPr lang="en-US" altLang="en-US" sz="2400" b="1" dirty="0">
                <a:solidFill>
                  <a:srgbClr val="FF0000"/>
                </a:solidFill>
              </a:rPr>
              <a:t>inert (nonreactive) </a:t>
            </a:r>
            <a:r>
              <a:rPr lang="en-US" altLang="en-US" sz="2400" dirty="0"/>
              <a:t>gases.  Last two rows are </a:t>
            </a:r>
            <a:r>
              <a:rPr lang="en-US" altLang="en-US" sz="2400" b="1" dirty="0">
                <a:solidFill>
                  <a:srgbClr val="FF0000"/>
                </a:solidFill>
              </a:rPr>
              <a:t>rare earth</a:t>
            </a:r>
            <a:r>
              <a:rPr lang="en-US" altLang="en-US" sz="2400" dirty="0"/>
              <a:t> elements.  Atomic number increases from </a:t>
            </a:r>
            <a:r>
              <a:rPr lang="en-US" altLang="en-US" sz="2400" b="1" dirty="0">
                <a:solidFill>
                  <a:srgbClr val="FF0000"/>
                </a:solidFill>
              </a:rPr>
              <a:t>left</a:t>
            </a:r>
            <a:r>
              <a:rPr lang="en-US" altLang="en-US" sz="2400" dirty="0"/>
              <a:t> to </a:t>
            </a:r>
            <a:r>
              <a:rPr lang="en-US" altLang="en-US" sz="2400" b="1" dirty="0">
                <a:solidFill>
                  <a:srgbClr val="FF0000"/>
                </a:solidFill>
              </a:rPr>
              <a:t>right</a:t>
            </a:r>
            <a:r>
              <a:rPr lang="en-US" alt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7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4488" lvl="0" indent="-344488">
              <a:buNone/>
              <a:tabLst>
                <a:tab pos="344488" algn="l"/>
              </a:tabLst>
            </a:pPr>
            <a:r>
              <a:rPr lang="en-US" dirty="0" smtClean="0"/>
              <a:t>4. 	Describe </a:t>
            </a:r>
            <a:r>
              <a:rPr lang="en-US" dirty="0"/>
              <a:t>characteristics of metals, nonmetals, and metalloids and be able to give examples from the periodic table.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890" y="3125755"/>
            <a:ext cx="5195734" cy="338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6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237935"/>
              </p:ext>
            </p:extLst>
          </p:nvPr>
        </p:nvGraphicFramePr>
        <p:xfrm>
          <a:off x="1023938" y="2286000"/>
          <a:ext cx="972026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065">
                  <a:extLst>
                    <a:ext uri="{9D8B030D-6E8A-4147-A177-3AD203B41FA5}">
                      <a16:colId xmlns:a16="http://schemas.microsoft.com/office/drawing/2014/main" val="1125710437"/>
                    </a:ext>
                  </a:extLst>
                </a:gridCol>
                <a:gridCol w="2430065">
                  <a:extLst>
                    <a:ext uri="{9D8B030D-6E8A-4147-A177-3AD203B41FA5}">
                      <a16:colId xmlns:a16="http://schemas.microsoft.com/office/drawing/2014/main" val="22062378"/>
                    </a:ext>
                  </a:extLst>
                </a:gridCol>
                <a:gridCol w="2430065">
                  <a:extLst>
                    <a:ext uri="{9D8B030D-6E8A-4147-A177-3AD203B41FA5}">
                      <a16:colId xmlns:a16="http://schemas.microsoft.com/office/drawing/2014/main" val="2267649437"/>
                    </a:ext>
                  </a:extLst>
                </a:gridCol>
                <a:gridCol w="2430065">
                  <a:extLst>
                    <a:ext uri="{9D8B030D-6E8A-4147-A177-3AD203B41FA5}">
                      <a16:colId xmlns:a16="http://schemas.microsoft.com/office/drawing/2014/main" val="338815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PROPERTIES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METALLOIDS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NONMETALS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6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Appearance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Shiny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Shiny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dull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74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Hardness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Very hard or hard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brittle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3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Malleability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Malleable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Malleable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malleable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3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Ductility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Ductile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Ductile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ductile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0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Heat Conduction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Good conductor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Semi conductor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Poor conductor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26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Electrical Conduction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Good conductor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Semi conductor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Poor conductor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7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Solid, 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Solid, liquid,</a:t>
                      </a:r>
                      <a:r>
                        <a:rPr lang="en-US" baseline="0" dirty="0" smtClean="0"/>
                        <a:t> gas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4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Density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Lowest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8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Elements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</a:t>
                      </a:r>
                      <a:r>
                        <a:rPr lang="en-US" baseline="0" dirty="0" smtClean="0"/>
                        <a:t> but 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Seventeen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691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827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2446860" cy="402336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5. Know </a:t>
            </a:r>
            <a:r>
              <a:rPr lang="en-US" dirty="0"/>
              <a:t>which elements are solids, liquids, and gases at room temperature.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893" y="585216"/>
            <a:ext cx="834390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1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5945839" cy="4023360"/>
          </a:xfrm>
        </p:spPr>
        <p:txBody>
          <a:bodyPr>
            <a:normAutofit/>
          </a:bodyPr>
          <a:lstStyle/>
          <a:p>
            <a:pPr marL="344488" lvl="0" indent="-344488">
              <a:buNone/>
              <a:tabLst>
                <a:tab pos="344488" algn="l"/>
              </a:tabLst>
            </a:pPr>
            <a:r>
              <a:rPr lang="en-US" dirty="0" smtClean="0"/>
              <a:t>6. 	Be </a:t>
            </a:r>
            <a:r>
              <a:rPr lang="en-US" dirty="0"/>
              <a:t>able to determine the period, group, family name, valence electrons, and electron dot diagram for any of the representative elements.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216" y="2156460"/>
            <a:ext cx="4619625" cy="41529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224905"/>
              </p:ext>
            </p:extLst>
          </p:nvPr>
        </p:nvGraphicFramePr>
        <p:xfrm>
          <a:off x="629444" y="3549980"/>
          <a:ext cx="5937250" cy="2570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7307">
                  <a:extLst>
                    <a:ext uri="{9D8B030D-6E8A-4147-A177-3AD203B41FA5}">
                      <a16:colId xmlns:a16="http://schemas.microsoft.com/office/drawing/2014/main" val="3852901713"/>
                    </a:ext>
                  </a:extLst>
                </a:gridCol>
                <a:gridCol w="1138335">
                  <a:extLst>
                    <a:ext uri="{9D8B030D-6E8A-4147-A177-3AD203B41FA5}">
                      <a16:colId xmlns:a16="http://schemas.microsoft.com/office/drawing/2014/main" val="959674725"/>
                    </a:ext>
                  </a:extLst>
                </a:gridCol>
                <a:gridCol w="1056708">
                  <a:extLst>
                    <a:ext uri="{9D8B030D-6E8A-4147-A177-3AD203B41FA5}">
                      <a16:colId xmlns:a16="http://schemas.microsoft.com/office/drawing/2014/main" val="968841416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843940028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3095346084"/>
                    </a:ext>
                  </a:extLst>
                </a:gridCol>
              </a:tblGrid>
              <a:tr h="5412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Element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Period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Group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Valence Electrons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Electron Dot Diagram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0579932"/>
                  </a:ext>
                </a:extLst>
              </a:tr>
              <a:tr h="67655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effectLst/>
                        </a:rPr>
                        <a:t>Silicon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0682242"/>
                  </a:ext>
                </a:extLst>
              </a:tr>
              <a:tr h="67655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effectLst/>
                        </a:rPr>
                        <a:t>Strontium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7394100"/>
                  </a:ext>
                </a:extLst>
              </a:tr>
              <a:tr h="67655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effectLst/>
                        </a:rPr>
                        <a:t>Selenium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2923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892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3016027" cy="4023360"/>
          </a:xfrm>
        </p:spPr>
        <p:txBody>
          <a:bodyPr>
            <a:normAutofit/>
          </a:bodyPr>
          <a:lstStyle/>
          <a:p>
            <a:pPr marL="344488" lvl="0" indent="-344488">
              <a:buNone/>
              <a:tabLst>
                <a:tab pos="344488" algn="l"/>
              </a:tabLst>
            </a:pPr>
            <a:r>
              <a:rPr lang="en-US" dirty="0" smtClean="0"/>
              <a:t>7.  Be </a:t>
            </a:r>
            <a:r>
              <a:rPr lang="en-US" dirty="0"/>
              <a:t>able to determine the period, group, and family name for any element on the periodic table.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3" y="1832610"/>
            <a:ext cx="7286625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13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532" y="2231670"/>
            <a:ext cx="2297570" cy="402336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8.  Know </a:t>
            </a:r>
            <a:r>
              <a:rPr lang="en-US" dirty="0"/>
              <a:t>which elements are synthetic/artificial.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745" y="1725093"/>
            <a:ext cx="86582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6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4266328" cy="4023360"/>
          </a:xfrm>
        </p:spPr>
        <p:txBody>
          <a:bodyPr>
            <a:normAutofit/>
          </a:bodyPr>
          <a:lstStyle/>
          <a:p>
            <a:pPr marL="344488" lvl="0" indent="-344488">
              <a:buNone/>
              <a:tabLst>
                <a:tab pos="344488" algn="l"/>
              </a:tabLst>
            </a:pPr>
            <a:r>
              <a:rPr lang="en-US" dirty="0" smtClean="0"/>
              <a:t>9.  Be </a:t>
            </a:r>
            <a:r>
              <a:rPr lang="en-US" dirty="0"/>
              <a:t>able to describe what an allotrope is and give examples.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053" y="1676188"/>
            <a:ext cx="6281931" cy="525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56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4488" lvl="0" indent="-344488">
              <a:buNone/>
              <a:tabLst>
                <a:tab pos="344488" algn="l"/>
              </a:tabLst>
            </a:pPr>
            <a:r>
              <a:rPr lang="en-US" sz="2400" dirty="0" smtClean="0"/>
              <a:t>10. Use </a:t>
            </a:r>
            <a:r>
              <a:rPr lang="en-US" sz="2400" dirty="0"/>
              <a:t>the periodic table to predict properties for representative elements, especially Alkali metals, Alkaline Earth Metals, Halogens, and Noble gases: valence electrons, atomic radii, electron affinity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23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GROUP 1: </a:t>
            </a:r>
            <a:r>
              <a:rPr lang="en-US" altLang="en-US" sz="5400" b="1" dirty="0">
                <a:solidFill>
                  <a:srgbClr val="FF0000"/>
                </a:solidFill>
              </a:rPr>
              <a:t>ALKALI METALS</a:t>
            </a:r>
            <a:endParaRPr lang="en-US" altLang="en-US" sz="5400" b="1" dirty="0"/>
          </a:p>
        </p:txBody>
      </p:sp>
      <p:pic>
        <p:nvPicPr>
          <p:cNvPr id="71683" name="Picture 5" descr="Periodic table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069" y="1872456"/>
            <a:ext cx="6305550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6"/>
          <p:cNvSpPr>
            <a:spLocks noChangeArrowheads="1"/>
          </p:cNvSpPr>
          <p:nvPr/>
        </p:nvSpPr>
        <p:spPr bwMode="auto">
          <a:xfrm>
            <a:off x="3733800" y="2895600"/>
            <a:ext cx="6096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587494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4014" y="301625"/>
            <a:ext cx="7773987" cy="1143000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ALKALI METALS – group one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one</a:t>
            </a:r>
            <a:r>
              <a:rPr lang="en-US" altLang="en-US" sz="2800" dirty="0"/>
              <a:t> valence electron;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very </a:t>
            </a:r>
            <a:r>
              <a:rPr lang="en-US" altLang="en-US" sz="2800" b="1" dirty="0">
                <a:solidFill>
                  <a:srgbClr val="FF0000"/>
                </a:solidFill>
              </a:rPr>
              <a:t>reactive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Most reactive is </a:t>
            </a:r>
            <a:r>
              <a:rPr lang="en-US" altLang="en-US" sz="2800" b="1" dirty="0">
                <a:solidFill>
                  <a:srgbClr val="FF0000"/>
                </a:solidFill>
              </a:rPr>
              <a:t>francium</a:t>
            </a:r>
            <a:r>
              <a:rPr lang="en-US" altLang="en-US" sz="2800" dirty="0"/>
              <a:t>;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not found in nature by </a:t>
            </a:r>
            <a:r>
              <a:rPr lang="en-US" altLang="en-US" sz="2800" b="1" dirty="0">
                <a:solidFill>
                  <a:srgbClr val="FF0000"/>
                </a:solidFill>
              </a:rPr>
              <a:t>themselves</a:t>
            </a:r>
            <a:r>
              <a:rPr lang="en-US" altLang="en-US" sz="2800" dirty="0"/>
              <a:t>;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low electron affinity</a:t>
            </a:r>
          </a:p>
          <a:p>
            <a:pPr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SODIUM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POTASSIUM</a:t>
            </a:r>
            <a:r>
              <a:rPr lang="en-US" altLang="en-US" sz="2800" dirty="0"/>
              <a:t> important to body functions</a:t>
            </a:r>
          </a:p>
          <a:p>
            <a:pPr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FRANCIUM</a:t>
            </a:r>
            <a:r>
              <a:rPr lang="en-US" altLang="en-US" sz="2800" dirty="0"/>
              <a:t>  –  most reactive metal, but extremely rare</a:t>
            </a:r>
          </a:p>
        </p:txBody>
      </p:sp>
    </p:spTree>
    <p:extLst>
      <p:ext uri="{BB962C8B-B14F-4D97-AF65-F5344CB8AC3E}">
        <p14:creationId xmlns:p14="http://schemas.microsoft.com/office/powerpoint/2010/main" val="128990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/>
              <a:t>GROUP TWO:</a:t>
            </a:r>
            <a:br>
              <a:rPr lang="en-US" altLang="en-US" sz="5400" b="1" dirty="0"/>
            </a:br>
            <a:r>
              <a:rPr lang="en-US" altLang="en-US" sz="5400" b="1" dirty="0">
                <a:solidFill>
                  <a:srgbClr val="FF0000"/>
                </a:solidFill>
              </a:rPr>
              <a:t>ALKALINE EARTH METALS</a:t>
            </a:r>
          </a:p>
        </p:txBody>
      </p:sp>
      <p:pic>
        <p:nvPicPr>
          <p:cNvPr id="74755" name="Picture 4" descr="Periodic table - 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331" y="2153817"/>
            <a:ext cx="609758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4756" name="Rectangle 5"/>
          <p:cNvSpPr>
            <a:spLocks noChangeArrowheads="1"/>
          </p:cNvSpPr>
          <p:nvPr/>
        </p:nvSpPr>
        <p:spPr bwMode="auto">
          <a:xfrm>
            <a:off x="3914192" y="3010677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921251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4128" y="585216"/>
            <a:ext cx="10405872" cy="1499616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ALKALINE EARTH METALS – group two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FF0000"/>
                </a:solidFill>
              </a:rPr>
              <a:t>two</a:t>
            </a:r>
            <a:r>
              <a:rPr lang="en-US" altLang="en-US" sz="2800" dirty="0" smtClean="0"/>
              <a:t> valence electrons;</a:t>
            </a:r>
          </a:p>
          <a:p>
            <a:r>
              <a:rPr lang="en-US" altLang="en-US" sz="2800" dirty="0" smtClean="0"/>
              <a:t>less reactive, but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similar</a:t>
            </a:r>
            <a:r>
              <a:rPr lang="en-US" altLang="en-US" sz="2800" dirty="0" smtClean="0"/>
              <a:t> to alkali metals;</a:t>
            </a:r>
          </a:p>
          <a:p>
            <a:r>
              <a:rPr lang="en-US" altLang="en-US" sz="2800" dirty="0" smtClean="0"/>
              <a:t>low electron affinity, 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CALCIUM</a:t>
            </a:r>
            <a:r>
              <a:rPr lang="en-US" altLang="en-US" sz="2800" dirty="0" smtClean="0"/>
              <a:t>  –  5th most abundant element on earth  (lime, calcium chloride, body functions)</a:t>
            </a:r>
          </a:p>
        </p:txBody>
      </p:sp>
    </p:spTree>
    <p:extLst>
      <p:ext uri="{BB962C8B-B14F-4D97-AF65-F5344CB8AC3E}">
        <p14:creationId xmlns:p14="http://schemas.microsoft.com/office/powerpoint/2010/main" val="53881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/>
              <a:t>GROUPS 3-12:</a:t>
            </a:r>
            <a:br>
              <a:rPr lang="en-US" altLang="en-US" sz="5400" b="1" dirty="0"/>
            </a:br>
            <a:r>
              <a:rPr lang="en-US" altLang="en-US" sz="5400" b="1" dirty="0">
                <a:solidFill>
                  <a:srgbClr val="FF0000"/>
                </a:solidFill>
              </a:rPr>
              <a:t>TRANSITION ELEMENTS</a:t>
            </a:r>
          </a:p>
        </p:txBody>
      </p:sp>
      <p:pic>
        <p:nvPicPr>
          <p:cNvPr id="77827" name="Picture 4" descr="Periodic table -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69" y="2211387"/>
            <a:ext cx="5830888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Rectangle 5"/>
          <p:cNvSpPr>
            <a:spLocks noChangeArrowheads="1"/>
          </p:cNvSpPr>
          <p:nvPr/>
        </p:nvSpPr>
        <p:spPr bwMode="auto">
          <a:xfrm>
            <a:off x="3970176" y="3875315"/>
            <a:ext cx="3046444" cy="1981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038145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24128" y="585216"/>
            <a:ext cx="10685790" cy="1499616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TRANSITION ELEMENTS – groups 3-12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Two, three, or four </a:t>
            </a:r>
            <a:r>
              <a:rPr lang="en-US" altLang="en-US" sz="2800" dirty="0"/>
              <a:t>valence e-; </a:t>
            </a:r>
          </a:p>
          <a:p>
            <a:r>
              <a:rPr lang="en-US" altLang="en-US" sz="2800" dirty="0"/>
              <a:t>They all have properties </a:t>
            </a:r>
            <a:r>
              <a:rPr lang="en-US" altLang="en-US" sz="2800" b="1" dirty="0">
                <a:solidFill>
                  <a:srgbClr val="FF0000"/>
                </a:solidFill>
              </a:rPr>
              <a:t>similar</a:t>
            </a:r>
            <a:r>
              <a:rPr lang="en-US" altLang="en-US" sz="2800" dirty="0"/>
              <a:t> to one another and to other metals:  resistant to </a:t>
            </a:r>
            <a:r>
              <a:rPr lang="en-US" altLang="en-US" sz="2800" b="1" dirty="0">
                <a:solidFill>
                  <a:srgbClr val="FF0000"/>
                </a:solidFill>
              </a:rPr>
              <a:t>corrosion</a:t>
            </a:r>
            <a:r>
              <a:rPr lang="en-US" altLang="en-US" sz="2800" dirty="0"/>
              <a:t>, </a:t>
            </a: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melting points, </a:t>
            </a:r>
            <a:r>
              <a:rPr lang="en-US" altLang="en-US" sz="2800" b="1" dirty="0">
                <a:solidFill>
                  <a:srgbClr val="FF0000"/>
                </a:solidFill>
              </a:rPr>
              <a:t>brittle</a:t>
            </a:r>
          </a:p>
          <a:p>
            <a:r>
              <a:rPr lang="en-US" altLang="en-US" sz="3200" dirty="0"/>
              <a:t>These metals are less </a:t>
            </a:r>
            <a:r>
              <a:rPr lang="en-US" altLang="en-US" sz="3200" b="1" dirty="0">
                <a:solidFill>
                  <a:srgbClr val="FF0000"/>
                </a:solidFill>
              </a:rPr>
              <a:t>reactive</a:t>
            </a:r>
            <a:r>
              <a:rPr lang="en-US" altLang="en-US" sz="3200" dirty="0"/>
              <a:t> than Group 1 or 2, and are harder.</a:t>
            </a:r>
            <a:endParaRPr lang="en-US" altLang="en-US" sz="2800" b="1" dirty="0">
              <a:solidFill>
                <a:srgbClr val="FF0000"/>
              </a:solidFill>
            </a:endParaRPr>
          </a:p>
          <a:p>
            <a:r>
              <a:rPr lang="en-US" altLang="en-US" sz="2800" dirty="0"/>
              <a:t>Include </a:t>
            </a:r>
            <a:r>
              <a:rPr lang="en-US" altLang="en-US" sz="2800" b="1" dirty="0">
                <a:solidFill>
                  <a:srgbClr val="FF0000"/>
                </a:solidFill>
              </a:rPr>
              <a:t>IRON</a:t>
            </a:r>
            <a:r>
              <a:rPr lang="en-US" altLang="en-US" sz="2800" dirty="0"/>
              <a:t> (steel), </a:t>
            </a:r>
            <a:r>
              <a:rPr lang="en-US" altLang="en-US" sz="2800" b="1" dirty="0"/>
              <a:t>CADMIUM</a:t>
            </a:r>
            <a:r>
              <a:rPr lang="en-US" altLang="en-US" sz="2800" dirty="0"/>
              <a:t> (batteries), </a:t>
            </a:r>
            <a:r>
              <a:rPr lang="en-US" altLang="en-US" sz="2800" b="1" dirty="0">
                <a:solidFill>
                  <a:srgbClr val="FF0000"/>
                </a:solidFill>
              </a:rPr>
              <a:t>COPPER</a:t>
            </a:r>
            <a:r>
              <a:rPr lang="en-US" altLang="en-US" sz="2800" dirty="0"/>
              <a:t> (wiring), </a:t>
            </a:r>
            <a:r>
              <a:rPr lang="en-US" altLang="en-US" sz="2800" b="1" dirty="0"/>
              <a:t>COBALT</a:t>
            </a:r>
            <a:r>
              <a:rPr lang="en-US" altLang="en-US" sz="2800" dirty="0"/>
              <a:t> (magnets), </a:t>
            </a:r>
            <a:r>
              <a:rPr lang="en-US" altLang="en-US" sz="2800" b="1" dirty="0">
                <a:solidFill>
                  <a:srgbClr val="FF0000"/>
                </a:solidFill>
              </a:rPr>
              <a:t>SILVER</a:t>
            </a:r>
            <a:r>
              <a:rPr lang="en-US" altLang="en-US" sz="2800" dirty="0"/>
              <a:t> (dental fillings), </a:t>
            </a:r>
            <a:r>
              <a:rPr lang="en-US" altLang="en-US" sz="2800" b="1" dirty="0"/>
              <a:t>ZINC</a:t>
            </a:r>
            <a:r>
              <a:rPr lang="en-US" altLang="en-US" sz="2800" dirty="0"/>
              <a:t> (paints), </a:t>
            </a:r>
            <a:r>
              <a:rPr lang="en-US" altLang="en-US" sz="2800" b="1" dirty="0">
                <a:solidFill>
                  <a:srgbClr val="FF0000"/>
                </a:solidFill>
              </a:rPr>
              <a:t>GOLD</a:t>
            </a:r>
            <a:r>
              <a:rPr lang="en-US" altLang="en-US" sz="2800" dirty="0"/>
              <a:t> (jewelry)</a:t>
            </a:r>
          </a:p>
        </p:txBody>
      </p:sp>
    </p:spTree>
    <p:extLst>
      <p:ext uri="{BB962C8B-B14F-4D97-AF65-F5344CB8AC3E}">
        <p14:creationId xmlns:p14="http://schemas.microsoft.com/office/powerpoint/2010/main" val="261578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/>
              <a:t>GROUP 13: </a:t>
            </a:r>
            <a:r>
              <a:rPr lang="en-US" altLang="en-US" sz="5400" b="1" dirty="0">
                <a:solidFill>
                  <a:srgbClr val="FF0000"/>
                </a:solidFill>
              </a:rPr>
              <a:t>Boron Family</a:t>
            </a:r>
          </a:p>
        </p:txBody>
      </p:sp>
      <p:pic>
        <p:nvPicPr>
          <p:cNvPr id="80899" name="Picture 4" descr="Periodic table -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1828800"/>
            <a:ext cx="6551613" cy="45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7086600" y="25908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836428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/>
              <a:t>Boron Family – group 13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FF0000"/>
                </a:solidFill>
              </a:rPr>
              <a:t>three</a:t>
            </a:r>
            <a:r>
              <a:rPr lang="en-US" altLang="en-US" sz="2800" dirty="0" smtClean="0"/>
              <a:t> valence electrons</a:t>
            </a:r>
          </a:p>
          <a:p>
            <a:r>
              <a:rPr lang="en-US" altLang="en-US" sz="2800" dirty="0" smtClean="0"/>
              <a:t>includes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 metalloid</a:t>
            </a:r>
            <a:r>
              <a:rPr lang="en-US" altLang="en-US" sz="2800" dirty="0" smtClean="0"/>
              <a:t> and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metals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BORON</a:t>
            </a:r>
            <a:r>
              <a:rPr lang="en-US" altLang="en-US" sz="2800" dirty="0" smtClean="0"/>
              <a:t>  –  metalloid; 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ALUMINUM</a:t>
            </a:r>
            <a:r>
              <a:rPr lang="en-US" altLang="en-US" sz="2800" dirty="0" smtClean="0"/>
              <a:t>  –  most plentiful </a:t>
            </a:r>
            <a:r>
              <a:rPr lang="en-US" altLang="en-US" sz="2800" u="sng" dirty="0" smtClean="0"/>
              <a:t>metal</a:t>
            </a:r>
            <a:r>
              <a:rPr lang="en-US" altLang="en-US" sz="2800" dirty="0" smtClean="0"/>
              <a:t> in the earth's crust, has the most practical uses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GALLIUM</a:t>
            </a:r>
            <a:r>
              <a:rPr lang="en-US" altLang="en-US" sz="2800" dirty="0" smtClean="0"/>
              <a:t> – low melting point, component of blue lasers.</a:t>
            </a:r>
          </a:p>
        </p:txBody>
      </p:sp>
    </p:spTree>
    <p:extLst>
      <p:ext uri="{BB962C8B-B14F-4D97-AF65-F5344CB8AC3E}">
        <p14:creationId xmlns:p14="http://schemas.microsoft.com/office/powerpoint/2010/main" val="113156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94014" y="301625"/>
            <a:ext cx="7773987" cy="1143000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GROUP 14: </a:t>
            </a:r>
            <a:r>
              <a:rPr lang="en-US" altLang="en-US" sz="5400" b="1" dirty="0">
                <a:solidFill>
                  <a:srgbClr val="FF0000"/>
                </a:solidFill>
              </a:rPr>
              <a:t>CARBON FAMILY</a:t>
            </a:r>
          </a:p>
        </p:txBody>
      </p:sp>
      <p:pic>
        <p:nvPicPr>
          <p:cNvPr id="82947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752601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7391400" y="23622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98176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/>
              <a:t>CARBON FAMILY – group 14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four</a:t>
            </a:r>
            <a:r>
              <a:rPr lang="en-US" altLang="en-US" sz="2600" dirty="0"/>
              <a:t> valence electrons;</a:t>
            </a:r>
          </a:p>
          <a:p>
            <a:pPr>
              <a:lnSpc>
                <a:spcPct val="80000"/>
              </a:lnSpc>
            </a:pPr>
            <a:r>
              <a:rPr lang="en-US" altLang="en-US" sz="2600" dirty="0"/>
              <a:t>generally react by </a:t>
            </a:r>
            <a:r>
              <a:rPr lang="en-US" altLang="en-US" sz="2600" b="1" dirty="0">
                <a:solidFill>
                  <a:srgbClr val="FF0000"/>
                </a:solidFill>
              </a:rPr>
              <a:t>sharing</a:t>
            </a:r>
            <a:r>
              <a:rPr lang="en-US" altLang="en-US" sz="2600" dirty="0"/>
              <a:t> electrons, </a:t>
            </a:r>
          </a:p>
          <a:p>
            <a:pPr>
              <a:lnSpc>
                <a:spcPct val="80000"/>
              </a:lnSpc>
            </a:pPr>
            <a:r>
              <a:rPr lang="en-US" altLang="en-US" sz="2600" dirty="0"/>
              <a:t>Consists of a </a:t>
            </a:r>
            <a:r>
              <a:rPr lang="en-US" altLang="en-US" sz="2600" b="1" dirty="0">
                <a:solidFill>
                  <a:srgbClr val="FF0000"/>
                </a:solidFill>
              </a:rPr>
              <a:t>nonmetal</a:t>
            </a:r>
            <a:r>
              <a:rPr lang="en-US" altLang="en-US" sz="2600" dirty="0"/>
              <a:t>, </a:t>
            </a:r>
            <a:r>
              <a:rPr lang="en-US" altLang="en-US" sz="2600" b="1" dirty="0">
                <a:solidFill>
                  <a:srgbClr val="FF0000"/>
                </a:solidFill>
              </a:rPr>
              <a:t>metalloids</a:t>
            </a:r>
            <a:r>
              <a:rPr lang="en-US" altLang="en-US" sz="2600" dirty="0"/>
              <a:t>, and </a:t>
            </a:r>
            <a:r>
              <a:rPr lang="en-US" altLang="en-US" sz="2600" b="1" dirty="0">
                <a:solidFill>
                  <a:srgbClr val="FF0000"/>
                </a:solidFill>
              </a:rPr>
              <a:t>metals</a:t>
            </a:r>
            <a:r>
              <a:rPr lang="en-US" altLang="en-US" sz="2600" dirty="0"/>
              <a:t>;	</a:t>
            </a:r>
          </a:p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CARBON</a:t>
            </a:r>
            <a:r>
              <a:rPr lang="en-US" altLang="en-US" sz="2600" dirty="0"/>
              <a:t>  –  most versatile element can form millions of compounds; field of organic chemistry; has several allotropes: graphite, diamond, fullerene, carbon black</a:t>
            </a:r>
          </a:p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SILICON</a:t>
            </a:r>
            <a:r>
              <a:rPr lang="en-US" altLang="en-US" sz="2600" b="1" dirty="0"/>
              <a:t> </a:t>
            </a:r>
            <a:r>
              <a:rPr lang="en-US" altLang="en-US" sz="2600" dirty="0"/>
              <a:t> –  second most plentiful element in the earth’s crust (quartz); many industrial uses.</a:t>
            </a:r>
          </a:p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LEAD</a:t>
            </a:r>
            <a:r>
              <a:rPr lang="en-US" altLang="en-US" sz="2600" dirty="0"/>
              <a:t>  –  toxic; used to be in paint, plumbing, gasoline</a:t>
            </a:r>
          </a:p>
        </p:txBody>
      </p:sp>
    </p:spTree>
    <p:extLst>
      <p:ext uri="{BB962C8B-B14F-4D97-AF65-F5344CB8AC3E}">
        <p14:creationId xmlns:p14="http://schemas.microsoft.com/office/powerpoint/2010/main" val="335494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1683" y="301625"/>
            <a:ext cx="9834464" cy="1143000"/>
          </a:xfrm>
        </p:spPr>
        <p:txBody>
          <a:bodyPr>
            <a:noAutofit/>
          </a:bodyPr>
          <a:lstStyle/>
          <a:p>
            <a:r>
              <a:rPr lang="en-US" altLang="en-US" sz="5400" b="1" dirty="0" smtClean="0"/>
              <a:t>GROUP 15: </a:t>
            </a:r>
            <a:r>
              <a:rPr lang="en-US" altLang="en-US" sz="5400" b="1" dirty="0" smtClean="0">
                <a:solidFill>
                  <a:srgbClr val="FF0000"/>
                </a:solidFill>
              </a:rPr>
              <a:t>NITROGEN FAMILY </a:t>
            </a:r>
            <a:r>
              <a:rPr lang="en-US" altLang="en-US" sz="5400" b="1" dirty="0" smtClean="0"/>
              <a:t>also called </a:t>
            </a:r>
            <a:r>
              <a:rPr lang="en-US" altLang="en-US" sz="5400" b="1" dirty="0" err="1" smtClean="0"/>
              <a:t>Pnictogen</a:t>
            </a:r>
            <a:r>
              <a:rPr lang="en-US" altLang="en-US" sz="5400" b="1" dirty="0" smtClean="0"/>
              <a:t> Family</a:t>
            </a:r>
          </a:p>
        </p:txBody>
      </p:sp>
      <p:pic>
        <p:nvPicPr>
          <p:cNvPr id="84995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3200" y="1752601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76962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97467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 smtClean="0"/>
              <a:t>NITROGEN FAMILY – group 15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b="1" dirty="0" smtClean="0">
                <a:solidFill>
                  <a:srgbClr val="FF0000"/>
                </a:solidFill>
              </a:rPr>
              <a:t>five</a:t>
            </a:r>
            <a:r>
              <a:rPr lang="en-US" altLang="en-US" sz="2800" dirty="0" smtClean="0"/>
              <a:t> valence electrons;</a:t>
            </a:r>
          </a:p>
          <a:p>
            <a:r>
              <a:rPr lang="en-US" altLang="en-US" sz="2800" dirty="0" smtClean="0"/>
              <a:t>Consists of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nonmetals</a:t>
            </a:r>
            <a:r>
              <a:rPr lang="en-US" altLang="en-US" sz="2800" dirty="0" smtClean="0"/>
              <a:t>,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metalloids</a:t>
            </a:r>
            <a:r>
              <a:rPr lang="en-US" altLang="en-US" sz="2800" dirty="0" smtClean="0"/>
              <a:t>, and a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metal</a:t>
            </a:r>
          </a:p>
          <a:p>
            <a:r>
              <a:rPr lang="en-US" altLang="en-US" sz="2800" dirty="0" smtClean="0"/>
              <a:t>Sometimes will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share</a:t>
            </a:r>
            <a:r>
              <a:rPr lang="en-US" altLang="en-US" sz="2800" dirty="0" smtClean="0"/>
              <a:t> its five electrons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NITROGEN</a:t>
            </a:r>
            <a:r>
              <a:rPr lang="en-US" altLang="en-US" sz="2800" b="1" dirty="0" smtClean="0"/>
              <a:t> </a:t>
            </a:r>
            <a:r>
              <a:rPr lang="en-US" altLang="en-US" sz="2800" dirty="0" smtClean="0"/>
              <a:t> –  found in fertilizers, TNT, medicines, proteins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PHOSPHORUS</a:t>
            </a:r>
            <a:r>
              <a:rPr lang="en-US" altLang="en-US" sz="2800" dirty="0" smtClean="0"/>
              <a:t>  –  compounds found in laxatives, cheese, and baking powders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635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GROUP 16: </a:t>
            </a:r>
            <a:r>
              <a:rPr lang="en-US" altLang="en-US" b="1" dirty="0" smtClean="0">
                <a:solidFill>
                  <a:srgbClr val="FF0000"/>
                </a:solidFill>
              </a:rPr>
              <a:t>OXYGEN FAMILY</a:t>
            </a:r>
            <a:r>
              <a:rPr lang="en-US" altLang="en-US" b="1" dirty="0" smtClean="0"/>
              <a:t> also called </a:t>
            </a:r>
            <a:r>
              <a:rPr lang="en-US" altLang="en-US" b="1" dirty="0" err="1" smtClean="0"/>
              <a:t>Chalcogens</a:t>
            </a:r>
            <a:endParaRPr lang="en-US" altLang="en-US" b="1" dirty="0" smtClean="0"/>
          </a:p>
        </p:txBody>
      </p:sp>
      <p:pic>
        <p:nvPicPr>
          <p:cNvPr id="87043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6945" y="2446337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7044" name="Rectangle 5"/>
          <p:cNvSpPr>
            <a:spLocks noChangeArrowheads="1"/>
          </p:cNvSpPr>
          <p:nvPr/>
        </p:nvSpPr>
        <p:spPr bwMode="auto">
          <a:xfrm>
            <a:off x="7987004" y="3183294"/>
            <a:ext cx="499188" cy="22937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062387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/>
              <a:t>OXYGEN FAMILY – group 16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FF0000"/>
                </a:solidFill>
              </a:rPr>
              <a:t>six</a:t>
            </a:r>
            <a:r>
              <a:rPr lang="en-US" altLang="en-US" sz="2800" dirty="0" smtClean="0"/>
              <a:t> valence electrons;</a:t>
            </a:r>
          </a:p>
          <a:p>
            <a:r>
              <a:rPr lang="en-US" altLang="en-US" sz="2800" dirty="0" smtClean="0"/>
              <a:t>Consists of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nonmetals</a:t>
            </a:r>
            <a:r>
              <a:rPr lang="en-US" altLang="en-US" sz="2800" dirty="0" smtClean="0"/>
              <a:t> and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metalloids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OXYGEN</a:t>
            </a:r>
            <a:r>
              <a:rPr lang="en-US" altLang="en-US" sz="2800" dirty="0" smtClean="0"/>
              <a:t>  -  very reactive;  most plentiful element in the earth’s crust; forms compounds with practically every element (except neon, argon, and helium); has two allotropes, O</a:t>
            </a:r>
            <a:r>
              <a:rPr lang="en-US" altLang="en-US" sz="2800" baseline="-25000" dirty="0" smtClean="0"/>
              <a:t>2</a:t>
            </a:r>
            <a:r>
              <a:rPr lang="en-US" altLang="en-US" sz="2800" dirty="0" smtClean="0"/>
              <a:t> and O</a:t>
            </a:r>
            <a:r>
              <a:rPr lang="en-US" altLang="en-US" sz="2800" baseline="-25000" dirty="0" smtClean="0"/>
              <a:t>3</a:t>
            </a:r>
            <a:r>
              <a:rPr lang="en-US" alt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121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 smtClean="0"/>
              <a:t>GROUP 17: </a:t>
            </a:r>
            <a:r>
              <a:rPr lang="en-US" altLang="en-US" sz="5400" b="1" dirty="0" smtClean="0">
                <a:solidFill>
                  <a:srgbClr val="FF0000"/>
                </a:solidFill>
              </a:rPr>
              <a:t>HALOGEN FAMILY</a:t>
            </a:r>
          </a:p>
        </p:txBody>
      </p:sp>
      <p:pic>
        <p:nvPicPr>
          <p:cNvPr id="92163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4600" y="1752601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64" name="Rectangle 5"/>
          <p:cNvSpPr>
            <a:spLocks noChangeArrowheads="1"/>
          </p:cNvSpPr>
          <p:nvPr/>
        </p:nvSpPr>
        <p:spPr bwMode="auto">
          <a:xfrm>
            <a:off x="80010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085083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HALOGEN FAMILY – group 17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4128" y="2211354"/>
            <a:ext cx="9491472" cy="429898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b="1" dirty="0" smtClean="0">
                <a:solidFill>
                  <a:srgbClr val="FF0000"/>
                </a:solidFill>
              </a:rPr>
              <a:t>seven</a:t>
            </a:r>
            <a:r>
              <a:rPr lang="en-US" altLang="en-US" sz="2600" dirty="0" smtClean="0"/>
              <a:t> </a:t>
            </a:r>
            <a:r>
              <a:rPr lang="en-US" altLang="en-US" sz="2600" dirty="0"/>
              <a:t>valence electrons</a:t>
            </a:r>
          </a:p>
          <a:p>
            <a:pPr>
              <a:lnSpc>
                <a:spcPct val="80000"/>
              </a:lnSpc>
            </a:pPr>
            <a:r>
              <a:rPr lang="en-US" altLang="en-US" sz="2600" dirty="0"/>
              <a:t>high electron affinity, </a:t>
            </a:r>
          </a:p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FLUORINE</a:t>
            </a:r>
            <a:r>
              <a:rPr lang="en-US" altLang="en-US" sz="2600" dirty="0"/>
              <a:t>  -  most reactive nonmetal (element) due to its size; most electronegative element; reacts with all elements but neon, helium, and argon.</a:t>
            </a:r>
          </a:p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CHLORINE</a:t>
            </a:r>
            <a:r>
              <a:rPr lang="en-US" altLang="en-US" sz="2600" dirty="0"/>
              <a:t>  –  deadly gas; compounds act as bleaching agents and disinfectants</a:t>
            </a:r>
          </a:p>
          <a:p>
            <a:pPr>
              <a:lnSpc>
                <a:spcPct val="80000"/>
              </a:lnSpc>
            </a:pPr>
            <a:r>
              <a:rPr lang="en-US" altLang="en-US" sz="2600" b="1" dirty="0">
                <a:solidFill>
                  <a:srgbClr val="FF0000"/>
                </a:solidFill>
              </a:rPr>
              <a:t>IODINE</a:t>
            </a:r>
            <a:r>
              <a:rPr lang="en-US" altLang="en-US" sz="2600" dirty="0"/>
              <a:t>  –  used to disinfect water and wounds (tincture of iodine)</a:t>
            </a:r>
          </a:p>
        </p:txBody>
      </p:sp>
    </p:spTree>
    <p:extLst>
      <p:ext uri="{BB962C8B-B14F-4D97-AF65-F5344CB8AC3E}">
        <p14:creationId xmlns:p14="http://schemas.microsoft.com/office/powerpoint/2010/main" val="345823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GROUP 18: </a:t>
            </a:r>
            <a:br>
              <a:rPr lang="en-US" altLang="en-US" b="1" dirty="0" smtClean="0"/>
            </a:br>
            <a:r>
              <a:rPr lang="en-US" altLang="en-US" b="1" dirty="0" smtClean="0">
                <a:solidFill>
                  <a:srgbClr val="FF0000"/>
                </a:solidFill>
              </a:rPr>
              <a:t>NOBLE GAS FAMILY</a:t>
            </a:r>
          </a:p>
        </p:txBody>
      </p:sp>
      <p:pic>
        <p:nvPicPr>
          <p:cNvPr id="94211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6945" y="2340429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4212" name="Rectangle 5"/>
          <p:cNvSpPr>
            <a:spLocks noChangeArrowheads="1"/>
          </p:cNvSpPr>
          <p:nvPr/>
        </p:nvSpPr>
        <p:spPr bwMode="auto">
          <a:xfrm>
            <a:off x="8497983" y="281629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571838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NOBLE GAS FAMILY – group 18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FF0000"/>
                </a:solidFill>
              </a:rPr>
              <a:t>eight</a:t>
            </a:r>
            <a:r>
              <a:rPr lang="en-US" altLang="en-US" sz="2800" dirty="0" smtClean="0"/>
              <a:t> valence electrons (except Helium which has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two</a:t>
            </a:r>
            <a:r>
              <a:rPr lang="en-US" altLang="en-US" sz="2800" dirty="0" smtClean="0"/>
              <a:t>)</a:t>
            </a:r>
          </a:p>
          <a:p>
            <a:r>
              <a:rPr lang="en-US" altLang="en-US" sz="2800" dirty="0" smtClean="0"/>
              <a:t>has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stable</a:t>
            </a:r>
            <a:r>
              <a:rPr lang="en-US" altLang="en-US" sz="2800" dirty="0" smtClean="0"/>
              <a:t> outer electron configurations and all electron energy levels are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full</a:t>
            </a:r>
            <a:r>
              <a:rPr lang="en-US" altLang="en-US" sz="2800" dirty="0" smtClean="0"/>
              <a:t>;</a:t>
            </a:r>
          </a:p>
          <a:p>
            <a:r>
              <a:rPr lang="en-US" altLang="en-US" sz="2800" dirty="0" smtClean="0"/>
              <a:t>low electron affinity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HELIUM</a:t>
            </a:r>
            <a:r>
              <a:rPr lang="en-US" altLang="en-US" sz="2800" b="1" dirty="0" smtClean="0"/>
              <a:t> </a:t>
            </a:r>
            <a:r>
              <a:rPr lang="en-US" altLang="en-US" sz="2800" dirty="0" smtClean="0"/>
              <a:t> –  used in scuba diving; balloons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NEON, ARGON</a:t>
            </a:r>
            <a:r>
              <a:rPr lang="en-US" altLang="en-US" sz="2800" dirty="0" smtClean="0">
                <a:solidFill>
                  <a:srgbClr val="FF0000"/>
                </a:solidFill>
              </a:rPr>
              <a:t>  </a:t>
            </a:r>
            <a:r>
              <a:rPr lang="en-US" altLang="en-US" sz="2800" dirty="0" smtClean="0"/>
              <a:t>–  lighting</a:t>
            </a:r>
          </a:p>
        </p:txBody>
      </p:sp>
    </p:spTree>
    <p:extLst>
      <p:ext uri="{BB962C8B-B14F-4D97-AF65-F5344CB8AC3E}">
        <p14:creationId xmlns:p14="http://schemas.microsoft.com/office/powerpoint/2010/main" val="109333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INNER TRANSITION ELEMENTS – </a:t>
            </a:r>
            <a:r>
              <a:rPr lang="en-US" altLang="en-US" b="1" dirty="0" smtClean="0">
                <a:solidFill>
                  <a:srgbClr val="FF0000"/>
                </a:solidFill>
              </a:rPr>
              <a:t>no</a:t>
            </a:r>
            <a:r>
              <a:rPr lang="en-US" altLang="en-US" b="1" dirty="0" smtClean="0"/>
              <a:t> group number</a:t>
            </a:r>
          </a:p>
        </p:txBody>
      </p:sp>
      <p:pic>
        <p:nvPicPr>
          <p:cNvPr id="97283" name="Picture 4" descr="Periodic table -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1963" y="2213785"/>
            <a:ext cx="6294437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5170715" y="5634847"/>
            <a:ext cx="4191000" cy="990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009554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9870" y="2312405"/>
            <a:ext cx="930573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200" b="1" u="sng" dirty="0" smtClean="0"/>
              <a:t>LANTHANIDES</a:t>
            </a:r>
            <a:r>
              <a:rPr lang="en-US" altLang="en-US" sz="3200" b="1" dirty="0" smtClean="0"/>
              <a:t>:  </a:t>
            </a:r>
            <a:endParaRPr lang="en-US" altLang="en-US" sz="3200" dirty="0" smtClean="0"/>
          </a:p>
          <a:p>
            <a:pPr>
              <a:lnSpc>
                <a:spcPct val="90000"/>
              </a:lnSpc>
            </a:pPr>
            <a:r>
              <a:rPr lang="en-US" altLang="en-US" sz="3200" b="1" dirty="0" smtClean="0">
                <a:solidFill>
                  <a:srgbClr val="FF0000"/>
                </a:solidFill>
              </a:rPr>
              <a:t>silvery</a:t>
            </a:r>
            <a:r>
              <a:rPr lang="en-US" altLang="en-US" sz="3200" dirty="0" smtClean="0">
                <a:solidFill>
                  <a:srgbClr val="FF0000"/>
                </a:solidFill>
              </a:rPr>
              <a:t> </a:t>
            </a:r>
            <a:r>
              <a:rPr lang="en-US" altLang="en-US" sz="3200" dirty="0" smtClean="0"/>
              <a:t>metals with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high</a:t>
            </a:r>
            <a:r>
              <a:rPr lang="en-US" altLang="en-US" sz="3200" dirty="0" smtClean="0">
                <a:solidFill>
                  <a:srgbClr val="FF0000"/>
                </a:solidFill>
              </a:rPr>
              <a:t> </a:t>
            </a:r>
            <a:r>
              <a:rPr lang="en-US" altLang="en-US" sz="3200" dirty="0" smtClean="0"/>
              <a:t>melting points</a:t>
            </a:r>
          </a:p>
          <a:p>
            <a:pPr>
              <a:lnSpc>
                <a:spcPct val="90000"/>
              </a:lnSpc>
            </a:pPr>
            <a:r>
              <a:rPr lang="en-US" altLang="en-US" sz="3200" dirty="0" smtClean="0"/>
              <a:t>high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luster</a:t>
            </a:r>
            <a:r>
              <a:rPr lang="en-US" altLang="en-US" sz="3200" dirty="0" smtClean="0">
                <a:solidFill>
                  <a:srgbClr val="FF0000"/>
                </a:solidFill>
              </a:rPr>
              <a:t> </a:t>
            </a:r>
            <a:r>
              <a:rPr lang="en-US" altLang="en-US" sz="3200" dirty="0" smtClean="0"/>
              <a:t>and conductivity</a:t>
            </a:r>
          </a:p>
          <a:p>
            <a:pPr>
              <a:lnSpc>
                <a:spcPct val="90000"/>
              </a:lnSpc>
            </a:pPr>
            <a:r>
              <a:rPr lang="en-US" altLang="en-US" sz="3200" dirty="0" smtClean="0"/>
              <a:t>Tend to be mixed together in the same geologic zones and are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hard to separate</a:t>
            </a:r>
            <a:r>
              <a:rPr lang="en-US" altLang="en-US" sz="3200" dirty="0" smtClean="0"/>
              <a:t> since they are so similar;</a:t>
            </a:r>
          </a:p>
          <a:p>
            <a:pPr>
              <a:lnSpc>
                <a:spcPct val="90000"/>
              </a:lnSpc>
            </a:pPr>
            <a:r>
              <a:rPr lang="en-US" altLang="en-US" sz="3200" dirty="0" smtClean="0"/>
              <a:t>used in making high quality glass, television screens, lasers, tinted sunglasses, LEDs</a:t>
            </a:r>
          </a:p>
        </p:txBody>
      </p:sp>
    </p:spTree>
    <p:extLst>
      <p:ext uri="{BB962C8B-B14F-4D97-AF65-F5344CB8AC3E}">
        <p14:creationId xmlns:p14="http://schemas.microsoft.com/office/powerpoint/2010/main" val="31163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INNER TRANSITION ELEMENTS – no group number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539" y="2219098"/>
            <a:ext cx="10434734" cy="4114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800" b="1" u="sng" dirty="0" smtClean="0"/>
              <a:t>ACTINIDES</a:t>
            </a:r>
            <a:r>
              <a:rPr lang="en-US" altLang="en-US" sz="2800" b="1" dirty="0" smtClean="0"/>
              <a:t>:</a:t>
            </a:r>
            <a:endParaRPr lang="en-US" altLang="en-US" sz="2800" dirty="0" smtClean="0"/>
          </a:p>
          <a:p>
            <a:r>
              <a:rPr lang="en-US" altLang="en-US" sz="3200" dirty="0"/>
              <a:t>Have </a:t>
            </a:r>
            <a:r>
              <a:rPr lang="en-US" altLang="en-US" sz="3200" b="1" dirty="0">
                <a:solidFill>
                  <a:srgbClr val="FF0000"/>
                </a:solidFill>
              </a:rPr>
              <a:t>similar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properties and are not easily purified.  This is a problem for the nuclear industry as it requires purified samples of </a:t>
            </a:r>
            <a:r>
              <a:rPr lang="en-US" altLang="en-US" sz="3200" b="1" dirty="0">
                <a:solidFill>
                  <a:srgbClr val="FF0000"/>
                </a:solidFill>
              </a:rPr>
              <a:t>uranium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and </a:t>
            </a:r>
            <a:r>
              <a:rPr lang="en-US" altLang="en-US" sz="3200" b="1" dirty="0">
                <a:solidFill>
                  <a:srgbClr val="FF0000"/>
                </a:solidFill>
              </a:rPr>
              <a:t>plutonium</a:t>
            </a:r>
            <a:r>
              <a:rPr lang="en-US" altLang="en-US" sz="3200" dirty="0"/>
              <a:t>.</a:t>
            </a:r>
          </a:p>
          <a:p>
            <a:r>
              <a:rPr lang="en-US" altLang="en-US" sz="3200" dirty="0"/>
              <a:t>all are </a:t>
            </a:r>
            <a:r>
              <a:rPr lang="en-US" altLang="en-US" sz="3200" b="1" dirty="0">
                <a:solidFill>
                  <a:srgbClr val="FF0000"/>
                </a:solidFill>
              </a:rPr>
              <a:t>radioactive  </a:t>
            </a:r>
          </a:p>
          <a:p>
            <a:r>
              <a:rPr lang="en-US" altLang="en-US" sz="3200" dirty="0"/>
              <a:t>93-103 are </a:t>
            </a:r>
            <a:r>
              <a:rPr lang="en-US" altLang="en-US" sz="3200" b="1" dirty="0">
                <a:solidFill>
                  <a:srgbClr val="FF0000"/>
                </a:solidFill>
              </a:rPr>
              <a:t>synthetic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or manmade (transuranium elements)</a:t>
            </a:r>
          </a:p>
          <a:p>
            <a:r>
              <a:rPr lang="en-US" altLang="en-US" sz="3200" dirty="0"/>
              <a:t>Most common are </a:t>
            </a:r>
            <a:r>
              <a:rPr lang="en-US" altLang="en-US" sz="3200" b="1" dirty="0"/>
              <a:t>URANIUM</a:t>
            </a:r>
            <a:r>
              <a:rPr lang="en-US" altLang="en-US" sz="3200" dirty="0"/>
              <a:t> and </a:t>
            </a:r>
            <a:r>
              <a:rPr lang="en-US" altLang="en-US" sz="3200" b="1" dirty="0"/>
              <a:t>PLUTONIUM</a:t>
            </a:r>
            <a:r>
              <a:rPr lang="en-US" altLang="en-US" sz="3200" dirty="0"/>
              <a:t> - used as </a:t>
            </a:r>
            <a:r>
              <a:rPr lang="en-US" altLang="en-US" sz="3200" b="1" dirty="0">
                <a:solidFill>
                  <a:srgbClr val="FF0000"/>
                </a:solidFill>
              </a:rPr>
              <a:t>nuclear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fuel.</a:t>
            </a:r>
          </a:p>
        </p:txBody>
      </p:sp>
    </p:spTree>
    <p:extLst>
      <p:ext uri="{BB962C8B-B14F-4D97-AF65-F5344CB8AC3E}">
        <p14:creationId xmlns:p14="http://schemas.microsoft.com/office/powerpoint/2010/main" val="99529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11.  Know </a:t>
            </a:r>
            <a:r>
              <a:rPr lang="en-US" dirty="0"/>
              <a:t>the four SAT words: anesthesia, antiseptic, pathology, </a:t>
            </a:r>
            <a:r>
              <a:rPr lang="en-US" dirty="0" smtClean="0"/>
              <a:t>vestige</a:t>
            </a:r>
          </a:p>
          <a:p>
            <a:pPr lvl="0"/>
            <a:endParaRPr lang="en-US" dirty="0"/>
          </a:p>
          <a:p>
            <a:pPr lvl="0"/>
            <a:endParaRPr lang="en-US" sz="2800" dirty="0" smtClean="0"/>
          </a:p>
          <a:p>
            <a:pPr lvl="0"/>
            <a:r>
              <a:rPr lang="en-US" sz="2800" b="1" dirty="0" smtClean="0"/>
              <a:t>anesthesia</a:t>
            </a:r>
            <a:r>
              <a:rPr lang="en-US" sz="2800" dirty="0" smtClean="0"/>
              <a:t> </a:t>
            </a:r>
            <a:r>
              <a:rPr lang="en-US" sz="2800" dirty="0"/>
              <a:t>(n.) a substance that causes loss of sensation</a:t>
            </a:r>
          </a:p>
          <a:p>
            <a:pPr lvl="0"/>
            <a:r>
              <a:rPr lang="en-US" sz="2800" b="1" dirty="0"/>
              <a:t>antiseptic</a:t>
            </a:r>
            <a:r>
              <a:rPr lang="en-US" sz="2800" dirty="0"/>
              <a:t> (adj.) clean, sterile</a:t>
            </a:r>
          </a:p>
          <a:p>
            <a:pPr lvl="0"/>
            <a:r>
              <a:rPr lang="en-US" sz="2800" b="1" dirty="0"/>
              <a:t>pathology</a:t>
            </a:r>
            <a:r>
              <a:rPr lang="en-US" sz="2800" dirty="0"/>
              <a:t> (n.) a deviation from the normal; study of disease</a:t>
            </a:r>
          </a:p>
          <a:p>
            <a:pPr lvl="0"/>
            <a:r>
              <a:rPr lang="en-US" sz="2800" b="1" dirty="0"/>
              <a:t>vestige</a:t>
            </a:r>
            <a:r>
              <a:rPr lang="en-US" sz="2800" dirty="0"/>
              <a:t> (n.) a mark or trace of something lost or vanished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385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55</TotalTime>
  <Words>881</Words>
  <Application>Microsoft Office PowerPoint</Application>
  <PresentationFormat>Widescreen</PresentationFormat>
  <Paragraphs>175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Calibri</vt:lpstr>
      <vt:lpstr>Times New Roman</vt:lpstr>
      <vt:lpstr>Tw Cen MT</vt:lpstr>
      <vt:lpstr>Tw Cen MT Condensed</vt:lpstr>
      <vt:lpstr>Verdana</vt:lpstr>
      <vt:lpstr>Wingdings</vt:lpstr>
      <vt:lpstr>Wingdings 3</vt:lpstr>
      <vt:lpstr>Integral</vt:lpstr>
      <vt:lpstr>PERIODIC TABLE 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GROUP 1: ALKALI METALS</vt:lpstr>
      <vt:lpstr>ALKALI METALS – group one</vt:lpstr>
      <vt:lpstr>GROUP TWO: ALKALINE EARTH METALS</vt:lpstr>
      <vt:lpstr>ALKALINE EARTH METALS – group two</vt:lpstr>
      <vt:lpstr>GROUPS 3-12: TRANSITION ELEMENTS</vt:lpstr>
      <vt:lpstr>TRANSITION ELEMENTS – groups 3-12</vt:lpstr>
      <vt:lpstr>GROUP 13: Boron Family</vt:lpstr>
      <vt:lpstr>Boron Family – group 13</vt:lpstr>
      <vt:lpstr>GROUP 14: CARBON FAMILY</vt:lpstr>
      <vt:lpstr>CARBON FAMILY – group 14</vt:lpstr>
      <vt:lpstr>GROUP 15: NITROGEN FAMILY also called Pnictogen Family</vt:lpstr>
      <vt:lpstr>NITROGEN FAMILY – group 15</vt:lpstr>
      <vt:lpstr>GROUP 16: OXYGEN FAMILY also called Chalcogens</vt:lpstr>
      <vt:lpstr>OXYGEN FAMILY – group 16</vt:lpstr>
      <vt:lpstr>GROUP 17: HALOGEN FAMILY</vt:lpstr>
      <vt:lpstr>HALOGEN FAMILY – group 17</vt:lpstr>
      <vt:lpstr>GROUP 18:  NOBLE GAS FAMILY</vt:lpstr>
      <vt:lpstr>NOBLE GAS FAMILY – group 18</vt:lpstr>
      <vt:lpstr>INNER TRANSITION ELEMENTS – no group number</vt:lpstr>
      <vt:lpstr>INNER TRANSITION ELEMENTS – no group number</vt:lpstr>
      <vt:lpstr>INNER TRANSITION ELEMENTS – no group number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PERIODIC TABLE REVIEW</dc:title>
  <dc:creator>Nancy</dc:creator>
  <cp:lastModifiedBy>Nancy</cp:lastModifiedBy>
  <cp:revision>8</cp:revision>
  <dcterms:created xsi:type="dcterms:W3CDTF">2016-01-28T01:16:53Z</dcterms:created>
  <dcterms:modified xsi:type="dcterms:W3CDTF">2016-01-28T02:13:31Z</dcterms:modified>
</cp:coreProperties>
</file>