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70" r:id="rId5"/>
    <p:sldId id="271" r:id="rId6"/>
    <p:sldId id="278" r:id="rId7"/>
    <p:sldId id="272" r:id="rId8"/>
    <p:sldId id="273" r:id="rId9"/>
    <p:sldId id="274" r:id="rId10"/>
    <p:sldId id="275" r:id="rId11"/>
    <p:sldId id="276" r:id="rId12"/>
    <p:sldId id="279" r:id="rId13"/>
    <p:sldId id="260" r:id="rId14"/>
    <p:sldId id="261" r:id="rId15"/>
    <p:sldId id="262" r:id="rId16"/>
    <p:sldId id="263" r:id="rId17"/>
    <p:sldId id="264" r:id="rId18"/>
    <p:sldId id="265" r:id="rId19"/>
    <p:sldId id="280" r:id="rId20"/>
    <p:sldId id="281" r:id="rId21"/>
    <p:sldId id="282" r:id="rId22"/>
    <p:sldId id="283" r:id="rId23"/>
    <p:sldId id="277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27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7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5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6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1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6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7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8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utout trans="100000"/>
                    </a14:imgEffect>
                  </a14:imgLayer>
                </a14:imgProps>
              </a:ext>
            </a:extLst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DC436-B12D-44BD-9930-C730EE03BA06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B724B-2992-4AC6-9072-8556F19D2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0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yCGVKFTZM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NqiclBUxd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Eras Bold ITC" panose="020B0907030504020204" pitchFamily="34" charset="0"/>
              </a:rPr>
              <a:t>PLANTS AND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39458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Eras Bold ITC" panose="020B0907030504020204" pitchFamily="34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42035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89756"/>
          </a:xfrm>
          <a:solidFill>
            <a:schemeClr val="bg2"/>
          </a:solidFill>
        </p:spPr>
        <p:txBody>
          <a:bodyPr/>
          <a:lstStyle/>
          <a:p>
            <a:r>
              <a:rPr lang="en-US" u="sng" dirty="0">
                <a:hlinkClick r:id="rId2"/>
              </a:rPr>
              <a:t>Animal’s Mechanisms to Survive in Hot and Cold Temperatures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6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51305"/>
            <a:ext cx="10515600" cy="1104388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KINGDOM PLANTAE</a:t>
            </a:r>
            <a:endParaRPr lang="en-US" dirty="0"/>
          </a:p>
          <a:p>
            <a:pPr lvl="0"/>
            <a:r>
              <a:rPr lang="en-US" dirty="0"/>
              <a:t>Characteristics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588" y="2739464"/>
            <a:ext cx="7479068" cy="399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5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KINGDOM PLANTAE</a:t>
            </a:r>
            <a:endParaRPr lang="en-US" sz="3600" dirty="0"/>
          </a:p>
          <a:p>
            <a:pPr lvl="0"/>
            <a:r>
              <a:rPr lang="en-US" sz="3600" dirty="0"/>
              <a:t>Survival Needs</a:t>
            </a:r>
          </a:p>
          <a:p>
            <a:pPr lvl="1"/>
            <a:r>
              <a:rPr lang="en-US" sz="3200" dirty="0"/>
              <a:t>Sunlight</a:t>
            </a:r>
          </a:p>
          <a:p>
            <a:pPr lvl="1"/>
            <a:r>
              <a:rPr lang="en-US" sz="3200" dirty="0"/>
              <a:t>Gas exchange</a:t>
            </a:r>
          </a:p>
          <a:p>
            <a:pPr lvl="1"/>
            <a:r>
              <a:rPr lang="en-US" sz="3200" dirty="0"/>
              <a:t>Water and minerals</a:t>
            </a:r>
          </a:p>
          <a:p>
            <a:pPr lvl="1"/>
            <a:r>
              <a:rPr lang="en-US" sz="3200" dirty="0"/>
              <a:t>Movement of water and nutrients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4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lvl="0"/>
            <a:r>
              <a:rPr lang="en-US" dirty="0"/>
              <a:t>Adaptations</a:t>
            </a:r>
          </a:p>
          <a:p>
            <a:pPr marL="228600" lvl="1"/>
            <a:r>
              <a:rPr lang="en-US" sz="2800" dirty="0"/>
              <a:t>Attainment</a:t>
            </a:r>
            <a:r>
              <a:rPr lang="en-US" dirty="0"/>
              <a:t> of Resources</a:t>
            </a:r>
          </a:p>
          <a:p>
            <a:pPr marL="228600" lvl="2"/>
            <a:r>
              <a:rPr lang="en-US" sz="2800" b="1" dirty="0">
                <a:solidFill>
                  <a:srgbClr val="FF0000"/>
                </a:solidFill>
              </a:rPr>
              <a:t>Roots</a:t>
            </a:r>
            <a:r>
              <a:rPr lang="en-US" sz="2800" dirty="0"/>
              <a:t> developed as a structure that allowed plants to obtain minerals and water from the soil.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Stems</a:t>
            </a:r>
            <a:r>
              <a:rPr lang="en-US" dirty="0"/>
              <a:t> developed to store and transport water &amp; nutrients.</a:t>
            </a:r>
          </a:p>
          <a:p>
            <a:pPr lvl="2"/>
            <a:r>
              <a:rPr lang="en-US" sz="2800" dirty="0"/>
              <a:t>Some plants developed </a:t>
            </a:r>
            <a:r>
              <a:rPr lang="en-US" sz="2800" b="1" dirty="0">
                <a:solidFill>
                  <a:srgbClr val="FF0000"/>
                </a:solidFill>
              </a:rPr>
              <a:t>vascular tissue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(xylem and phloem) that act as a transport system to bring water and other substances such as minerals up the plant body, allowing for increased plant size.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9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lvl="2"/>
            <a:r>
              <a:rPr lang="en-US" sz="2800" dirty="0"/>
              <a:t>Vascular tissue (xylem and phloem)</a:t>
            </a:r>
          </a:p>
          <a:p>
            <a:pPr lvl="3"/>
            <a:r>
              <a:rPr lang="en-US" sz="2400" b="1" dirty="0">
                <a:solidFill>
                  <a:srgbClr val="FF0000"/>
                </a:solidFill>
              </a:rPr>
              <a:t>Xylem </a:t>
            </a:r>
            <a:r>
              <a:rPr lang="en-US" sz="2400" b="1" dirty="0"/>
              <a:t>–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tissue that transports water and nutrients from the roots to the rest of the plant.</a:t>
            </a:r>
          </a:p>
          <a:p>
            <a:pPr lvl="3"/>
            <a:r>
              <a:rPr lang="en-US" sz="2400" b="1" dirty="0">
                <a:solidFill>
                  <a:srgbClr val="FF0000"/>
                </a:solidFill>
              </a:rPr>
              <a:t>Phloem </a:t>
            </a:r>
            <a:r>
              <a:rPr lang="en-US" sz="2400" b="1" dirty="0"/>
              <a:t>–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tissue that transports the products of photosynthesis to the rest of the plant.</a:t>
            </a:r>
            <a:endParaRPr lang="en-US" sz="2400" b="1" dirty="0">
              <a:solidFill>
                <a:srgbClr val="FF0000"/>
              </a:solidFill>
            </a:endParaRPr>
          </a:p>
          <a:p>
            <a:pPr lvl="2"/>
            <a:r>
              <a:rPr lang="en-US" sz="2800" b="1" dirty="0">
                <a:solidFill>
                  <a:srgbClr val="FF0000"/>
                </a:solidFill>
              </a:rPr>
              <a:t>Leaves</a:t>
            </a:r>
            <a:r>
              <a:rPr lang="en-US" sz="2800" b="1" dirty="0"/>
              <a:t> </a:t>
            </a:r>
            <a:r>
              <a:rPr lang="en-US" sz="2800" dirty="0"/>
              <a:t>are modified to maximize photosynthesis</a:t>
            </a:r>
            <a:r>
              <a:rPr lang="en-US" sz="2800" b="1" dirty="0"/>
              <a:t>. </a:t>
            </a:r>
            <a:endParaRPr lang="en-US" sz="2800" dirty="0"/>
          </a:p>
          <a:p>
            <a:pPr lvl="2"/>
            <a:r>
              <a:rPr lang="en-US" sz="2800" dirty="0"/>
              <a:t>All plants contain </a:t>
            </a:r>
            <a:r>
              <a:rPr lang="en-US" sz="2800" b="1" dirty="0">
                <a:solidFill>
                  <a:srgbClr val="FF0000"/>
                </a:solidFill>
              </a:rPr>
              <a:t>lignin</a:t>
            </a:r>
            <a:r>
              <a:rPr lang="en-US" sz="2800" dirty="0"/>
              <a:t> which binds to cellulose fibers to harden and strengthen the cell walls of plants to support growth.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52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800" b="1" dirty="0"/>
              <a:t>Reduction of Water Loss</a:t>
            </a:r>
          </a:p>
          <a:p>
            <a:pPr lvl="0"/>
            <a:r>
              <a:rPr lang="en-US" dirty="0"/>
              <a:t>To prevent desiccation, many plants developed a </a:t>
            </a:r>
            <a:r>
              <a:rPr lang="en-US" b="1" dirty="0">
                <a:solidFill>
                  <a:srgbClr val="FF0000"/>
                </a:solidFill>
              </a:rPr>
              <a:t>cuticle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(a thick, waxy, watertight barrier) that covers the plant and prevents loss of moisture to the air. </a:t>
            </a:r>
          </a:p>
          <a:p>
            <a:pPr lvl="0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stomata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are openings in the cuticle that allow for gas exchange and transpiration of water as the plant photosynthesis.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9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800" b="1" dirty="0"/>
              <a:t>Reproduction</a:t>
            </a:r>
          </a:p>
          <a:p>
            <a:pPr marL="228600" lvl="2"/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seed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allowed safe dispersal of plant embryos by supplying it with nutrition and protection against hostile conditions. 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Pollen grains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containing the male gamete could be dispersed without water.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Flowers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developed to attract pollinators and allow for greater dispersal of the pollen.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Fruits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developed to protect the embryo and allow for greater dispersal of the plant.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79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b="1" dirty="0"/>
              <a:t>Defense</a:t>
            </a:r>
          </a:p>
          <a:p>
            <a:r>
              <a:rPr lang="en-US" dirty="0"/>
              <a:t>Mechanical </a:t>
            </a:r>
            <a:r>
              <a:rPr lang="en-US" b="1" dirty="0"/>
              <a:t>- </a:t>
            </a:r>
            <a:r>
              <a:rPr lang="en-US" dirty="0"/>
              <a:t>incorporated into the physical structure of the organism. (thorns, spines and stiff hairs that repel a predator)</a:t>
            </a:r>
          </a:p>
          <a:p>
            <a:pPr lvl="1"/>
            <a:endParaRPr lang="en-US" sz="2800" dirty="0"/>
          </a:p>
          <a:p>
            <a:pPr marL="228600" lvl="1"/>
            <a:r>
              <a:rPr lang="en-US" sz="2800" dirty="0"/>
              <a:t>Chemical </a:t>
            </a:r>
            <a:r>
              <a:rPr lang="en-US" sz="2800" b="1" dirty="0"/>
              <a:t>- </a:t>
            </a:r>
            <a:r>
              <a:rPr lang="en-US" sz="2800" dirty="0"/>
              <a:t>occurs when the plant produces stinging sensations, paralysis, poisoning, or just a bad taste.</a:t>
            </a:r>
          </a:p>
          <a:p>
            <a:pPr marL="228600" lvl="1"/>
            <a:endParaRPr lang="en-US" sz="2800" dirty="0"/>
          </a:p>
          <a:p>
            <a:pPr marL="228600" lvl="1"/>
            <a:r>
              <a:rPr lang="en-US" sz="2800" dirty="0"/>
              <a:t>Camouflage </a:t>
            </a:r>
            <a:r>
              <a:rPr lang="en-US" sz="2800" b="1" dirty="0"/>
              <a:t>- </a:t>
            </a:r>
            <a:r>
              <a:rPr lang="en-US" sz="2800" dirty="0"/>
              <a:t>the organism blends into its environment or appear to be something they are not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3366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Classification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Origin</a:t>
            </a:r>
            <a:r>
              <a:rPr lang="en-US" sz="2800" dirty="0"/>
              <a:t> - Green algae is believed to be the ancestors of plants.</a:t>
            </a:r>
          </a:p>
          <a:p>
            <a:pPr lvl="1"/>
            <a:r>
              <a:rPr lang="en-US" sz="2800" dirty="0"/>
              <a:t>Bryophytes</a:t>
            </a:r>
          </a:p>
          <a:p>
            <a:pPr lvl="2"/>
            <a:r>
              <a:rPr lang="en-US" sz="2800" dirty="0"/>
              <a:t>Characteristics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nonvascular</a:t>
            </a:r>
            <a:r>
              <a:rPr lang="en-US" sz="2800" dirty="0"/>
              <a:t> – instead uses rhizoids for movement of minerals and water via diffusion; need a moist environment.</a:t>
            </a:r>
          </a:p>
          <a:p>
            <a:pPr lvl="1"/>
            <a:r>
              <a:rPr lang="en-US" sz="2800" dirty="0"/>
              <a:t>produces </a:t>
            </a:r>
            <a:r>
              <a:rPr lang="en-US" sz="2800" b="1" dirty="0">
                <a:solidFill>
                  <a:srgbClr val="0070C0"/>
                </a:solidFill>
              </a:rPr>
              <a:t>spores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(reproductive cells) – sperm require water for fertilization</a:t>
            </a:r>
          </a:p>
          <a:p>
            <a:pPr marL="688975" lvl="1">
              <a:spcBef>
                <a:spcPts val="1000"/>
              </a:spcBef>
            </a:pPr>
            <a:r>
              <a:rPr lang="en-US" sz="2800" dirty="0">
                <a:solidFill>
                  <a:schemeClr val="tx1"/>
                </a:solidFill>
              </a:rPr>
              <a:t>Examples include hornworts, liverworts, and mosses.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4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7809"/>
            <a:ext cx="4099832" cy="3633119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Classification</a:t>
            </a:r>
          </a:p>
          <a:p>
            <a:pPr marL="461963" lvl="1"/>
            <a:r>
              <a:rPr lang="en-US" sz="2800" dirty="0" err="1"/>
              <a:t>Tracheophytes</a:t>
            </a:r>
            <a:endParaRPr lang="en-US" sz="2800" dirty="0"/>
          </a:p>
          <a:p>
            <a:pPr marL="688975" lvl="2"/>
            <a:r>
              <a:rPr lang="en-US" sz="2800" dirty="0"/>
              <a:t>Characteristics</a:t>
            </a:r>
          </a:p>
          <a:p>
            <a:pPr marL="1139825" lvl="3"/>
            <a:r>
              <a:rPr lang="en-US" sz="2800" dirty="0"/>
              <a:t>Seedless Vascular</a:t>
            </a:r>
          </a:p>
          <a:p>
            <a:pPr marL="1139825" lvl="3"/>
            <a:r>
              <a:rPr lang="en-US" sz="2800" dirty="0"/>
              <a:t>Gymnosperms</a:t>
            </a:r>
          </a:p>
          <a:p>
            <a:pPr marL="1139825" lvl="3"/>
            <a:r>
              <a:rPr lang="en-US" sz="2800" dirty="0"/>
              <a:t>Angiosperms</a:t>
            </a:r>
          </a:p>
          <a:p>
            <a:pPr marL="688975" lvl="2"/>
            <a:r>
              <a:rPr lang="en-US" sz="2800" dirty="0"/>
              <a:t>Examples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032" y="1690688"/>
            <a:ext cx="7122209" cy="36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39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7809"/>
            <a:ext cx="10911348" cy="5086449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b="1" dirty="0"/>
              <a:t>Classification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Vascular Plants: </a:t>
            </a:r>
            <a:r>
              <a:rPr lang="en-US" sz="3200" b="1" dirty="0" err="1">
                <a:solidFill>
                  <a:srgbClr val="0070C0"/>
                </a:solidFill>
              </a:rPr>
              <a:t>Tracheophytes</a:t>
            </a:r>
            <a:endParaRPr lang="en-US" sz="3200" b="1" dirty="0">
              <a:solidFill>
                <a:srgbClr val="0070C0"/>
              </a:solidFill>
            </a:endParaRPr>
          </a:p>
          <a:p>
            <a:pPr lvl="0"/>
            <a:r>
              <a:rPr lang="en-US" sz="3200" dirty="0"/>
              <a:t>Seedless vascular – reproduce with </a:t>
            </a:r>
            <a:r>
              <a:rPr lang="en-US" sz="3200" b="1" dirty="0">
                <a:solidFill>
                  <a:srgbClr val="FF0000"/>
                </a:solidFill>
              </a:rPr>
              <a:t>spores</a:t>
            </a:r>
          </a:p>
          <a:p>
            <a:pPr lvl="1"/>
            <a:r>
              <a:rPr lang="en-US" sz="2800" dirty="0"/>
              <a:t>Examples - ferns</a:t>
            </a:r>
            <a:endParaRPr lang="en-US" sz="28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/>
              <a:t>Gymnosperms – produces </a:t>
            </a:r>
            <a:r>
              <a:rPr lang="en-US" sz="3200" b="1" dirty="0">
                <a:solidFill>
                  <a:srgbClr val="FF0000"/>
                </a:solidFill>
              </a:rPr>
              <a:t>seeds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in </a:t>
            </a:r>
            <a:r>
              <a:rPr lang="en-US" sz="3200" b="1" dirty="0">
                <a:solidFill>
                  <a:srgbClr val="FF0000"/>
                </a:solidFill>
              </a:rPr>
              <a:t>cones</a:t>
            </a:r>
          </a:p>
          <a:p>
            <a:pPr lvl="1"/>
            <a:r>
              <a:rPr lang="en-US" sz="2800" dirty="0"/>
              <a:t>Examples – pine, fir, spruce, cedar (evergreens)</a:t>
            </a:r>
            <a:endParaRPr lang="en-US" sz="28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/>
              <a:t>Angiosperms – produces </a:t>
            </a:r>
            <a:r>
              <a:rPr lang="en-US" sz="3200" b="1" dirty="0">
                <a:solidFill>
                  <a:srgbClr val="FF0000"/>
                </a:solidFill>
              </a:rPr>
              <a:t>flowers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and </a:t>
            </a:r>
            <a:r>
              <a:rPr lang="en-US" sz="3200" b="1" dirty="0">
                <a:solidFill>
                  <a:srgbClr val="FF0000"/>
                </a:solidFill>
              </a:rPr>
              <a:t>seeds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in </a:t>
            </a: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lvl="1"/>
            <a:r>
              <a:rPr lang="en-US" sz="2800" dirty="0"/>
              <a:t>Examples – all flowering plants</a:t>
            </a:r>
          </a:p>
          <a:p>
            <a:pPr marL="0" lv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lvl="0"/>
            <a:endParaRPr lang="en-US" b="1" dirty="0">
              <a:solidFill>
                <a:srgbClr val="FF0000"/>
              </a:solidFill>
            </a:endParaRPr>
          </a:p>
          <a:p>
            <a:pPr marL="688975" lvl="2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74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marL="0" lvl="0" indent="0">
              <a:buNone/>
            </a:pPr>
            <a:r>
              <a:rPr lang="en-US" b="1" dirty="0"/>
              <a:t>Growth Adjustment</a:t>
            </a:r>
          </a:p>
          <a:p>
            <a:pPr lvl="0"/>
            <a:r>
              <a:rPr lang="en-US" b="1" dirty="0"/>
              <a:t>Gravitropism or Geotropism– </a:t>
            </a:r>
            <a:r>
              <a:rPr lang="en-US" dirty="0"/>
              <a:t>a growth response to </a:t>
            </a:r>
            <a:r>
              <a:rPr lang="en-US" b="1" dirty="0">
                <a:solidFill>
                  <a:srgbClr val="0070C0"/>
                </a:solidFill>
              </a:rPr>
              <a:t>gravitational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forces.</a:t>
            </a:r>
          </a:p>
          <a:p>
            <a:pPr lvl="0"/>
            <a:r>
              <a:rPr lang="en-US" b="1" dirty="0"/>
              <a:t>Phototropism—</a:t>
            </a:r>
            <a:r>
              <a:rPr lang="en-US" dirty="0"/>
              <a:t> when stems/leaves adjust the direction of growth in response to </a:t>
            </a:r>
            <a:r>
              <a:rPr lang="en-US" b="1" dirty="0">
                <a:solidFill>
                  <a:srgbClr val="0070C0"/>
                </a:solidFill>
              </a:rPr>
              <a:t>light</a:t>
            </a:r>
          </a:p>
          <a:p>
            <a:pPr lvl="0"/>
            <a:r>
              <a:rPr lang="en-US" b="1" dirty="0" err="1"/>
              <a:t>Thigmotropism</a:t>
            </a:r>
            <a:r>
              <a:rPr lang="en-US" b="1" dirty="0"/>
              <a:t>—</a:t>
            </a:r>
            <a:r>
              <a:rPr lang="en-US" dirty="0"/>
              <a:t> plants shift a direction of growth as they </a:t>
            </a:r>
            <a:r>
              <a:rPr lang="en-US" b="1" dirty="0">
                <a:solidFill>
                  <a:srgbClr val="0070C0"/>
                </a:solidFill>
              </a:rPr>
              <a:t>contact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objects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6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48801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Hormones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Auxin</a:t>
            </a:r>
            <a:r>
              <a:rPr lang="en-US" sz="2800" dirty="0"/>
              <a:t> - hormone responsible for </a:t>
            </a:r>
            <a:r>
              <a:rPr lang="en-US" sz="2800" b="1" dirty="0">
                <a:solidFill>
                  <a:srgbClr val="0070C0"/>
                </a:solidFill>
              </a:rPr>
              <a:t>regulating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phototropism in a plant by stimulating the elongation of cells and helps promote the growth of fruit.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Abscisic Acid </a:t>
            </a:r>
            <a:r>
              <a:rPr lang="en-US" sz="2800" dirty="0"/>
              <a:t>- inhibits plant growth during times of stress such as cold temperature or drought.</a:t>
            </a:r>
          </a:p>
          <a:p>
            <a:pPr lvl="1"/>
            <a:r>
              <a:rPr lang="en-US" sz="2800" b="1" dirty="0">
                <a:solidFill>
                  <a:srgbClr val="0070C0"/>
                </a:solidFill>
              </a:rPr>
              <a:t>Gibberellins</a:t>
            </a:r>
            <a:r>
              <a:rPr lang="en-US" sz="2800" dirty="0"/>
              <a:t> - growth hormones that cause plants to grow taller and increase the rate of seed germination and bud development.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15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848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005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/>
              <a:t>KINGDOM ANIMALIA</a:t>
            </a:r>
            <a:endParaRPr lang="en-US" dirty="0"/>
          </a:p>
          <a:p>
            <a:pPr lvl="3"/>
            <a:r>
              <a:rPr lang="en-US" dirty="0"/>
              <a:t>Characteristics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627" y="2379455"/>
            <a:ext cx="8032096" cy="434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67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98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8200" y="1462548"/>
            <a:ext cx="10515599" cy="5213555"/>
          </a:xfrm>
          <a:prstGeom prst="rect">
            <a:avLst/>
          </a:prstGeom>
          <a:solidFill>
            <a:schemeClr val="bg2"/>
          </a:solidFill>
          <a:ln w="28575">
            <a:solidFill>
              <a:srgbClr val="333333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MAJOR ANIMAL GROUPS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Porifera - sponges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Cnidarian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– hydras, jellyfish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Platyhelminthes (flatworms) – flukes, tapeworms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Nematoda (roundworms) – pinworms, hookworm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Annelida (segmented worms) – leeches, earthworms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Arthropoda – crustaceans, spiders, insects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Mollusca – snails, slugs, clams, squids, octopi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Echinoderms – starfish, sea urchins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Phylum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Chordata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Invertebrate chordates – tunicates, lancelets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Vertebrate chordates – fish, amphibians, reptiles, birds, mammals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98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9495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228600" lvl="4"/>
            <a:r>
              <a:rPr lang="en-US" sz="3100" b="1" dirty="0"/>
              <a:t>Behavior</a:t>
            </a:r>
            <a:r>
              <a:rPr lang="en-US" sz="3100" dirty="0"/>
              <a:t> – anything an organism does in response to a stimulus in its environment. </a:t>
            </a:r>
          </a:p>
          <a:p>
            <a:pPr marL="228600" lvl="4"/>
            <a:r>
              <a:rPr lang="en-US" sz="3100" dirty="0"/>
              <a:t>Behavior is </a:t>
            </a:r>
            <a:r>
              <a:rPr lang="en-US" sz="3100" b="1" u="sng" dirty="0"/>
              <a:t>ADAPTIVE</a:t>
            </a:r>
            <a:r>
              <a:rPr lang="en-US" sz="3100" dirty="0"/>
              <a:t> – adapting allows animals to survive!!! </a:t>
            </a:r>
          </a:p>
          <a:p>
            <a:pPr lvl="4"/>
            <a:endParaRPr lang="en-US" sz="3100" dirty="0"/>
          </a:p>
          <a:p>
            <a:pPr marL="457200" lvl="4"/>
            <a:r>
              <a:rPr lang="en-US" sz="3100" dirty="0"/>
              <a:t>Innate - </a:t>
            </a:r>
            <a:r>
              <a:rPr lang="en-US" sz="3100" b="1" dirty="0">
                <a:solidFill>
                  <a:srgbClr val="FF0000"/>
                </a:solidFill>
              </a:rPr>
              <a:t>Inherited</a:t>
            </a:r>
            <a:r>
              <a:rPr lang="en-US" sz="3100" dirty="0"/>
              <a:t> or inborn behavior</a:t>
            </a:r>
          </a:p>
          <a:p>
            <a:pPr marL="457200"/>
            <a:r>
              <a:rPr lang="en-US" sz="3100" dirty="0"/>
              <a:t>Something an animal is born knowing how to do; includes both automatic and instinctive behaviors.</a:t>
            </a:r>
          </a:p>
          <a:p>
            <a:pPr lvl="4"/>
            <a:endParaRPr lang="en-US" sz="3100" dirty="0"/>
          </a:p>
          <a:p>
            <a:pPr indent="0">
              <a:buNone/>
            </a:pPr>
            <a:r>
              <a:rPr lang="en-US" sz="3100" b="1" dirty="0"/>
              <a:t>Reflexes</a:t>
            </a:r>
          </a:p>
          <a:p>
            <a:pPr marL="685800"/>
            <a:r>
              <a:rPr lang="en-US" sz="3100" dirty="0"/>
              <a:t>Automatic response that requires no thinking at all.</a:t>
            </a:r>
          </a:p>
          <a:p>
            <a:pPr marL="685800"/>
            <a:r>
              <a:rPr lang="en-US" sz="3100" dirty="0"/>
              <a:t>Reflexes help animals respond quickly to a stimulus, thus protecting them from harm. </a:t>
            </a:r>
          </a:p>
          <a:p>
            <a:pPr lvl="5"/>
            <a:endParaRPr lang="en-US" dirty="0"/>
          </a:p>
          <a:p>
            <a:pPr lvl="5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77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9320"/>
            <a:ext cx="10515600" cy="5032375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/>
              <a:t>Instincts - </a:t>
            </a:r>
            <a:r>
              <a:rPr lang="en-US" sz="2600" dirty="0"/>
              <a:t>something which is engrained into that animal when it is still developing and hasn't even been born yet; thought to be hereditary, passed on from the parents. </a:t>
            </a:r>
          </a:p>
          <a:p>
            <a:pPr marL="228600" lvl="5"/>
            <a:endParaRPr lang="en-US" sz="2600" dirty="0"/>
          </a:p>
          <a:p>
            <a:pPr marL="457200" lvl="5"/>
            <a:r>
              <a:rPr lang="en-US" sz="2600" b="1" dirty="0"/>
              <a:t>Instincts – territoriality:</a:t>
            </a:r>
            <a:r>
              <a:rPr lang="en-US" sz="2600" dirty="0"/>
              <a:t> Animals that have territories will defend their space against others in their species or (sometimes) against other species</a:t>
            </a:r>
            <a:r>
              <a:rPr lang="en-US" sz="2600" dirty="0" smtClean="0"/>
              <a:t>.</a:t>
            </a:r>
            <a:endParaRPr lang="en-US" sz="2600" dirty="0"/>
          </a:p>
          <a:p>
            <a:pPr marL="457200"/>
            <a:r>
              <a:rPr lang="en-US" sz="2600" b="1" dirty="0" smtClean="0"/>
              <a:t>Instincts </a:t>
            </a:r>
            <a:r>
              <a:rPr lang="en-US" sz="2600" b="1" dirty="0"/>
              <a:t>– aggression:</a:t>
            </a:r>
            <a:r>
              <a:rPr lang="en-US" sz="2600" dirty="0"/>
              <a:t> A threatening behavior that one animal uses to gain control over another; Used to fend off predators and competitors; Used to protect young and food sources</a:t>
            </a:r>
            <a:r>
              <a:rPr lang="en-US" sz="2600" dirty="0" smtClean="0"/>
              <a:t>.</a:t>
            </a:r>
            <a:endParaRPr lang="en-US" sz="2600" dirty="0"/>
          </a:p>
          <a:p>
            <a:pPr marL="457200"/>
            <a:r>
              <a:rPr lang="en-US" sz="2600" b="1" dirty="0"/>
              <a:t>Instincts – submission:</a:t>
            </a:r>
            <a:r>
              <a:rPr lang="en-US" sz="2600" dirty="0"/>
              <a:t> The weaker animal, involves an individual indicating by an act or posture that it will not challenge a dominant individual in a social group.</a:t>
            </a:r>
            <a:endParaRPr lang="en-US" sz="2600" baseline="30000" dirty="0"/>
          </a:p>
          <a:p>
            <a:pPr lvl="5"/>
            <a:endParaRPr lang="en-US" dirty="0"/>
          </a:p>
          <a:p>
            <a:pPr marL="2286000" lvl="5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99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b="1" dirty="0"/>
              <a:t>Instincts – courtship: </a:t>
            </a:r>
            <a:r>
              <a:rPr lang="en-US" dirty="0"/>
              <a:t>To find a mate; Courtship behavior helps many animals identify healthy mates; Animal sends out stimuli in order to attract a member of the opposite sex.</a:t>
            </a:r>
          </a:p>
          <a:p>
            <a:pPr lvl="5"/>
            <a:endParaRPr lang="en-US" sz="2800" dirty="0"/>
          </a:p>
          <a:p>
            <a:pPr marL="228600" lvl="5"/>
            <a:r>
              <a:rPr lang="en-US" sz="2800" b="1" dirty="0"/>
              <a:t>Instincts – behavioral cycles: </a:t>
            </a:r>
            <a:r>
              <a:rPr lang="en-US" sz="2800" dirty="0"/>
              <a:t>Many animals respond to periodic changes in the environment with daily or seasonal cycles of behavior</a:t>
            </a:r>
            <a:r>
              <a:rPr lang="en-US" sz="2800" dirty="0" smtClean="0"/>
              <a:t>.</a:t>
            </a:r>
            <a:endParaRPr lang="en-US" sz="2800" dirty="0"/>
          </a:p>
          <a:p>
            <a:pPr marL="914400" lvl="6"/>
            <a:r>
              <a:rPr lang="en-US" sz="2800" b="1" dirty="0"/>
              <a:t>Circadian rhythm </a:t>
            </a:r>
            <a:r>
              <a:rPr lang="en-US" sz="2800" dirty="0"/>
              <a:t>– occur in </a:t>
            </a:r>
            <a:r>
              <a:rPr lang="en-US" sz="2800" b="1" dirty="0">
                <a:solidFill>
                  <a:srgbClr val="0070C0"/>
                </a:solidFill>
              </a:rPr>
              <a:t>daily</a:t>
            </a:r>
            <a:r>
              <a:rPr lang="en-US" sz="2800" dirty="0"/>
              <a:t> patterns; uses external cues; important in the feeding and sleeping patterns of all animals</a:t>
            </a:r>
          </a:p>
          <a:p>
            <a:pPr lvl="6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08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b="1" dirty="0"/>
              <a:t>Migration</a:t>
            </a:r>
            <a:r>
              <a:rPr lang="en-US" dirty="0"/>
              <a:t> - periodic movement from one place to another and then back again.</a:t>
            </a:r>
          </a:p>
          <a:p>
            <a:pPr lvl="6"/>
            <a:endParaRPr lang="en-US" dirty="0"/>
          </a:p>
          <a:p>
            <a:r>
              <a:rPr lang="en-US" b="1" dirty="0"/>
              <a:t>Hibernation</a:t>
            </a:r>
            <a:r>
              <a:rPr lang="en-US" dirty="0"/>
              <a:t> - dormancy during winter</a:t>
            </a:r>
            <a:r>
              <a:rPr lang="en-US" b="1" dirty="0"/>
              <a:t>; </a:t>
            </a:r>
            <a:r>
              <a:rPr lang="en-US" dirty="0"/>
              <a:t>characterized by low body temperature, slow breathing and heart rate, and low metabolic rate; reduces the need for food</a:t>
            </a:r>
          </a:p>
          <a:p>
            <a:pPr lvl="6"/>
            <a:endParaRPr lang="en-US" dirty="0"/>
          </a:p>
          <a:p>
            <a:r>
              <a:rPr lang="en-US" b="1" dirty="0"/>
              <a:t>Estivation</a:t>
            </a:r>
            <a:r>
              <a:rPr lang="en-US" dirty="0"/>
              <a:t> - dormancy during summer; animals slow their activity for the hot, dry summer months. </a:t>
            </a:r>
          </a:p>
          <a:p>
            <a:pPr lvl="6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6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b="1" dirty="0"/>
              <a:t>Learned Behaviors:  </a:t>
            </a:r>
            <a:r>
              <a:rPr lang="en-US" dirty="0"/>
              <a:t>these behaviors are </a:t>
            </a:r>
            <a:r>
              <a:rPr lang="en-US" b="1" dirty="0">
                <a:solidFill>
                  <a:srgbClr val="FF0000"/>
                </a:solidFill>
              </a:rPr>
              <a:t>acquired</a:t>
            </a:r>
            <a:r>
              <a:rPr lang="en-US" dirty="0"/>
              <a:t> or learned over time; Organisms can alter their behaviors as a result of experience; A result of previous experiences.</a:t>
            </a:r>
          </a:p>
          <a:p>
            <a:pPr lvl="4"/>
            <a:endParaRPr lang="en-US" sz="2800" dirty="0"/>
          </a:p>
          <a:p>
            <a:pPr marL="630238" lvl="5"/>
            <a:r>
              <a:rPr lang="en-US" sz="2800" b="1" dirty="0"/>
              <a:t>Habituation</a:t>
            </a:r>
            <a:r>
              <a:rPr lang="en-US" sz="2800" dirty="0"/>
              <a:t>: organism decreases or stops its response to a repetitive stimulus that neither rewards nor harms the animal</a:t>
            </a:r>
          </a:p>
          <a:p>
            <a:pPr lvl="5"/>
            <a:endParaRPr lang="en-US" sz="2800" dirty="0"/>
          </a:p>
          <a:p>
            <a:pPr marL="630238" lvl="5"/>
            <a:r>
              <a:rPr lang="en-US" sz="2800" b="1" dirty="0"/>
              <a:t>Imprinting</a:t>
            </a:r>
            <a:r>
              <a:rPr lang="en-US" sz="2800" dirty="0"/>
              <a:t>: when an organism forms an attachment to an object or other organism after birth and copies it. </a:t>
            </a:r>
          </a:p>
          <a:p>
            <a:pPr lvl="5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86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228600" lvl="3"/>
            <a:r>
              <a:rPr lang="en-US" sz="2800" b="1" dirty="0"/>
              <a:t>Defense Adaptations</a:t>
            </a:r>
          </a:p>
          <a:p>
            <a:pPr marL="685800" lvl="0">
              <a:buFontTx/>
              <a:buChar char="-"/>
            </a:pPr>
            <a:r>
              <a:rPr lang="en-US" b="1" dirty="0"/>
              <a:t>Mechanical</a:t>
            </a:r>
            <a:r>
              <a:rPr lang="en-US" dirty="0"/>
              <a:t> - occurs when an animal uses its physical structures such as claws, tusks, stingers and shells; Is incorporated into the physical structure of the organism; Other examples of mechanical defense include camouflage, cryptic coloration, disruptive coloration, counter shading, etc.</a:t>
            </a:r>
          </a:p>
          <a:p>
            <a:pPr lvl="4"/>
            <a:endParaRPr lang="en-US" sz="2800" dirty="0"/>
          </a:p>
          <a:p>
            <a:pPr marL="685800" lvl="4">
              <a:buNone/>
            </a:pPr>
            <a:r>
              <a:rPr lang="en-US" sz="2800" dirty="0"/>
              <a:t>- </a:t>
            </a:r>
            <a:r>
              <a:rPr lang="en-US" sz="2800" b="1" dirty="0"/>
              <a:t>Chemical</a:t>
            </a:r>
            <a:r>
              <a:rPr lang="en-US" sz="2800" dirty="0"/>
              <a:t> - occurs when the animal produces stinging sensations, paralysis, poisoning, or just a bad taste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8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5400" b="1" dirty="0"/>
              <a:t>SAT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0070C0"/>
                </a:solidFill>
              </a:rPr>
              <a:t>arboreal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(adj.) of or relating to trees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0070C0"/>
                </a:solidFill>
              </a:rPr>
              <a:t>aquatic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(adj.) relating to water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0070C0"/>
                </a:solidFill>
              </a:rPr>
              <a:t>potable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(adj.) suitable for drinking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0070C0"/>
                </a:solidFill>
              </a:rPr>
              <a:t>conduit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dirty="0"/>
              <a:t>(n.) a pipe or channel through which something passes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0070C0"/>
                </a:solidFill>
              </a:rPr>
              <a:t>reservoir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a. (n.) reserves, large supply; b. (n.) a body of stored water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88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73607"/>
          </a:xfrm>
          <a:solidFill>
            <a:schemeClr val="bg2"/>
          </a:solidFill>
        </p:spPr>
        <p:txBody>
          <a:bodyPr/>
          <a:lstStyle/>
          <a:p>
            <a:r>
              <a:rPr lang="en-US" u="sng" dirty="0">
                <a:hlinkClick r:id="rId2"/>
              </a:rPr>
              <a:t>25 Animals with Insane Survival Adaptations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10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1144</Words>
  <Application>Microsoft Office PowerPoint</Application>
  <PresentationFormat>Custom</PresentationFormat>
  <Paragraphs>144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PLANTS AND ANIMALS</vt:lpstr>
      <vt:lpstr>WATCH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SAT VOCABULARY</vt:lpstr>
      <vt:lpstr>WATCH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PLANTS AND ANIMALS</dc:title>
  <dc:creator>nbrim</dc:creator>
  <cp:lastModifiedBy>JCBOE</cp:lastModifiedBy>
  <cp:revision>13</cp:revision>
  <dcterms:created xsi:type="dcterms:W3CDTF">2016-03-13T02:05:53Z</dcterms:created>
  <dcterms:modified xsi:type="dcterms:W3CDTF">2016-03-15T17:16:41Z</dcterms:modified>
</cp:coreProperties>
</file>