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63"/>
  </p:notesMasterIdLst>
  <p:sldIdLst>
    <p:sldId id="256" r:id="rId2"/>
    <p:sldId id="261" r:id="rId3"/>
    <p:sldId id="262"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263" r:id="rId34"/>
    <p:sldId id="300" r:id="rId35"/>
    <p:sldId id="301" r:id="rId36"/>
    <p:sldId id="302" r:id="rId37"/>
    <p:sldId id="303" r:id="rId38"/>
    <p:sldId id="304" r:id="rId39"/>
    <p:sldId id="305" r:id="rId40"/>
    <p:sldId id="264" r:id="rId41"/>
    <p:sldId id="265" r:id="rId42"/>
    <p:sldId id="306" r:id="rId43"/>
    <p:sldId id="307" r:id="rId44"/>
    <p:sldId id="308" r:id="rId45"/>
    <p:sldId id="309" r:id="rId46"/>
    <p:sldId id="310" r:id="rId47"/>
    <p:sldId id="311" r:id="rId48"/>
    <p:sldId id="312" r:id="rId49"/>
    <p:sldId id="314" r:id="rId50"/>
    <p:sldId id="315" r:id="rId51"/>
    <p:sldId id="316" r:id="rId52"/>
    <p:sldId id="317" r:id="rId53"/>
    <p:sldId id="318" r:id="rId54"/>
    <p:sldId id="319" r:id="rId55"/>
    <p:sldId id="320" r:id="rId56"/>
    <p:sldId id="321" r:id="rId57"/>
    <p:sldId id="322" r:id="rId58"/>
    <p:sldId id="323" r:id="rId59"/>
    <p:sldId id="313" r:id="rId60"/>
    <p:sldId id="268" r:id="rId61"/>
    <p:sldId id="269"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025" autoAdjust="0"/>
    <p:restoredTop sz="88350" autoAdjust="0"/>
  </p:normalViewPr>
  <p:slideViewPr>
    <p:cSldViewPr snapToGrid="0">
      <p:cViewPr varScale="1">
        <p:scale>
          <a:sx n="87" d="100"/>
          <a:sy n="87" d="100"/>
        </p:scale>
        <p:origin x="108" y="234"/>
      </p:cViewPr>
      <p:guideLst/>
    </p:cSldViewPr>
  </p:slideViewPr>
  <p:notesTextViewPr>
    <p:cViewPr>
      <p:scale>
        <a:sx n="1" d="1"/>
        <a:sy n="1" d="1"/>
      </p:scale>
      <p:origin x="0" y="0"/>
    </p:cViewPr>
  </p:notesTextViewPr>
  <p:sorterViewPr>
    <p:cViewPr>
      <p:scale>
        <a:sx n="100" d="100"/>
        <a:sy n="100" d="100"/>
      </p:scale>
      <p:origin x="0" y="-245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EF8A66-20D4-415D-8FDA-416C6FA45D49}" type="datetimeFigureOut">
              <a:rPr lang="en-US" smtClean="0"/>
              <a:t>4/7/2016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0555-06A4-461C-9603-72A55B0C7B50}" type="slidenum">
              <a:rPr lang="en-US" smtClean="0"/>
              <a:t>‹#›</a:t>
            </a:fld>
            <a:endParaRPr lang="en-US"/>
          </a:p>
        </p:txBody>
      </p:sp>
    </p:spTree>
    <p:extLst>
      <p:ext uri="{BB962C8B-B14F-4D97-AF65-F5344CB8AC3E}">
        <p14:creationId xmlns:p14="http://schemas.microsoft.com/office/powerpoint/2010/main" val="3780234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4/7/2016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4/7/2016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edhsgreensea.net/Biology/taters/basic_ecology_mc.htm" TargetMode="External"/><Relationship Id="rId3" Type="http://schemas.openxmlformats.org/officeDocument/2006/relationships/hyperlink" Target="http://www.sciencegeek.net/Biology/review/U7Cycles.htm" TargetMode="External"/><Relationship Id="rId7" Type="http://schemas.openxmlformats.org/officeDocument/2006/relationships/hyperlink" Target="http://edhsgreensea.net/Biology/taters/populations_mc.htm" TargetMode="External"/><Relationship Id="rId2" Type="http://schemas.openxmlformats.org/officeDocument/2006/relationships/hyperlink" Target="http://www.sciencegeek.net/Biology/review/U7BasicEcology.htm" TargetMode="External"/><Relationship Id="rId1" Type="http://schemas.openxmlformats.org/officeDocument/2006/relationships/slideLayout" Target="../slideLayouts/slideLayout2.xml"/><Relationship Id="rId6" Type="http://schemas.openxmlformats.org/officeDocument/2006/relationships/hyperlink" Target="http://www.sciencegeek.net/Biology/review/U7Review.htm" TargetMode="External"/><Relationship Id="rId5" Type="http://schemas.openxmlformats.org/officeDocument/2006/relationships/hyperlink" Target="http://www.sciencegeek.net/Biology/review/U7Change.htm" TargetMode="External"/><Relationship Id="rId10" Type="http://schemas.openxmlformats.org/officeDocument/2006/relationships/hyperlink" Target="http://edhsgreensea.net/Biology/taters/ecosytem_changes_mc.htm" TargetMode="External"/><Relationship Id="rId4" Type="http://schemas.openxmlformats.org/officeDocument/2006/relationships/hyperlink" Target="http://www.sciencegeek.net/Biology/review/U7Populations.htm" TargetMode="External"/><Relationship Id="rId9" Type="http://schemas.openxmlformats.org/officeDocument/2006/relationships/hyperlink" Target="http://edhsgreensea.net/Biology/taters/nutrient_cycle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POPULATIONS AND COMMUNITIES	</a:t>
            </a:r>
          </a:p>
        </p:txBody>
      </p:sp>
      <p:sp>
        <p:nvSpPr>
          <p:cNvPr id="3" name="Subtitle 2"/>
          <p:cNvSpPr>
            <a:spLocks noGrp="1"/>
          </p:cNvSpPr>
          <p:nvPr>
            <p:ph type="subTitle" idx="1"/>
          </p:nvPr>
        </p:nvSpPr>
        <p:spPr/>
        <p:txBody>
          <a:bodyPr/>
          <a:lstStyle/>
          <a:p>
            <a:r>
              <a:rPr lang="en-US" dirty="0"/>
              <a:t>REVIEW</a:t>
            </a:r>
          </a:p>
        </p:txBody>
      </p:sp>
    </p:spTree>
    <p:extLst>
      <p:ext uri="{BB962C8B-B14F-4D97-AF65-F5344CB8AC3E}">
        <p14:creationId xmlns:p14="http://schemas.microsoft.com/office/powerpoint/2010/main" val="10963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8" y="1123837"/>
            <a:ext cx="3012795" cy="4601183"/>
          </a:xfrm>
        </p:spPr>
        <p:txBody>
          <a:bodyPr>
            <a:normAutofit/>
          </a:bodyPr>
          <a:lstStyle/>
          <a:p>
            <a:r>
              <a:rPr lang="en-US" sz="4400" b="1" dirty="0"/>
              <a:t>VOCAB</a:t>
            </a:r>
            <a:br>
              <a:rPr lang="en-US" sz="4400" b="1" dirty="0"/>
            </a:br>
            <a:r>
              <a:rPr lang="en-US" sz="4400" b="1" dirty="0"/>
              <a:t>PRACTICE</a:t>
            </a:r>
          </a:p>
        </p:txBody>
      </p:sp>
      <p:pic>
        <p:nvPicPr>
          <p:cNvPr id="4" name="Picture 3"/>
          <p:cNvPicPr>
            <a:picLocks noChangeAspect="1"/>
          </p:cNvPicPr>
          <p:nvPr/>
        </p:nvPicPr>
        <p:blipFill>
          <a:blip r:embed="rId2"/>
          <a:stretch>
            <a:fillRect/>
          </a:stretch>
        </p:blipFill>
        <p:spPr>
          <a:xfrm>
            <a:off x="3889890" y="671511"/>
            <a:ext cx="7715250" cy="5514975"/>
          </a:xfrm>
          <a:prstGeom prst="rect">
            <a:avLst/>
          </a:prstGeom>
        </p:spPr>
      </p:pic>
    </p:spTree>
    <p:extLst>
      <p:ext uri="{BB962C8B-B14F-4D97-AF65-F5344CB8AC3E}">
        <p14:creationId xmlns:p14="http://schemas.microsoft.com/office/powerpoint/2010/main" val="39299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882144" y="666750"/>
            <a:ext cx="7515225" cy="5524500"/>
          </a:xfrm>
          <a:prstGeom prst="rect">
            <a:avLst/>
          </a:prstGeom>
        </p:spPr>
      </p:pic>
    </p:spTree>
    <p:extLst>
      <p:ext uri="{BB962C8B-B14F-4D97-AF65-F5344CB8AC3E}">
        <p14:creationId xmlns:p14="http://schemas.microsoft.com/office/powerpoint/2010/main" val="3308772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41908" y="666750"/>
            <a:ext cx="7600950" cy="5524500"/>
          </a:xfrm>
          <a:prstGeom prst="rect">
            <a:avLst/>
          </a:prstGeom>
        </p:spPr>
      </p:pic>
    </p:spTree>
    <p:extLst>
      <p:ext uri="{BB962C8B-B14F-4D97-AF65-F5344CB8AC3E}">
        <p14:creationId xmlns:p14="http://schemas.microsoft.com/office/powerpoint/2010/main" val="2545638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40218" y="581025"/>
            <a:ext cx="7515225" cy="5695950"/>
          </a:xfrm>
          <a:prstGeom prst="rect">
            <a:avLst/>
          </a:prstGeom>
        </p:spPr>
      </p:pic>
    </p:spTree>
    <p:extLst>
      <p:ext uri="{BB962C8B-B14F-4D97-AF65-F5344CB8AC3E}">
        <p14:creationId xmlns:p14="http://schemas.microsoft.com/office/powerpoint/2010/main" val="1089110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797968" y="642937"/>
            <a:ext cx="7534275" cy="5572125"/>
          </a:xfrm>
          <a:prstGeom prst="rect">
            <a:avLst/>
          </a:prstGeom>
        </p:spPr>
      </p:pic>
    </p:spTree>
    <p:extLst>
      <p:ext uri="{BB962C8B-B14F-4D97-AF65-F5344CB8AC3E}">
        <p14:creationId xmlns:p14="http://schemas.microsoft.com/office/powerpoint/2010/main" val="2081743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895666" y="728662"/>
            <a:ext cx="7515225" cy="5400675"/>
          </a:xfrm>
          <a:prstGeom prst="rect">
            <a:avLst/>
          </a:prstGeom>
        </p:spPr>
      </p:pic>
    </p:spTree>
    <p:extLst>
      <p:ext uri="{BB962C8B-B14F-4D97-AF65-F5344CB8AC3E}">
        <p14:creationId xmlns:p14="http://schemas.microsoft.com/office/powerpoint/2010/main" val="594519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13571" y="666750"/>
            <a:ext cx="7543800" cy="5524500"/>
          </a:xfrm>
          <a:prstGeom prst="rect">
            <a:avLst/>
          </a:prstGeom>
        </p:spPr>
      </p:pic>
    </p:spTree>
    <p:extLst>
      <p:ext uri="{BB962C8B-B14F-4D97-AF65-F5344CB8AC3E}">
        <p14:creationId xmlns:p14="http://schemas.microsoft.com/office/powerpoint/2010/main" val="107755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759544" y="695325"/>
            <a:ext cx="7505700" cy="5467350"/>
          </a:xfrm>
          <a:prstGeom prst="rect">
            <a:avLst/>
          </a:prstGeom>
        </p:spPr>
      </p:pic>
    </p:spTree>
    <p:extLst>
      <p:ext uri="{BB962C8B-B14F-4D97-AF65-F5344CB8AC3E}">
        <p14:creationId xmlns:p14="http://schemas.microsoft.com/office/powerpoint/2010/main" val="2453276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45951" y="685800"/>
            <a:ext cx="7524750" cy="5486400"/>
          </a:xfrm>
          <a:prstGeom prst="rect">
            <a:avLst/>
          </a:prstGeom>
        </p:spPr>
      </p:pic>
    </p:spTree>
    <p:extLst>
      <p:ext uri="{BB962C8B-B14F-4D97-AF65-F5344CB8AC3E}">
        <p14:creationId xmlns:p14="http://schemas.microsoft.com/office/powerpoint/2010/main" val="742775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812062" y="714375"/>
            <a:ext cx="7524750" cy="5429250"/>
          </a:xfrm>
          <a:prstGeom prst="rect">
            <a:avLst/>
          </a:prstGeom>
        </p:spPr>
      </p:pic>
    </p:spTree>
    <p:extLst>
      <p:ext uri="{BB962C8B-B14F-4D97-AF65-F5344CB8AC3E}">
        <p14:creationId xmlns:p14="http://schemas.microsoft.com/office/powerpoint/2010/main" val="2665209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783663" y="619125"/>
            <a:ext cx="7610475" cy="5619750"/>
          </a:xfrm>
          <a:prstGeom prst="rect">
            <a:avLst/>
          </a:prstGeom>
        </p:spPr>
      </p:pic>
    </p:spTree>
    <p:extLst>
      <p:ext uri="{BB962C8B-B14F-4D97-AF65-F5344CB8AC3E}">
        <p14:creationId xmlns:p14="http://schemas.microsoft.com/office/powerpoint/2010/main" val="2405027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723912" y="719137"/>
            <a:ext cx="7591425" cy="5419725"/>
          </a:xfrm>
          <a:prstGeom prst="rect">
            <a:avLst/>
          </a:prstGeom>
        </p:spPr>
      </p:pic>
    </p:spTree>
    <p:extLst>
      <p:ext uri="{BB962C8B-B14F-4D97-AF65-F5344CB8AC3E}">
        <p14:creationId xmlns:p14="http://schemas.microsoft.com/office/powerpoint/2010/main" val="1549635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66287" y="723900"/>
            <a:ext cx="7543800" cy="5410200"/>
          </a:xfrm>
          <a:prstGeom prst="rect">
            <a:avLst/>
          </a:prstGeom>
        </p:spPr>
      </p:pic>
    </p:spTree>
    <p:extLst>
      <p:ext uri="{BB962C8B-B14F-4D97-AF65-F5344CB8AC3E}">
        <p14:creationId xmlns:p14="http://schemas.microsoft.com/office/powerpoint/2010/main" val="1797221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847888" y="719137"/>
            <a:ext cx="7534275" cy="5419725"/>
          </a:xfrm>
          <a:prstGeom prst="rect">
            <a:avLst/>
          </a:prstGeom>
        </p:spPr>
      </p:pic>
    </p:spTree>
    <p:extLst>
      <p:ext uri="{BB962C8B-B14F-4D97-AF65-F5344CB8AC3E}">
        <p14:creationId xmlns:p14="http://schemas.microsoft.com/office/powerpoint/2010/main" val="166594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28971" y="685800"/>
            <a:ext cx="7543800" cy="5486400"/>
          </a:xfrm>
          <a:prstGeom prst="rect">
            <a:avLst/>
          </a:prstGeom>
        </p:spPr>
      </p:pic>
    </p:spTree>
    <p:extLst>
      <p:ext uri="{BB962C8B-B14F-4D97-AF65-F5344CB8AC3E}">
        <p14:creationId xmlns:p14="http://schemas.microsoft.com/office/powerpoint/2010/main" val="848680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36240" y="685800"/>
            <a:ext cx="7562850" cy="5486400"/>
          </a:xfrm>
          <a:prstGeom prst="rect">
            <a:avLst/>
          </a:prstGeom>
        </p:spPr>
      </p:pic>
    </p:spTree>
    <p:extLst>
      <p:ext uri="{BB962C8B-B14F-4D97-AF65-F5344CB8AC3E}">
        <p14:creationId xmlns:p14="http://schemas.microsoft.com/office/powerpoint/2010/main" val="4196774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24612" y="709612"/>
            <a:ext cx="7581900" cy="5438775"/>
          </a:xfrm>
          <a:prstGeom prst="rect">
            <a:avLst/>
          </a:prstGeom>
        </p:spPr>
      </p:pic>
    </p:spTree>
    <p:extLst>
      <p:ext uri="{BB962C8B-B14F-4D97-AF65-F5344CB8AC3E}">
        <p14:creationId xmlns:p14="http://schemas.microsoft.com/office/powerpoint/2010/main" val="271888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05541" y="666940"/>
            <a:ext cx="7553325" cy="5514975"/>
          </a:xfrm>
          <a:prstGeom prst="rect">
            <a:avLst/>
          </a:prstGeom>
        </p:spPr>
      </p:pic>
    </p:spTree>
    <p:extLst>
      <p:ext uri="{BB962C8B-B14F-4D97-AF65-F5344CB8AC3E}">
        <p14:creationId xmlns:p14="http://schemas.microsoft.com/office/powerpoint/2010/main" val="958408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897630" y="685990"/>
            <a:ext cx="7505700" cy="5476875"/>
          </a:xfrm>
          <a:prstGeom prst="rect">
            <a:avLst/>
          </a:prstGeom>
        </p:spPr>
      </p:pic>
    </p:spTree>
    <p:extLst>
      <p:ext uri="{BB962C8B-B14F-4D97-AF65-F5344CB8AC3E}">
        <p14:creationId xmlns:p14="http://schemas.microsoft.com/office/powerpoint/2010/main" val="265023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885928" y="700278"/>
            <a:ext cx="7600950" cy="5448300"/>
          </a:xfrm>
          <a:prstGeom prst="rect">
            <a:avLst/>
          </a:prstGeom>
        </p:spPr>
      </p:pic>
    </p:spTree>
    <p:extLst>
      <p:ext uri="{BB962C8B-B14F-4D97-AF65-F5344CB8AC3E}">
        <p14:creationId xmlns:p14="http://schemas.microsoft.com/office/powerpoint/2010/main" val="1224143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871912" y="802957"/>
            <a:ext cx="7534275" cy="5457825"/>
          </a:xfrm>
          <a:prstGeom prst="rect">
            <a:avLst/>
          </a:prstGeom>
        </p:spPr>
      </p:pic>
    </p:spTree>
    <p:extLst>
      <p:ext uri="{BB962C8B-B14F-4D97-AF65-F5344CB8AC3E}">
        <p14:creationId xmlns:p14="http://schemas.microsoft.com/office/powerpoint/2010/main" val="2538253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887658" y="714565"/>
            <a:ext cx="7477125" cy="5419725"/>
          </a:xfrm>
          <a:prstGeom prst="rect">
            <a:avLst/>
          </a:prstGeom>
        </p:spPr>
      </p:pic>
    </p:spTree>
    <p:extLst>
      <p:ext uri="{BB962C8B-B14F-4D97-AF65-F5344CB8AC3E}">
        <p14:creationId xmlns:p14="http://schemas.microsoft.com/office/powerpoint/2010/main" val="1348257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3" name="Picture 2"/>
          <p:cNvPicPr>
            <a:picLocks noChangeAspect="1"/>
          </p:cNvPicPr>
          <p:nvPr/>
        </p:nvPicPr>
        <p:blipFill>
          <a:blip r:embed="rId2"/>
          <a:stretch>
            <a:fillRect/>
          </a:stretch>
        </p:blipFill>
        <p:spPr>
          <a:xfrm>
            <a:off x="3868413" y="738378"/>
            <a:ext cx="7534275" cy="5372100"/>
          </a:xfrm>
          <a:prstGeom prst="rect">
            <a:avLst/>
          </a:prstGeom>
        </p:spPr>
      </p:pic>
    </p:spTree>
    <p:extLst>
      <p:ext uri="{BB962C8B-B14F-4D97-AF65-F5344CB8AC3E}">
        <p14:creationId xmlns:p14="http://schemas.microsoft.com/office/powerpoint/2010/main" val="3821711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3" name="Picture 2"/>
          <p:cNvPicPr>
            <a:picLocks noChangeAspect="1"/>
          </p:cNvPicPr>
          <p:nvPr/>
        </p:nvPicPr>
        <p:blipFill>
          <a:blip r:embed="rId2"/>
          <a:stretch>
            <a:fillRect/>
          </a:stretch>
        </p:blipFill>
        <p:spPr>
          <a:xfrm>
            <a:off x="3803293" y="643128"/>
            <a:ext cx="7515225" cy="5562600"/>
          </a:xfrm>
          <a:prstGeom prst="rect">
            <a:avLst/>
          </a:prstGeom>
        </p:spPr>
      </p:pic>
    </p:spTree>
    <p:extLst>
      <p:ext uri="{BB962C8B-B14F-4D97-AF65-F5344CB8AC3E}">
        <p14:creationId xmlns:p14="http://schemas.microsoft.com/office/powerpoint/2010/main" val="1561593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3" name="Picture 2"/>
          <p:cNvPicPr>
            <a:picLocks noChangeAspect="1"/>
          </p:cNvPicPr>
          <p:nvPr/>
        </p:nvPicPr>
        <p:blipFill>
          <a:blip r:embed="rId2"/>
          <a:stretch>
            <a:fillRect/>
          </a:stretch>
        </p:blipFill>
        <p:spPr>
          <a:xfrm>
            <a:off x="4017508" y="666940"/>
            <a:ext cx="7553325" cy="5514975"/>
          </a:xfrm>
          <a:prstGeom prst="rect">
            <a:avLst/>
          </a:prstGeom>
        </p:spPr>
      </p:pic>
    </p:spTree>
    <p:extLst>
      <p:ext uri="{BB962C8B-B14F-4D97-AF65-F5344CB8AC3E}">
        <p14:creationId xmlns:p14="http://schemas.microsoft.com/office/powerpoint/2010/main" val="3625359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3" name="Picture 2"/>
          <p:cNvPicPr>
            <a:picLocks noChangeAspect="1"/>
          </p:cNvPicPr>
          <p:nvPr/>
        </p:nvPicPr>
        <p:blipFill>
          <a:blip r:embed="rId2"/>
          <a:stretch>
            <a:fillRect/>
          </a:stretch>
        </p:blipFill>
        <p:spPr>
          <a:xfrm>
            <a:off x="3928576" y="609790"/>
            <a:ext cx="7581900" cy="5629275"/>
          </a:xfrm>
          <a:prstGeom prst="rect">
            <a:avLst/>
          </a:prstGeom>
        </p:spPr>
      </p:pic>
    </p:spTree>
    <p:extLst>
      <p:ext uri="{BB962C8B-B14F-4D97-AF65-F5344CB8AC3E}">
        <p14:creationId xmlns:p14="http://schemas.microsoft.com/office/powerpoint/2010/main" val="2384554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3" name="Picture 2"/>
          <p:cNvPicPr>
            <a:picLocks noChangeAspect="1"/>
          </p:cNvPicPr>
          <p:nvPr/>
        </p:nvPicPr>
        <p:blipFill>
          <a:blip r:embed="rId2"/>
          <a:stretch>
            <a:fillRect/>
          </a:stretch>
        </p:blipFill>
        <p:spPr>
          <a:xfrm>
            <a:off x="3933922" y="657415"/>
            <a:ext cx="7515225" cy="5534025"/>
          </a:xfrm>
          <a:prstGeom prst="rect">
            <a:avLst/>
          </a:prstGeom>
        </p:spPr>
      </p:pic>
    </p:spTree>
    <p:extLst>
      <p:ext uri="{BB962C8B-B14F-4D97-AF65-F5344CB8AC3E}">
        <p14:creationId xmlns:p14="http://schemas.microsoft.com/office/powerpoint/2010/main" val="1476327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3" name="Picture 2"/>
          <p:cNvPicPr>
            <a:picLocks noChangeAspect="1"/>
          </p:cNvPicPr>
          <p:nvPr/>
        </p:nvPicPr>
        <p:blipFill>
          <a:blip r:embed="rId2"/>
          <a:stretch>
            <a:fillRect/>
          </a:stretch>
        </p:blipFill>
        <p:spPr>
          <a:xfrm>
            <a:off x="3947432" y="624078"/>
            <a:ext cx="7562850" cy="5600700"/>
          </a:xfrm>
          <a:prstGeom prst="rect">
            <a:avLst/>
          </a:prstGeom>
        </p:spPr>
      </p:pic>
    </p:spTree>
    <p:extLst>
      <p:ext uri="{BB962C8B-B14F-4D97-AF65-F5344CB8AC3E}">
        <p14:creationId xmlns:p14="http://schemas.microsoft.com/office/powerpoint/2010/main" val="1919138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3" name="Picture 2"/>
          <p:cNvPicPr>
            <a:picLocks noChangeAspect="1"/>
          </p:cNvPicPr>
          <p:nvPr/>
        </p:nvPicPr>
        <p:blipFill>
          <a:blip r:embed="rId2"/>
          <a:stretch>
            <a:fillRect/>
          </a:stretch>
        </p:blipFill>
        <p:spPr>
          <a:xfrm>
            <a:off x="4101289" y="671703"/>
            <a:ext cx="7572375" cy="5505450"/>
          </a:xfrm>
          <a:prstGeom prst="rect">
            <a:avLst/>
          </a:prstGeom>
        </p:spPr>
      </p:pic>
    </p:spTree>
    <p:extLst>
      <p:ext uri="{BB962C8B-B14F-4D97-AF65-F5344CB8AC3E}">
        <p14:creationId xmlns:p14="http://schemas.microsoft.com/office/powerpoint/2010/main" val="3689879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3" name="Picture 2"/>
          <p:cNvPicPr>
            <a:picLocks noChangeAspect="1"/>
          </p:cNvPicPr>
          <p:nvPr/>
        </p:nvPicPr>
        <p:blipFill>
          <a:blip r:embed="rId2"/>
          <a:stretch>
            <a:fillRect/>
          </a:stretch>
        </p:blipFill>
        <p:spPr>
          <a:xfrm>
            <a:off x="3802905" y="700278"/>
            <a:ext cx="7553325" cy="5448300"/>
          </a:xfrm>
          <a:prstGeom prst="rect">
            <a:avLst/>
          </a:prstGeom>
        </p:spPr>
      </p:pic>
    </p:spTree>
    <p:extLst>
      <p:ext uri="{BB962C8B-B14F-4D97-AF65-F5344CB8AC3E}">
        <p14:creationId xmlns:p14="http://schemas.microsoft.com/office/powerpoint/2010/main" val="2225071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VOCAB</a:t>
            </a:r>
            <a:br>
              <a:rPr lang="en-US" sz="4400" b="1" dirty="0"/>
            </a:br>
            <a:r>
              <a:rPr lang="en-US" sz="4400" b="1" dirty="0"/>
              <a:t>PRACTICE</a:t>
            </a:r>
            <a:endParaRPr lang="en-US" sz="4400" dirty="0"/>
          </a:p>
        </p:txBody>
      </p:sp>
      <p:pic>
        <p:nvPicPr>
          <p:cNvPr id="4" name="Picture 3"/>
          <p:cNvPicPr>
            <a:picLocks noChangeAspect="1"/>
          </p:cNvPicPr>
          <p:nvPr/>
        </p:nvPicPr>
        <p:blipFill>
          <a:blip r:embed="rId2"/>
          <a:stretch>
            <a:fillRect/>
          </a:stretch>
        </p:blipFill>
        <p:spPr>
          <a:xfrm>
            <a:off x="3919634" y="700278"/>
            <a:ext cx="7543800" cy="5448300"/>
          </a:xfrm>
          <a:prstGeom prst="rect">
            <a:avLst/>
          </a:prstGeom>
        </p:spPr>
      </p:pic>
    </p:spTree>
    <p:extLst>
      <p:ext uri="{BB962C8B-B14F-4D97-AF65-F5344CB8AC3E}">
        <p14:creationId xmlns:p14="http://schemas.microsoft.com/office/powerpoint/2010/main" val="4096046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p:txBody>
          <a:bodyPr>
            <a:normAutofit/>
          </a:bodyPr>
          <a:lstStyle/>
          <a:p>
            <a:pPr marL="0" lvl="0" indent="0">
              <a:buNone/>
            </a:pPr>
            <a:r>
              <a:rPr lang="en-US" sz="3200" b="1" dirty="0">
                <a:solidFill>
                  <a:schemeClr val="tx1"/>
                </a:solidFill>
              </a:rPr>
              <a:t>ECOLOGY</a:t>
            </a:r>
            <a:endParaRPr lang="en-US" sz="2800" dirty="0">
              <a:solidFill>
                <a:schemeClr val="tx1"/>
              </a:solidFill>
            </a:endParaRPr>
          </a:p>
          <a:p>
            <a:pPr lvl="0"/>
            <a:r>
              <a:rPr lang="en-US" sz="3200" dirty="0">
                <a:solidFill>
                  <a:schemeClr val="tx1"/>
                </a:solidFill>
              </a:rPr>
              <a:t>Definition</a:t>
            </a:r>
            <a:endParaRPr lang="en-US" sz="2800" dirty="0">
              <a:solidFill>
                <a:schemeClr val="tx1"/>
              </a:solidFill>
            </a:endParaRPr>
          </a:p>
          <a:p>
            <a:pPr>
              <a:buNone/>
            </a:pPr>
            <a:r>
              <a:rPr lang="en-US" altLang="en-US" sz="2800" b="1" dirty="0">
                <a:solidFill>
                  <a:schemeClr val="tx2"/>
                </a:solidFill>
                <a:latin typeface="Comic Sans MS" pitchFamily="66" charset="0"/>
              </a:rPr>
              <a:t>Ecology- </a:t>
            </a:r>
            <a:r>
              <a:rPr lang="en-US" altLang="en-US" sz="2800" dirty="0">
                <a:solidFill>
                  <a:schemeClr val="tx2"/>
                </a:solidFill>
                <a:latin typeface="Comic Sans MS" pitchFamily="66" charset="0"/>
              </a:rPr>
              <a:t>the scientific study of interactions between organisms with one another and with their environments. Ecology is a science of relationships.</a:t>
            </a:r>
          </a:p>
          <a:p>
            <a:endParaRPr lang="en-US" dirty="0"/>
          </a:p>
        </p:txBody>
      </p:sp>
    </p:spTree>
    <p:extLst>
      <p:ext uri="{BB962C8B-B14F-4D97-AF65-F5344CB8AC3E}">
        <p14:creationId xmlns:p14="http://schemas.microsoft.com/office/powerpoint/2010/main" val="2002885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50607" y="378916"/>
            <a:ext cx="7315200" cy="2270978"/>
          </a:xfrm>
        </p:spPr>
        <p:txBody>
          <a:bodyPr>
            <a:normAutofit/>
          </a:bodyPr>
          <a:lstStyle/>
          <a:p>
            <a:pPr marL="0" lvl="0" indent="0">
              <a:buNone/>
            </a:pPr>
            <a:r>
              <a:rPr lang="en-US" sz="2800" b="1" dirty="0">
                <a:solidFill>
                  <a:schemeClr val="tx1"/>
                </a:solidFill>
              </a:rPr>
              <a:t>ECOLOGY</a:t>
            </a:r>
            <a:endParaRPr lang="en-US" sz="2400" dirty="0">
              <a:solidFill>
                <a:schemeClr val="tx1"/>
              </a:solidFill>
            </a:endParaRPr>
          </a:p>
          <a:p>
            <a:pPr lvl="0"/>
            <a:r>
              <a:rPr lang="en-US" sz="2800" dirty="0">
                <a:solidFill>
                  <a:schemeClr val="tx1"/>
                </a:solidFill>
              </a:rPr>
              <a:t>Biotic factors</a:t>
            </a:r>
            <a:endParaRPr lang="en-US" sz="2400" dirty="0">
              <a:solidFill>
                <a:schemeClr val="tx1"/>
              </a:solidFill>
            </a:endParaRPr>
          </a:p>
          <a:p>
            <a:pPr lvl="0"/>
            <a:r>
              <a:rPr lang="en-US" sz="2800" dirty="0">
                <a:solidFill>
                  <a:schemeClr val="tx1"/>
                </a:solidFill>
              </a:rPr>
              <a:t>Abiotic factors</a:t>
            </a:r>
          </a:p>
          <a:p>
            <a:pPr lvl="0"/>
            <a:endParaRPr lang="en-US" sz="1800" dirty="0">
              <a:solidFill>
                <a:schemeClr val="tx1"/>
              </a:solidFill>
            </a:endParaRPr>
          </a:p>
          <a:p>
            <a:endParaRPr lang="en-US" dirty="0"/>
          </a:p>
        </p:txBody>
      </p:sp>
      <p:pic>
        <p:nvPicPr>
          <p:cNvPr id="4" name="Picture 3"/>
          <p:cNvPicPr>
            <a:picLocks noChangeAspect="1"/>
          </p:cNvPicPr>
          <p:nvPr/>
        </p:nvPicPr>
        <p:blipFill>
          <a:blip r:embed="rId2"/>
          <a:stretch>
            <a:fillRect/>
          </a:stretch>
        </p:blipFill>
        <p:spPr>
          <a:xfrm>
            <a:off x="4241909" y="2218003"/>
            <a:ext cx="6348336" cy="4519154"/>
          </a:xfrm>
          <a:prstGeom prst="rect">
            <a:avLst/>
          </a:prstGeom>
        </p:spPr>
      </p:pic>
    </p:spTree>
    <p:extLst>
      <p:ext uri="{BB962C8B-B14F-4D97-AF65-F5344CB8AC3E}">
        <p14:creationId xmlns:p14="http://schemas.microsoft.com/office/powerpoint/2010/main" val="3178577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7" y="1368932"/>
            <a:ext cx="7579394" cy="5274464"/>
          </a:xfrm>
        </p:spPr>
        <p:txBody>
          <a:bodyPr>
            <a:normAutofit/>
          </a:bodyPr>
          <a:lstStyle/>
          <a:p>
            <a:pPr lvl="0"/>
            <a:r>
              <a:rPr lang="en-US" b="1" dirty="0">
                <a:solidFill>
                  <a:schemeClr val="tx1"/>
                </a:solidFill>
              </a:rPr>
              <a:t>ECOLOGY</a:t>
            </a:r>
            <a:endParaRPr lang="en-US" sz="1800" dirty="0">
              <a:solidFill>
                <a:schemeClr val="tx1"/>
              </a:solidFill>
            </a:endParaRPr>
          </a:p>
          <a:p>
            <a:pPr lvl="0"/>
            <a:r>
              <a:rPr lang="en-US" dirty="0">
                <a:solidFill>
                  <a:schemeClr val="tx1"/>
                </a:solidFill>
              </a:rPr>
              <a:t>Organization</a:t>
            </a:r>
            <a:endParaRPr lang="en-US" sz="1800" dirty="0">
              <a:solidFill>
                <a:schemeClr val="tx1"/>
              </a:solidFill>
            </a:endParaRPr>
          </a:p>
          <a:p>
            <a:pPr lvl="1"/>
            <a:r>
              <a:rPr lang="en-US" dirty="0">
                <a:solidFill>
                  <a:schemeClr val="tx1"/>
                </a:solidFill>
              </a:rPr>
              <a:t>Organism</a:t>
            </a:r>
            <a:endParaRPr lang="en-US" sz="1600" dirty="0">
              <a:solidFill>
                <a:schemeClr val="tx1"/>
              </a:solidFill>
            </a:endParaRPr>
          </a:p>
          <a:p>
            <a:pPr lvl="1"/>
            <a:r>
              <a:rPr lang="en-US" dirty="0">
                <a:solidFill>
                  <a:schemeClr val="tx1"/>
                </a:solidFill>
              </a:rPr>
              <a:t>Population</a:t>
            </a:r>
            <a:endParaRPr lang="en-US" sz="1600" dirty="0">
              <a:solidFill>
                <a:schemeClr val="tx1"/>
              </a:solidFill>
            </a:endParaRPr>
          </a:p>
          <a:p>
            <a:pPr lvl="1"/>
            <a:r>
              <a:rPr lang="en-US" dirty="0">
                <a:solidFill>
                  <a:schemeClr val="tx1"/>
                </a:solidFill>
              </a:rPr>
              <a:t>Community</a:t>
            </a:r>
            <a:endParaRPr lang="en-US" sz="1600" dirty="0">
              <a:solidFill>
                <a:schemeClr val="tx1"/>
              </a:solidFill>
            </a:endParaRPr>
          </a:p>
          <a:p>
            <a:pPr lvl="1"/>
            <a:r>
              <a:rPr lang="en-US" dirty="0">
                <a:solidFill>
                  <a:schemeClr val="tx1"/>
                </a:solidFill>
              </a:rPr>
              <a:t>Ecosystem</a:t>
            </a:r>
            <a:endParaRPr lang="en-US" sz="1600" dirty="0">
              <a:solidFill>
                <a:schemeClr val="tx1"/>
              </a:solidFill>
            </a:endParaRPr>
          </a:p>
          <a:p>
            <a:pPr lvl="1"/>
            <a:r>
              <a:rPr lang="en-US" dirty="0">
                <a:solidFill>
                  <a:schemeClr val="tx1"/>
                </a:solidFill>
              </a:rPr>
              <a:t>Biome</a:t>
            </a:r>
            <a:endParaRPr lang="en-US" sz="1600" dirty="0">
              <a:solidFill>
                <a:schemeClr val="tx1"/>
              </a:solidFill>
            </a:endParaRPr>
          </a:p>
          <a:p>
            <a:pPr lvl="1"/>
            <a:r>
              <a:rPr lang="en-US" dirty="0">
                <a:solidFill>
                  <a:schemeClr val="tx1"/>
                </a:solidFill>
              </a:rPr>
              <a:t>Biosphere</a:t>
            </a:r>
          </a:p>
          <a:p>
            <a:pPr lvl="1"/>
            <a:endParaRPr lang="en-US" sz="1600" dirty="0">
              <a:solidFill>
                <a:schemeClr val="tx1"/>
              </a:solidFill>
            </a:endParaRPr>
          </a:p>
          <a:p>
            <a:pPr lvl="1"/>
            <a:endParaRPr lang="en-US" sz="1600" dirty="0">
              <a:solidFill>
                <a:schemeClr val="tx1"/>
              </a:solidFill>
            </a:endParaRPr>
          </a:p>
          <a:p>
            <a:pPr lvl="1"/>
            <a:endParaRPr lang="en-US" sz="1600" dirty="0">
              <a:solidFill>
                <a:schemeClr val="tx1"/>
              </a:solidFill>
            </a:endParaRPr>
          </a:p>
          <a:p>
            <a:pPr lvl="1"/>
            <a:endParaRPr lang="en-US" sz="1600" dirty="0">
              <a:solidFill>
                <a:schemeClr val="tx1"/>
              </a:solidFill>
            </a:endParaRPr>
          </a:p>
          <a:p>
            <a:pPr lvl="1"/>
            <a:endParaRPr lang="en-US" sz="1600" dirty="0">
              <a:solidFill>
                <a:schemeClr val="tx1"/>
              </a:solidFill>
            </a:endParaRPr>
          </a:p>
          <a:p>
            <a:pPr lvl="1"/>
            <a:r>
              <a:rPr lang="en-US" sz="1600" dirty="0">
                <a:solidFill>
                  <a:schemeClr val="tx1"/>
                </a:solidFill>
              </a:rPr>
              <a:t>BIOME:</a:t>
            </a:r>
            <a:r>
              <a:rPr lang="en-US" sz="1600" dirty="0">
                <a:solidFill>
                  <a:schemeClr val="tx1"/>
                </a:solidFill>
                <a:latin typeface="Comic Sans MS" panose="030F0702030302020204" pitchFamily="66" charset="0"/>
              </a:rPr>
              <a:t> large climatic regions that contain a number of smaller ecosystems. </a:t>
            </a:r>
            <a:endParaRPr lang="en-US" sz="1600" dirty="0">
              <a:solidFill>
                <a:schemeClr val="tx1"/>
              </a:solidFill>
            </a:endParaRPr>
          </a:p>
          <a:p>
            <a:pPr lvl="1"/>
            <a:endParaRPr lang="en-US" dirty="0"/>
          </a:p>
        </p:txBody>
      </p:sp>
      <p:pic>
        <p:nvPicPr>
          <p:cNvPr id="4" name="Picture 3"/>
          <p:cNvPicPr>
            <a:picLocks noChangeAspect="1"/>
          </p:cNvPicPr>
          <p:nvPr/>
        </p:nvPicPr>
        <p:blipFill>
          <a:blip r:embed="rId2"/>
          <a:stretch>
            <a:fillRect/>
          </a:stretch>
        </p:blipFill>
        <p:spPr>
          <a:xfrm>
            <a:off x="5954290" y="1495615"/>
            <a:ext cx="5657850" cy="3857625"/>
          </a:xfrm>
          <a:prstGeom prst="rect">
            <a:avLst/>
          </a:prstGeom>
        </p:spPr>
      </p:pic>
      <p:pic>
        <p:nvPicPr>
          <p:cNvPr id="5" name="Picture 4"/>
          <p:cNvPicPr>
            <a:picLocks noChangeAspect="1"/>
          </p:cNvPicPr>
          <p:nvPr/>
        </p:nvPicPr>
        <p:blipFill>
          <a:blip r:embed="rId3"/>
          <a:stretch>
            <a:fillRect/>
          </a:stretch>
        </p:blipFill>
        <p:spPr>
          <a:xfrm>
            <a:off x="5901903" y="359283"/>
            <a:ext cx="5762625" cy="1009650"/>
          </a:xfrm>
          <a:prstGeom prst="rect">
            <a:avLst/>
          </a:prstGeom>
        </p:spPr>
      </p:pic>
    </p:spTree>
    <p:extLst>
      <p:ext uri="{BB962C8B-B14F-4D97-AF65-F5344CB8AC3E}">
        <p14:creationId xmlns:p14="http://schemas.microsoft.com/office/powerpoint/2010/main" val="4235128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p:txBody>
          <a:bodyPr>
            <a:normAutofit/>
          </a:bodyPr>
          <a:lstStyle/>
          <a:p>
            <a:pPr marL="0" lvl="0" indent="0">
              <a:buNone/>
            </a:pPr>
            <a:r>
              <a:rPr lang="en-US" b="1" dirty="0">
                <a:solidFill>
                  <a:schemeClr val="tx1"/>
                </a:solidFill>
              </a:rPr>
              <a:t>ECOLOGY</a:t>
            </a:r>
            <a:endParaRPr lang="en-US" sz="1800" b="1" dirty="0">
              <a:solidFill>
                <a:schemeClr val="tx1"/>
              </a:solidFill>
            </a:endParaRPr>
          </a:p>
          <a:p>
            <a:pPr lvl="0"/>
            <a:r>
              <a:rPr lang="en-US" b="1" dirty="0">
                <a:solidFill>
                  <a:schemeClr val="tx1"/>
                </a:solidFill>
              </a:rPr>
              <a:t>Habitat</a:t>
            </a:r>
            <a:endParaRPr lang="en-US" sz="1800" b="1" dirty="0">
              <a:solidFill>
                <a:schemeClr val="tx1"/>
              </a:solidFill>
            </a:endParaRPr>
          </a:p>
          <a:p>
            <a:pPr lvl="1"/>
            <a:r>
              <a:rPr lang="en-US" b="1" dirty="0">
                <a:solidFill>
                  <a:schemeClr val="tx1"/>
                </a:solidFill>
              </a:rPr>
              <a:t>Define</a:t>
            </a:r>
            <a:endParaRPr lang="en-US" sz="1600" b="1" dirty="0">
              <a:solidFill>
                <a:schemeClr val="tx1"/>
              </a:solidFill>
            </a:endParaRPr>
          </a:p>
          <a:p>
            <a:pPr lvl="1"/>
            <a:r>
              <a:rPr lang="en-US" b="1" dirty="0">
                <a:solidFill>
                  <a:schemeClr val="tx1"/>
                </a:solidFill>
              </a:rPr>
              <a:t>Examples</a:t>
            </a:r>
            <a:endParaRPr lang="en-US" sz="1600" b="1" dirty="0">
              <a:solidFill>
                <a:schemeClr val="tx1"/>
              </a:solidFill>
            </a:endParaRPr>
          </a:p>
          <a:p>
            <a:pPr lvl="0"/>
            <a:r>
              <a:rPr lang="en-US" b="1" dirty="0">
                <a:solidFill>
                  <a:schemeClr val="tx1"/>
                </a:solidFill>
              </a:rPr>
              <a:t>Niche</a:t>
            </a:r>
            <a:endParaRPr lang="en-US" sz="1800" b="1" dirty="0">
              <a:solidFill>
                <a:schemeClr val="tx1"/>
              </a:solidFill>
            </a:endParaRPr>
          </a:p>
          <a:p>
            <a:pPr lvl="1"/>
            <a:r>
              <a:rPr lang="en-US" b="1" dirty="0">
                <a:solidFill>
                  <a:schemeClr val="tx1"/>
                </a:solidFill>
              </a:rPr>
              <a:t>Define</a:t>
            </a:r>
            <a:endParaRPr lang="en-US" sz="1600" b="1" dirty="0">
              <a:solidFill>
                <a:schemeClr val="tx1"/>
              </a:solidFill>
            </a:endParaRPr>
          </a:p>
          <a:p>
            <a:pPr lvl="1"/>
            <a:r>
              <a:rPr lang="en-US" b="1" dirty="0">
                <a:solidFill>
                  <a:schemeClr val="tx1"/>
                </a:solidFill>
              </a:rPr>
              <a:t>Examples</a:t>
            </a:r>
            <a:endParaRPr lang="en-US" sz="1600" b="1" dirty="0">
              <a:solidFill>
                <a:schemeClr val="tx1"/>
              </a:solidFill>
            </a:endParaRPr>
          </a:p>
          <a:p>
            <a:endParaRPr lang="en-US" dirty="0"/>
          </a:p>
        </p:txBody>
      </p:sp>
      <p:pic>
        <p:nvPicPr>
          <p:cNvPr id="4" name="Picture 3"/>
          <p:cNvPicPr>
            <a:picLocks noChangeAspect="1"/>
          </p:cNvPicPr>
          <p:nvPr/>
        </p:nvPicPr>
        <p:blipFill>
          <a:blip r:embed="rId2"/>
          <a:stretch>
            <a:fillRect/>
          </a:stretch>
        </p:blipFill>
        <p:spPr>
          <a:xfrm>
            <a:off x="5990653" y="1820723"/>
            <a:ext cx="5527501" cy="3904297"/>
          </a:xfrm>
          <a:prstGeom prst="rect">
            <a:avLst/>
          </a:prstGeom>
        </p:spPr>
      </p:pic>
    </p:spTree>
    <p:extLst>
      <p:ext uri="{BB962C8B-B14F-4D97-AF65-F5344CB8AC3E}">
        <p14:creationId xmlns:p14="http://schemas.microsoft.com/office/powerpoint/2010/main" val="1927401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719978" y="503853"/>
            <a:ext cx="3501916" cy="2392462"/>
          </a:xfrm>
        </p:spPr>
        <p:txBody>
          <a:bodyPr>
            <a:normAutofit/>
          </a:bodyPr>
          <a:lstStyle/>
          <a:p>
            <a:pPr marL="0" lvl="0" indent="0">
              <a:buNone/>
            </a:pPr>
            <a:r>
              <a:rPr lang="en-US" b="1" dirty="0"/>
              <a:t>POPULATION</a:t>
            </a:r>
            <a:endParaRPr lang="en-US" sz="1800" dirty="0"/>
          </a:p>
          <a:p>
            <a:pPr lvl="0"/>
            <a:r>
              <a:rPr lang="en-US" dirty="0"/>
              <a:t>Define</a:t>
            </a:r>
            <a:endParaRPr lang="en-US" sz="1800" dirty="0"/>
          </a:p>
          <a:p>
            <a:pPr lvl="0"/>
            <a:r>
              <a:rPr lang="en-US" dirty="0"/>
              <a:t>Population rate calculation</a:t>
            </a:r>
            <a:endParaRPr lang="en-US" sz="1800" dirty="0"/>
          </a:p>
          <a:p>
            <a:pPr marL="0" indent="0">
              <a:buNone/>
            </a:pPr>
            <a:endParaRPr lang="en-US" dirty="0"/>
          </a:p>
        </p:txBody>
      </p:sp>
      <p:sp>
        <p:nvSpPr>
          <p:cNvPr id="4" name="Text Box 3"/>
          <p:cNvSpPr txBox="1">
            <a:spLocks noChangeArrowheads="1"/>
          </p:cNvSpPr>
          <p:nvPr/>
        </p:nvSpPr>
        <p:spPr bwMode="auto">
          <a:xfrm>
            <a:off x="7091265" y="167950"/>
            <a:ext cx="4632649"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defRPr/>
            </a:pPr>
            <a:r>
              <a:rPr lang="en-US" altLang="en-US" sz="3400" b="1" dirty="0">
                <a:solidFill>
                  <a:srgbClr val="FF0000"/>
                </a:solidFill>
                <a:latin typeface="Comic Sans MS" pitchFamily="66" charset="0"/>
              </a:rPr>
              <a:t>POPULATION</a:t>
            </a:r>
          </a:p>
          <a:p>
            <a:pPr marL="465138" indent="-465138" eaLnBrk="1" hangingPunct="1">
              <a:spcBef>
                <a:spcPct val="50000"/>
              </a:spcBef>
              <a:buFont typeface="Wingdings" pitchFamily="2" charset="2"/>
              <a:buChar char="ü"/>
              <a:defRPr/>
            </a:pPr>
            <a:r>
              <a:rPr lang="en-US" altLang="en-US" b="1" dirty="0">
                <a:latin typeface="Comic Sans MS" pitchFamily="66" charset="0"/>
              </a:rPr>
              <a:t>All members of the same species that LIVE in the same place at the same time.</a:t>
            </a:r>
          </a:p>
          <a:p>
            <a:pPr marL="465138" indent="-465138" eaLnBrk="1" hangingPunct="1">
              <a:spcBef>
                <a:spcPct val="50000"/>
              </a:spcBef>
              <a:buFont typeface="Wingdings" pitchFamily="2" charset="2"/>
              <a:buChar char="ü"/>
              <a:defRPr/>
            </a:pPr>
            <a:r>
              <a:rPr lang="en-US" altLang="en-US" b="1" dirty="0">
                <a:latin typeface="Comic Sans MS" pitchFamily="66" charset="0"/>
              </a:rPr>
              <a:t>Produce fertile offspring</a:t>
            </a:r>
          </a:p>
          <a:p>
            <a:pPr marL="465138" indent="-465138" eaLnBrk="1" hangingPunct="1">
              <a:spcBef>
                <a:spcPct val="50000"/>
              </a:spcBef>
              <a:buFont typeface="Wingdings" pitchFamily="2" charset="2"/>
              <a:buChar char="ü"/>
              <a:defRPr/>
            </a:pPr>
            <a:r>
              <a:rPr lang="en-US" altLang="en-US" b="1" dirty="0">
                <a:latin typeface="Comic Sans MS" pitchFamily="66" charset="0"/>
              </a:rPr>
              <a:t>Compete with each other for resources (food, mates, shelter, etc.)</a:t>
            </a:r>
          </a:p>
        </p:txBody>
      </p:sp>
      <p:sp>
        <p:nvSpPr>
          <p:cNvPr id="5" name="Content Placeholder 2"/>
          <p:cNvSpPr txBox="1">
            <a:spLocks/>
          </p:cNvSpPr>
          <p:nvPr/>
        </p:nvSpPr>
        <p:spPr>
          <a:xfrm>
            <a:off x="3942184" y="3903438"/>
            <a:ext cx="4660641" cy="3199298"/>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609600" indent="-609600">
              <a:buFontTx/>
              <a:buNone/>
              <a:defRPr/>
            </a:pPr>
            <a:r>
              <a:rPr lang="en-US" altLang="en-US" b="1" dirty="0">
                <a:solidFill>
                  <a:schemeClr val="tx1"/>
                </a:solidFill>
              </a:rPr>
              <a:t>Four variables influence/govern population size</a:t>
            </a:r>
            <a:r>
              <a:rPr lang="en-US" altLang="en-US" b="1" dirty="0">
                <a:solidFill>
                  <a:schemeClr val="tx1"/>
                </a:solidFill>
                <a:sym typeface="Wingdings" pitchFamily="2" charset="2"/>
              </a:rPr>
              <a:t>:</a:t>
            </a:r>
          </a:p>
          <a:p>
            <a:pPr marL="1089025" indent="-609600">
              <a:buFontTx/>
              <a:buNone/>
              <a:defRPr/>
            </a:pPr>
            <a:r>
              <a:rPr lang="en-US" altLang="en-US" b="1" dirty="0">
                <a:solidFill>
                  <a:schemeClr val="tx1"/>
                </a:solidFill>
                <a:sym typeface="Wingdings" pitchFamily="2" charset="2"/>
              </a:rPr>
              <a:t>1. B</a:t>
            </a:r>
            <a:r>
              <a:rPr lang="en-US" altLang="en-US" b="1" dirty="0">
                <a:solidFill>
                  <a:schemeClr val="tx1"/>
                </a:solidFill>
              </a:rPr>
              <a:t>irths</a:t>
            </a:r>
          </a:p>
          <a:p>
            <a:pPr marL="1089025" indent="-609600">
              <a:buFontTx/>
              <a:buNone/>
              <a:defRPr/>
            </a:pPr>
            <a:r>
              <a:rPr lang="en-US" altLang="en-US" b="1" dirty="0">
                <a:solidFill>
                  <a:schemeClr val="tx1"/>
                </a:solidFill>
              </a:rPr>
              <a:t>2. Deaths</a:t>
            </a:r>
          </a:p>
          <a:p>
            <a:pPr marL="1089025" indent="-609600">
              <a:buFontTx/>
              <a:buNone/>
              <a:defRPr/>
            </a:pPr>
            <a:r>
              <a:rPr lang="en-US" altLang="en-US" b="1" dirty="0">
                <a:solidFill>
                  <a:schemeClr val="tx1"/>
                </a:solidFill>
              </a:rPr>
              <a:t>3. Immigration</a:t>
            </a:r>
          </a:p>
          <a:p>
            <a:pPr marL="1089025" indent="-609600">
              <a:buFontTx/>
              <a:buNone/>
              <a:defRPr/>
            </a:pPr>
            <a:r>
              <a:rPr lang="en-US" altLang="en-US" b="1" dirty="0">
                <a:solidFill>
                  <a:schemeClr val="tx1"/>
                </a:solidFill>
              </a:rPr>
              <a:t>4. Emigration.</a:t>
            </a:r>
          </a:p>
          <a:p>
            <a:pPr>
              <a:defRPr/>
            </a:pPr>
            <a:endParaRPr lang="en-US" dirty="0"/>
          </a:p>
        </p:txBody>
      </p:sp>
      <p:sp>
        <p:nvSpPr>
          <p:cNvPr id="6" name="TextBox 3"/>
          <p:cNvSpPr txBox="1">
            <a:spLocks noChangeArrowheads="1"/>
          </p:cNvSpPr>
          <p:nvPr/>
        </p:nvSpPr>
        <p:spPr bwMode="auto">
          <a:xfrm>
            <a:off x="7221894" y="5152904"/>
            <a:ext cx="2971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dirty="0">
                <a:solidFill>
                  <a:srgbClr val="FF0000"/>
                </a:solidFill>
              </a:rPr>
              <a:t>rate = (b - d) + (</a:t>
            </a:r>
            <a:r>
              <a:rPr lang="en-US" altLang="en-US" sz="2400" b="1" dirty="0" err="1">
                <a:solidFill>
                  <a:srgbClr val="FF0000"/>
                </a:solidFill>
              </a:rPr>
              <a:t>i</a:t>
            </a:r>
            <a:r>
              <a:rPr lang="en-US" altLang="en-US" sz="2400" b="1" dirty="0">
                <a:solidFill>
                  <a:srgbClr val="FF0000"/>
                </a:solidFill>
              </a:rPr>
              <a:t> - e)</a:t>
            </a:r>
            <a:endParaRPr lang="en-US" altLang="en-US" sz="2400" dirty="0">
              <a:solidFill>
                <a:srgbClr val="FF0000"/>
              </a:solidFill>
            </a:endParaRPr>
          </a:p>
          <a:p>
            <a:pPr eaLnBrk="1" hangingPunct="1">
              <a:spcBef>
                <a:spcPct val="0"/>
              </a:spcBef>
              <a:buFontTx/>
              <a:buNone/>
            </a:pPr>
            <a:endParaRPr lang="en-US" altLang="en-US" sz="2400" dirty="0"/>
          </a:p>
        </p:txBody>
      </p:sp>
    </p:spTree>
    <p:extLst>
      <p:ext uri="{BB962C8B-B14F-4D97-AF65-F5344CB8AC3E}">
        <p14:creationId xmlns:p14="http://schemas.microsoft.com/office/powerpoint/2010/main" val="3436381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2568854" cy="2653533"/>
          </a:xfrm>
        </p:spPr>
        <p:txBody>
          <a:bodyPr>
            <a:normAutofit/>
          </a:bodyPr>
          <a:lstStyle/>
          <a:p>
            <a:pPr marL="0" lvl="0" indent="0">
              <a:buNone/>
            </a:pPr>
            <a:r>
              <a:rPr lang="en-US" b="1" dirty="0"/>
              <a:t>POPULATION</a:t>
            </a:r>
            <a:endParaRPr lang="en-US" sz="1800" dirty="0"/>
          </a:p>
          <a:p>
            <a:pPr lvl="0"/>
            <a:r>
              <a:rPr lang="en-US" dirty="0"/>
              <a:t>Population Density</a:t>
            </a:r>
            <a:endParaRPr lang="en-US" sz="1800" dirty="0"/>
          </a:p>
          <a:p>
            <a:pPr lvl="1"/>
            <a:r>
              <a:rPr lang="en-US" dirty="0"/>
              <a:t>Clumped</a:t>
            </a:r>
            <a:endParaRPr lang="en-US" sz="1600" dirty="0"/>
          </a:p>
          <a:p>
            <a:pPr lvl="1"/>
            <a:r>
              <a:rPr lang="en-US" dirty="0"/>
              <a:t>Uniform</a:t>
            </a:r>
            <a:endParaRPr lang="en-US" sz="1600" dirty="0"/>
          </a:p>
          <a:p>
            <a:pPr lvl="1"/>
            <a:r>
              <a:rPr lang="en-US" dirty="0"/>
              <a:t>Random</a:t>
            </a:r>
            <a:endParaRPr lang="en-US" sz="1600" dirty="0"/>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038" y="264033"/>
            <a:ext cx="4835525"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1906" y="1558305"/>
            <a:ext cx="4395788"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b="8685"/>
          <a:stretch>
            <a:fillRect/>
          </a:stretch>
        </p:blipFill>
        <p:spPr bwMode="auto">
          <a:xfrm>
            <a:off x="4831702" y="3700302"/>
            <a:ext cx="5385318" cy="2796492"/>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562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2923418" cy="2317631"/>
          </a:xfrm>
        </p:spPr>
        <p:txBody>
          <a:bodyPr>
            <a:normAutofit/>
          </a:bodyPr>
          <a:lstStyle/>
          <a:p>
            <a:pPr lvl="0"/>
            <a:r>
              <a:rPr lang="en-US" b="1" dirty="0"/>
              <a:t>POPULATION</a:t>
            </a:r>
            <a:endParaRPr lang="en-US" sz="1800" dirty="0"/>
          </a:p>
          <a:p>
            <a:pPr lvl="0"/>
            <a:r>
              <a:rPr lang="en-US" dirty="0"/>
              <a:t>Biotic Potential</a:t>
            </a:r>
            <a:endParaRPr lang="en-US" sz="1800" dirty="0"/>
          </a:p>
          <a:p>
            <a:pPr lvl="0"/>
            <a:r>
              <a:rPr lang="en-US" dirty="0"/>
              <a:t>Reproductive Potential</a:t>
            </a:r>
            <a:endParaRPr lang="en-US" sz="1800" dirty="0"/>
          </a:p>
          <a:p>
            <a:endParaRPr lang="en-US" dirty="0"/>
          </a:p>
        </p:txBody>
      </p:sp>
      <p:sp>
        <p:nvSpPr>
          <p:cNvPr id="4" name="Content Placeholder 2"/>
          <p:cNvSpPr txBox="1">
            <a:spLocks/>
          </p:cNvSpPr>
          <p:nvPr/>
        </p:nvSpPr>
        <p:spPr>
          <a:xfrm>
            <a:off x="3869267" y="2724538"/>
            <a:ext cx="7700691" cy="3452327"/>
          </a:xfrm>
          <a:prstGeom prst="rect">
            <a:avLst/>
          </a:prstGeom>
          <a:solidFill>
            <a:schemeClr val="accent1">
              <a:lumMod val="40000"/>
              <a:lumOff val="6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dirty="0">
                <a:solidFill>
                  <a:schemeClr val="tx1"/>
                </a:solidFill>
              </a:rPr>
              <a:t>Populations usually stay about the same size from year to year because various factors kill many individuals before they can reproduce. </a:t>
            </a:r>
          </a:p>
          <a:p>
            <a:r>
              <a:rPr lang="en-US" altLang="en-US" dirty="0">
                <a:solidFill>
                  <a:schemeClr val="tx1"/>
                </a:solidFill>
              </a:rPr>
              <a:t>A species’ </a:t>
            </a:r>
            <a:r>
              <a:rPr lang="en-US" altLang="en-US" b="1" dirty="0">
                <a:solidFill>
                  <a:schemeClr val="tx1"/>
                </a:solidFill>
              </a:rPr>
              <a:t>biotic potential</a:t>
            </a:r>
            <a:r>
              <a:rPr lang="en-US" altLang="en-US" dirty="0">
                <a:solidFill>
                  <a:schemeClr val="tx1"/>
                </a:solidFill>
              </a:rPr>
              <a:t> is the fastest rate at which its population can reproduce. </a:t>
            </a:r>
          </a:p>
          <a:p>
            <a:r>
              <a:rPr lang="en-US" altLang="en-US" dirty="0">
                <a:solidFill>
                  <a:schemeClr val="tx1"/>
                </a:solidFill>
              </a:rPr>
              <a:t>This rate is limited by an organism’s </a:t>
            </a:r>
            <a:r>
              <a:rPr lang="en-US" altLang="en-US" b="1" dirty="0">
                <a:solidFill>
                  <a:schemeClr val="tx1"/>
                </a:solidFill>
              </a:rPr>
              <a:t>reproductive potential</a:t>
            </a:r>
            <a:r>
              <a:rPr lang="en-US" altLang="en-US" dirty="0">
                <a:solidFill>
                  <a:schemeClr val="tx1"/>
                </a:solidFill>
              </a:rPr>
              <a:t> which is the maximum number of offspring that each member of the population can produce. </a:t>
            </a:r>
          </a:p>
        </p:txBody>
      </p:sp>
    </p:spTree>
    <p:extLst>
      <p:ext uri="{BB962C8B-B14F-4D97-AF65-F5344CB8AC3E}">
        <p14:creationId xmlns:p14="http://schemas.microsoft.com/office/powerpoint/2010/main" val="59012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REVIEW</a:t>
            </a:r>
          </a:p>
        </p:txBody>
      </p:sp>
      <p:sp>
        <p:nvSpPr>
          <p:cNvPr id="3" name="Content Placeholder 2"/>
          <p:cNvSpPr>
            <a:spLocks noGrp="1"/>
          </p:cNvSpPr>
          <p:nvPr>
            <p:ph idx="1"/>
          </p:nvPr>
        </p:nvSpPr>
        <p:spPr>
          <a:xfrm>
            <a:off x="3869268" y="864108"/>
            <a:ext cx="3455263" cy="5462047"/>
          </a:xfrm>
        </p:spPr>
        <p:txBody>
          <a:bodyPr>
            <a:normAutofit lnSpcReduction="10000"/>
          </a:bodyPr>
          <a:lstStyle/>
          <a:p>
            <a:pPr marL="0" lvl="0" indent="0">
              <a:buNone/>
            </a:pPr>
            <a:r>
              <a:rPr lang="en-US" b="1" dirty="0"/>
              <a:t>POPULATION</a:t>
            </a:r>
            <a:endParaRPr lang="en-US" sz="1800" dirty="0"/>
          </a:p>
          <a:p>
            <a:pPr lvl="0"/>
            <a:r>
              <a:rPr lang="en-US" dirty="0"/>
              <a:t>Population Growth Patterns</a:t>
            </a:r>
            <a:endParaRPr lang="en-US" sz="1800" dirty="0"/>
          </a:p>
          <a:p>
            <a:pPr lvl="1"/>
            <a:r>
              <a:rPr lang="en-US" dirty="0"/>
              <a:t>Exponential Growth</a:t>
            </a:r>
            <a:endParaRPr lang="en-US" sz="1600" dirty="0"/>
          </a:p>
          <a:p>
            <a:pPr lvl="2">
              <a:defRPr/>
            </a:pPr>
            <a:r>
              <a:rPr lang="en-US" sz="1800" dirty="0"/>
              <a:t>Define - </a:t>
            </a:r>
            <a:r>
              <a:rPr lang="en-US" sz="1800" dirty="0">
                <a:solidFill>
                  <a:schemeClr val="tx2"/>
                </a:solidFill>
              </a:rPr>
              <a:t>Populations rapidly increase due to an abundance of resources. </a:t>
            </a:r>
          </a:p>
          <a:p>
            <a:pPr lvl="2">
              <a:defRPr/>
            </a:pPr>
            <a:r>
              <a:rPr lang="en-US" sz="1800" dirty="0">
                <a:solidFill>
                  <a:schemeClr val="tx2"/>
                </a:solidFill>
              </a:rPr>
              <a:t>There are </a:t>
            </a:r>
            <a:r>
              <a:rPr lang="en-US" sz="1800" b="1" dirty="0">
                <a:solidFill>
                  <a:srgbClr val="FF0000"/>
                </a:solidFill>
              </a:rPr>
              <a:t>UNLIMITED resources</a:t>
            </a:r>
            <a:r>
              <a:rPr lang="en-US" sz="1800" dirty="0">
                <a:solidFill>
                  <a:schemeClr val="bg1"/>
                </a:solidFill>
              </a:rPr>
              <a:t>. </a:t>
            </a:r>
            <a:endParaRPr lang="en-US" sz="1800" dirty="0"/>
          </a:p>
          <a:p>
            <a:pPr lvl="2"/>
            <a:r>
              <a:rPr lang="en-US" dirty="0"/>
              <a:t>Graph</a:t>
            </a:r>
            <a:endParaRPr lang="en-US" sz="1400" dirty="0"/>
          </a:p>
          <a:p>
            <a:pPr lvl="1"/>
            <a:r>
              <a:rPr lang="en-US" dirty="0"/>
              <a:t>Logistic Growth</a:t>
            </a:r>
            <a:endParaRPr lang="en-US" sz="1600" dirty="0"/>
          </a:p>
          <a:p>
            <a:pPr lvl="2"/>
            <a:r>
              <a:rPr lang="en-US" dirty="0"/>
              <a:t>Define </a:t>
            </a:r>
            <a:r>
              <a:rPr lang="en-US" sz="1800" dirty="0"/>
              <a:t>- </a:t>
            </a:r>
            <a:r>
              <a:rPr lang="en-US" altLang="en-US" sz="1800" dirty="0">
                <a:solidFill>
                  <a:schemeClr val="tx2"/>
                </a:solidFill>
              </a:rPr>
              <a:t>populations are</a:t>
            </a:r>
            <a:r>
              <a:rPr lang="en-US" altLang="en-US" sz="1800" dirty="0">
                <a:solidFill>
                  <a:srgbClr val="FF0000"/>
                </a:solidFill>
              </a:rPr>
              <a:t> </a:t>
            </a:r>
            <a:r>
              <a:rPr lang="en-US" altLang="en-US" sz="1800" b="1" dirty="0">
                <a:solidFill>
                  <a:srgbClr val="FF0000"/>
                </a:solidFill>
              </a:rPr>
              <a:t>limited</a:t>
            </a:r>
            <a:r>
              <a:rPr lang="en-US" altLang="en-US" sz="1800" dirty="0">
                <a:solidFill>
                  <a:srgbClr val="FF0000"/>
                </a:solidFill>
              </a:rPr>
              <a:t> </a:t>
            </a:r>
            <a:r>
              <a:rPr lang="en-US" altLang="en-US" sz="1800" dirty="0">
                <a:solidFill>
                  <a:schemeClr val="tx2"/>
                </a:solidFill>
              </a:rPr>
              <a:t>by environmental factors and tend to attain equilibrium in size which is determined by available resources. </a:t>
            </a:r>
            <a:endParaRPr lang="en-US" sz="1800" dirty="0">
              <a:solidFill>
                <a:schemeClr val="tx2"/>
              </a:solidFill>
            </a:endParaRPr>
          </a:p>
          <a:p>
            <a:pPr lvl="2"/>
            <a:r>
              <a:rPr lang="en-US" dirty="0">
                <a:solidFill>
                  <a:schemeClr val="tx2"/>
                </a:solidFill>
              </a:rPr>
              <a:t>Graph</a:t>
            </a:r>
            <a:endParaRPr lang="en-US" sz="1400" dirty="0">
              <a:solidFill>
                <a:schemeClr val="tx2"/>
              </a:solidFill>
            </a:endParaRP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9073" y="3297263"/>
            <a:ext cx="3680927" cy="313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9073" y="350630"/>
            <a:ext cx="3680927" cy="2777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658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p:txBody>
          <a:bodyPr>
            <a:normAutofit/>
          </a:bodyPr>
          <a:lstStyle/>
          <a:p>
            <a:pPr marL="0" lvl="0" indent="0">
              <a:buNone/>
            </a:pPr>
            <a:r>
              <a:rPr lang="en-US" b="1" dirty="0"/>
              <a:t>POPULATION</a:t>
            </a:r>
            <a:endParaRPr lang="en-US" sz="1800" dirty="0"/>
          </a:p>
          <a:p>
            <a:pPr lvl="0"/>
            <a:r>
              <a:rPr lang="en-US" dirty="0"/>
              <a:t>Carrying Capacity</a:t>
            </a:r>
            <a:endParaRPr lang="en-US" sz="1800" dirty="0"/>
          </a:p>
          <a:p>
            <a:endParaRPr lang="en-US" dirty="0"/>
          </a:p>
        </p:txBody>
      </p:sp>
      <p:pic>
        <p:nvPicPr>
          <p:cNvPr id="4" name="Picture 3"/>
          <p:cNvPicPr>
            <a:picLocks noChangeAspect="1"/>
          </p:cNvPicPr>
          <p:nvPr/>
        </p:nvPicPr>
        <p:blipFill>
          <a:blip r:embed="rId2"/>
          <a:stretch>
            <a:fillRect/>
          </a:stretch>
        </p:blipFill>
        <p:spPr>
          <a:xfrm>
            <a:off x="6692563" y="1123837"/>
            <a:ext cx="4373138" cy="1591371"/>
          </a:xfrm>
          <a:prstGeom prst="rect">
            <a:avLst/>
          </a:prstGeom>
          <a:ln w="57150">
            <a:solidFill>
              <a:srgbClr val="FF0000"/>
            </a:solidFill>
          </a:ln>
          <a:effectLst>
            <a:glow rad="63500">
              <a:schemeClr val="accent6">
                <a:satMod val="175000"/>
                <a:alpha val="40000"/>
              </a:schemeClr>
            </a:glow>
          </a:effectLst>
        </p:spPr>
      </p:pic>
      <p:pic>
        <p:nvPicPr>
          <p:cNvPr id="5" name="Picture 4"/>
          <p:cNvPicPr>
            <a:picLocks noChangeAspect="1"/>
          </p:cNvPicPr>
          <p:nvPr/>
        </p:nvPicPr>
        <p:blipFill>
          <a:blip r:embed="rId3"/>
          <a:stretch>
            <a:fillRect/>
          </a:stretch>
        </p:blipFill>
        <p:spPr>
          <a:xfrm>
            <a:off x="6269005" y="3062087"/>
            <a:ext cx="5198317" cy="3655467"/>
          </a:xfrm>
          <a:prstGeom prst="rect">
            <a:avLst/>
          </a:prstGeom>
        </p:spPr>
      </p:pic>
    </p:spTree>
    <p:extLst>
      <p:ext uri="{BB962C8B-B14F-4D97-AF65-F5344CB8AC3E}">
        <p14:creationId xmlns:p14="http://schemas.microsoft.com/office/powerpoint/2010/main" val="3150860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775962" y="360255"/>
            <a:ext cx="7315200" cy="2317631"/>
          </a:xfrm>
        </p:spPr>
        <p:txBody>
          <a:bodyPr>
            <a:normAutofit/>
          </a:bodyPr>
          <a:lstStyle/>
          <a:p>
            <a:pPr marL="0" lvl="0" indent="0">
              <a:buNone/>
            </a:pPr>
            <a:r>
              <a:rPr lang="en-US" b="1" dirty="0"/>
              <a:t>POPULATION</a:t>
            </a:r>
            <a:endParaRPr lang="en-US" sz="1800" dirty="0"/>
          </a:p>
          <a:p>
            <a:pPr lvl="0"/>
            <a:r>
              <a:rPr lang="en-US" dirty="0"/>
              <a:t>Limiting factors</a:t>
            </a:r>
            <a:endParaRPr lang="en-US" sz="1800" dirty="0"/>
          </a:p>
          <a:p>
            <a:pPr lvl="1"/>
            <a:r>
              <a:rPr lang="en-US" dirty="0"/>
              <a:t>Density-dependent factors</a:t>
            </a:r>
            <a:endParaRPr lang="en-US" sz="1600" dirty="0"/>
          </a:p>
          <a:p>
            <a:pPr lvl="1"/>
            <a:r>
              <a:rPr lang="en-US" dirty="0"/>
              <a:t>Density-independent factors</a:t>
            </a:r>
            <a:endParaRPr lang="en-US" sz="1600" dirty="0"/>
          </a:p>
          <a:p>
            <a:endParaRPr lang="en-US" dirty="0"/>
          </a:p>
        </p:txBody>
      </p:sp>
      <p:pic>
        <p:nvPicPr>
          <p:cNvPr id="4" name="Picture 3"/>
          <p:cNvPicPr>
            <a:picLocks noChangeAspect="1"/>
          </p:cNvPicPr>
          <p:nvPr/>
        </p:nvPicPr>
        <p:blipFill>
          <a:blip r:embed="rId2"/>
          <a:stretch>
            <a:fillRect/>
          </a:stretch>
        </p:blipFill>
        <p:spPr>
          <a:xfrm>
            <a:off x="4151655" y="2224654"/>
            <a:ext cx="6701790" cy="4291125"/>
          </a:xfrm>
          <a:prstGeom prst="rect">
            <a:avLst/>
          </a:prstGeom>
        </p:spPr>
      </p:pic>
    </p:spTree>
    <p:extLst>
      <p:ext uri="{BB962C8B-B14F-4D97-AF65-F5344CB8AC3E}">
        <p14:creationId xmlns:p14="http://schemas.microsoft.com/office/powerpoint/2010/main" val="995129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2382242" cy="1552521"/>
          </a:xfrm>
        </p:spPr>
        <p:txBody>
          <a:bodyPr>
            <a:normAutofit/>
          </a:bodyPr>
          <a:lstStyle/>
          <a:p>
            <a:pPr lvl="0"/>
            <a:r>
              <a:rPr lang="en-US" b="1" dirty="0"/>
              <a:t>COMMUNITY</a:t>
            </a:r>
            <a:endParaRPr lang="en-US" sz="1800" dirty="0"/>
          </a:p>
          <a:p>
            <a:pPr lvl="0"/>
            <a:r>
              <a:rPr lang="en-US" dirty="0"/>
              <a:t>Define</a:t>
            </a:r>
            <a:endParaRPr lang="en-US" sz="1800" dirty="0"/>
          </a:p>
          <a:p>
            <a:endParaRPr lang="en-US" dirty="0"/>
          </a:p>
        </p:txBody>
      </p:sp>
      <p:sp>
        <p:nvSpPr>
          <p:cNvPr id="4" name="Text Box 1027"/>
          <p:cNvSpPr txBox="1">
            <a:spLocks noChangeArrowheads="1"/>
          </p:cNvSpPr>
          <p:nvPr/>
        </p:nvSpPr>
        <p:spPr bwMode="auto">
          <a:xfrm>
            <a:off x="3607836" y="2272129"/>
            <a:ext cx="845820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r>
              <a:rPr lang="en-US" altLang="en-US" sz="2800" b="1" dirty="0">
                <a:latin typeface="Comic Sans MS" pitchFamily="66" charset="0"/>
              </a:rPr>
              <a:t>COMMUNITY</a:t>
            </a:r>
          </a:p>
          <a:p>
            <a:pPr marL="571500" indent="-571500" eaLnBrk="1" hangingPunct="1">
              <a:spcBef>
                <a:spcPct val="50000"/>
              </a:spcBef>
              <a:buFontTx/>
              <a:buChar char="-"/>
              <a:defRPr/>
            </a:pPr>
            <a:r>
              <a:rPr lang="en-US" altLang="en-US" sz="2800" b="1" dirty="0">
                <a:latin typeface="Comic Sans MS" pitchFamily="66" charset="0"/>
              </a:rPr>
              <a:t>A group of various species that live in the same place and interact with each other.</a:t>
            </a:r>
          </a:p>
          <a:p>
            <a:pPr marL="571500" indent="-571500" eaLnBrk="1" hangingPunct="1">
              <a:spcBef>
                <a:spcPct val="50000"/>
              </a:spcBef>
              <a:buFontTx/>
              <a:buChar char="-"/>
              <a:defRPr/>
            </a:pPr>
            <a:r>
              <a:rPr lang="en-US" altLang="en-US" sz="2800" b="1" dirty="0">
                <a:latin typeface="Comic Sans MS" pitchFamily="66" charset="0"/>
              </a:rPr>
              <a:t>Several interacting populations that inhabit a common environment and are interdependent.</a:t>
            </a:r>
            <a:r>
              <a:rPr lang="en-US" altLang="en-US" sz="2800" dirty="0">
                <a:latin typeface="Comic Sans MS" pitchFamily="66" charset="0"/>
              </a:rPr>
              <a:t> </a:t>
            </a:r>
          </a:p>
          <a:p>
            <a:pPr marL="571500" indent="-571500" eaLnBrk="1" hangingPunct="1">
              <a:spcBef>
                <a:spcPct val="50000"/>
              </a:spcBef>
              <a:buFontTx/>
              <a:buChar char="-"/>
              <a:defRPr/>
            </a:pPr>
            <a:r>
              <a:rPr lang="en-US" altLang="en-US" sz="2800" b="1" dirty="0">
                <a:latin typeface="Comic Sans MS" pitchFamily="66" charset="0"/>
              </a:rPr>
              <a:t>It is </a:t>
            </a:r>
            <a:r>
              <a:rPr lang="en-US" altLang="en-US" sz="2800" b="1" u="sng" dirty="0">
                <a:solidFill>
                  <a:srgbClr val="FF0000"/>
                </a:solidFill>
                <a:latin typeface="Comic Sans MS" pitchFamily="66" charset="0"/>
              </a:rPr>
              <a:t>only made of biotic </a:t>
            </a:r>
            <a:r>
              <a:rPr lang="en-US" altLang="en-US" sz="2800" b="1" dirty="0">
                <a:latin typeface="Comic Sans MS" pitchFamily="66" charset="0"/>
              </a:rPr>
              <a:t>components.</a:t>
            </a:r>
          </a:p>
          <a:p>
            <a:pPr eaLnBrk="1" hangingPunct="1">
              <a:spcBef>
                <a:spcPct val="50000"/>
              </a:spcBef>
              <a:defRPr/>
            </a:pPr>
            <a:endParaRPr lang="en-US" altLang="en-US" sz="3600" b="1" dirty="0">
              <a:solidFill>
                <a:schemeClr val="folHlink"/>
              </a:solidFill>
              <a:latin typeface="Comic Sans MS" pitchFamily="66" charset="0"/>
            </a:endParaRPr>
          </a:p>
        </p:txBody>
      </p:sp>
    </p:spTree>
    <p:extLst>
      <p:ext uri="{BB962C8B-B14F-4D97-AF65-F5344CB8AC3E}">
        <p14:creationId xmlns:p14="http://schemas.microsoft.com/office/powerpoint/2010/main" val="1474832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4089744" cy="2522904"/>
          </a:xfrm>
        </p:spPr>
        <p:txBody>
          <a:bodyPr>
            <a:normAutofit/>
          </a:bodyPr>
          <a:lstStyle/>
          <a:p>
            <a:pPr lvl="0"/>
            <a:r>
              <a:rPr lang="en-US" b="1" dirty="0"/>
              <a:t>COMMUNITY</a:t>
            </a:r>
            <a:endParaRPr lang="en-US" sz="1800" dirty="0"/>
          </a:p>
          <a:p>
            <a:pPr lvl="0"/>
            <a:r>
              <a:rPr lang="en-US" dirty="0"/>
              <a:t>Competition</a:t>
            </a:r>
            <a:endParaRPr lang="en-US" sz="1800" dirty="0"/>
          </a:p>
          <a:p>
            <a:pPr lvl="1"/>
            <a:r>
              <a:rPr lang="en-US" dirty="0"/>
              <a:t>Define</a:t>
            </a:r>
            <a:endParaRPr lang="en-US" sz="1600" dirty="0"/>
          </a:p>
          <a:p>
            <a:pPr lvl="1"/>
            <a:r>
              <a:rPr lang="en-US" dirty="0"/>
              <a:t>Why it happens</a:t>
            </a:r>
            <a:endParaRPr lang="en-US" sz="1600" dirty="0"/>
          </a:p>
          <a:p>
            <a:pPr lvl="1"/>
            <a:r>
              <a:rPr lang="en-US" dirty="0"/>
              <a:t>Competitive Exclusive Principle</a:t>
            </a:r>
            <a:endParaRPr lang="en-US" sz="1600" dirty="0"/>
          </a:p>
          <a:p>
            <a:pPr lvl="1"/>
            <a:r>
              <a:rPr lang="en-US" dirty="0"/>
              <a:t>Indirect Competition</a:t>
            </a:r>
            <a:endParaRPr lang="en-US" sz="1600" dirty="0"/>
          </a:p>
          <a:p>
            <a:endParaRPr lang="en-US" dirty="0"/>
          </a:p>
        </p:txBody>
      </p:sp>
      <p:sp>
        <p:nvSpPr>
          <p:cNvPr id="4" name="Content Placeholder 2"/>
          <p:cNvSpPr txBox="1">
            <a:spLocks/>
          </p:cNvSpPr>
          <p:nvPr/>
        </p:nvSpPr>
        <p:spPr>
          <a:xfrm>
            <a:off x="3572068" y="2957804"/>
            <a:ext cx="8137849" cy="3900196"/>
          </a:xfrm>
          <a:prstGeom prst="rect">
            <a:avLst/>
          </a:prstGeom>
          <a:solidFill>
            <a:schemeClr val="accent1">
              <a:lumMod val="40000"/>
              <a:lumOff val="6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defRPr/>
            </a:pPr>
            <a:r>
              <a:rPr lang="en-US" b="1" dirty="0">
                <a:solidFill>
                  <a:schemeClr val="tx1"/>
                </a:solidFill>
              </a:rPr>
              <a:t>Competition </a:t>
            </a:r>
            <a:endParaRPr lang="en-US" dirty="0">
              <a:solidFill>
                <a:schemeClr val="tx1"/>
              </a:solidFill>
            </a:endParaRPr>
          </a:p>
          <a:p>
            <a:pPr>
              <a:defRPr/>
            </a:pPr>
            <a:r>
              <a:rPr lang="en-US" dirty="0">
                <a:solidFill>
                  <a:schemeClr val="tx1"/>
                </a:solidFill>
              </a:rPr>
              <a:t>A relationship in which different individuals or populations </a:t>
            </a:r>
            <a:r>
              <a:rPr lang="en-US" b="1" dirty="0">
                <a:solidFill>
                  <a:schemeClr val="tx1"/>
                </a:solidFill>
              </a:rPr>
              <a:t>attempt to use the same limited resources. </a:t>
            </a:r>
          </a:p>
          <a:p>
            <a:pPr>
              <a:defRPr/>
            </a:pPr>
            <a:r>
              <a:rPr lang="en-US" dirty="0">
                <a:solidFill>
                  <a:schemeClr val="tx1"/>
                </a:solidFill>
              </a:rPr>
              <a:t>Each individual has </a:t>
            </a:r>
            <a:r>
              <a:rPr lang="en-US" b="1" dirty="0">
                <a:solidFill>
                  <a:schemeClr val="tx1"/>
                </a:solidFill>
              </a:rPr>
              <a:t>less access </a:t>
            </a:r>
            <a:r>
              <a:rPr lang="en-US" dirty="0">
                <a:solidFill>
                  <a:schemeClr val="tx1"/>
                </a:solidFill>
              </a:rPr>
              <a:t>to the resource and is </a:t>
            </a:r>
            <a:r>
              <a:rPr lang="en-US" b="1" dirty="0">
                <a:solidFill>
                  <a:schemeClr val="tx1"/>
                </a:solidFill>
              </a:rPr>
              <a:t>harmed</a:t>
            </a:r>
            <a:r>
              <a:rPr lang="en-US" dirty="0">
                <a:solidFill>
                  <a:schemeClr val="tx1"/>
                </a:solidFill>
              </a:rPr>
              <a:t> by the competition. </a:t>
            </a:r>
          </a:p>
          <a:p>
            <a:pPr>
              <a:defRPr/>
            </a:pPr>
            <a:r>
              <a:rPr lang="en-US" altLang="en-US" b="1" dirty="0">
                <a:solidFill>
                  <a:srgbClr val="0070C0"/>
                </a:solidFill>
              </a:rPr>
              <a:t>Competitive Exclusive Principle</a:t>
            </a:r>
            <a:r>
              <a:rPr lang="en-US" altLang="en-US" b="1" dirty="0">
                <a:solidFill>
                  <a:schemeClr val="tx1"/>
                </a:solidFill>
              </a:rPr>
              <a:t> </a:t>
            </a:r>
            <a:r>
              <a:rPr lang="en-US" altLang="en-US" dirty="0">
                <a:solidFill>
                  <a:schemeClr val="tx1"/>
                </a:solidFill>
              </a:rPr>
              <a:t>- Two species that have exactly the same requirements cannot coexist in exactly the same habitat. Otherwise, competition will occur.</a:t>
            </a:r>
          </a:p>
          <a:p>
            <a:pPr>
              <a:defRPr/>
            </a:pPr>
            <a:r>
              <a:rPr lang="en-US" altLang="en-US" b="1" dirty="0">
                <a:solidFill>
                  <a:srgbClr val="0070C0"/>
                </a:solidFill>
              </a:rPr>
              <a:t>Indirect competition </a:t>
            </a:r>
            <a:r>
              <a:rPr lang="en-US" altLang="en-US" dirty="0">
                <a:solidFill>
                  <a:schemeClr val="tx1"/>
                </a:solidFill>
              </a:rPr>
              <a:t>– Species compete even if they never come into direct contact with each other. (i.e. Insects feeding on same plant at different times.)</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808" y="327912"/>
            <a:ext cx="5139614" cy="1308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27369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654663" y="1498589"/>
            <a:ext cx="4397654" cy="2289639"/>
          </a:xfrm>
        </p:spPr>
        <p:txBody>
          <a:bodyPr>
            <a:normAutofit/>
          </a:bodyPr>
          <a:lstStyle/>
          <a:p>
            <a:pPr marL="0" lvl="0" indent="0">
              <a:buNone/>
            </a:pPr>
            <a:r>
              <a:rPr lang="en-US" b="1" dirty="0"/>
              <a:t>COMMUNITY</a:t>
            </a:r>
            <a:endParaRPr lang="en-US" sz="1800" dirty="0"/>
          </a:p>
          <a:p>
            <a:pPr lvl="0"/>
            <a:r>
              <a:rPr lang="en-US" dirty="0"/>
              <a:t>Predation</a:t>
            </a:r>
            <a:endParaRPr lang="en-US" sz="1800" dirty="0"/>
          </a:p>
          <a:p>
            <a:pPr lvl="1"/>
            <a:r>
              <a:rPr lang="en-US" dirty="0"/>
              <a:t>Define</a:t>
            </a:r>
            <a:endParaRPr lang="en-US" sz="1600" dirty="0"/>
          </a:p>
          <a:p>
            <a:pPr lvl="1"/>
            <a:r>
              <a:rPr lang="en-US" dirty="0"/>
              <a:t>Adaptations</a:t>
            </a:r>
            <a:endParaRPr lang="en-US" sz="1600" dirty="0"/>
          </a:p>
          <a:p>
            <a:pPr lvl="1"/>
            <a:r>
              <a:rPr lang="en-US" dirty="0"/>
              <a:t>Specific predator-prey relationships</a:t>
            </a:r>
            <a:endParaRPr lang="en-US" sz="1600" dirty="0"/>
          </a:p>
          <a:p>
            <a:endParaRPr lang="en-US" dirty="0"/>
          </a:p>
        </p:txBody>
      </p:sp>
      <p:sp>
        <p:nvSpPr>
          <p:cNvPr id="4" name="Rectangle 3"/>
          <p:cNvSpPr/>
          <p:nvPr/>
        </p:nvSpPr>
        <p:spPr>
          <a:xfrm>
            <a:off x="5915608" y="396867"/>
            <a:ext cx="6068181" cy="1938992"/>
          </a:xfrm>
          <a:prstGeom prst="rect">
            <a:avLst/>
          </a:prstGeom>
          <a:solidFill>
            <a:schemeClr val="accent2">
              <a:lumMod val="40000"/>
              <a:lumOff val="60000"/>
            </a:schemeClr>
          </a:solidFill>
        </p:spPr>
        <p:txBody>
          <a:bodyPr wrap="square">
            <a:spAutoFit/>
          </a:bodyPr>
          <a:lstStyle/>
          <a:p>
            <a:pPr>
              <a:defRPr/>
            </a:pPr>
            <a:r>
              <a:rPr lang="en-US" sz="2000" b="1" dirty="0">
                <a:solidFill>
                  <a:srgbClr val="FF0000"/>
                </a:solidFill>
              </a:rPr>
              <a:t>Predation</a:t>
            </a:r>
            <a:endParaRPr lang="en-US" sz="2000" dirty="0">
              <a:solidFill>
                <a:schemeClr val="bg1"/>
              </a:solidFill>
            </a:endParaRPr>
          </a:p>
          <a:p>
            <a:pPr marL="285750" indent="-285750">
              <a:buFont typeface="Arial" panose="020B0604020202020204" pitchFamily="34" charset="0"/>
              <a:buChar char="•"/>
              <a:defRPr/>
            </a:pPr>
            <a:r>
              <a:rPr lang="en-US" sz="2000" dirty="0"/>
              <a:t>The </a:t>
            </a:r>
            <a:r>
              <a:rPr lang="en-US" sz="2000" b="1" dirty="0"/>
              <a:t>act of one organism (predator) feeding on another organism (prey). </a:t>
            </a:r>
          </a:p>
          <a:p>
            <a:pPr marL="285750" indent="-285750">
              <a:buFont typeface="Arial" panose="020B0604020202020204" pitchFamily="34" charset="0"/>
              <a:buChar char="•"/>
              <a:defRPr/>
            </a:pPr>
            <a:r>
              <a:rPr lang="en-US" sz="2000" dirty="0"/>
              <a:t>Most organisms are vulnerable to predation, so there are strong selective pressures for adaptations that serve as defenses against predators. </a:t>
            </a:r>
          </a:p>
        </p:txBody>
      </p:sp>
      <p:pic>
        <p:nvPicPr>
          <p:cNvPr id="5" name="Picture 2" descr="image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529" y="3609406"/>
            <a:ext cx="5908675" cy="305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0673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2839442" cy="2625541"/>
          </a:xfrm>
        </p:spPr>
        <p:txBody>
          <a:bodyPr>
            <a:normAutofit/>
          </a:bodyPr>
          <a:lstStyle/>
          <a:p>
            <a:pPr marL="0" lvl="0" indent="0">
              <a:buNone/>
            </a:pPr>
            <a:r>
              <a:rPr lang="en-US" b="1" dirty="0"/>
              <a:t>COMMUNITY</a:t>
            </a:r>
            <a:endParaRPr lang="en-US" sz="1800" dirty="0"/>
          </a:p>
          <a:p>
            <a:pPr lvl="0"/>
            <a:r>
              <a:rPr lang="en-US" dirty="0"/>
              <a:t>Symbiosis</a:t>
            </a:r>
            <a:endParaRPr lang="en-US" sz="1800" dirty="0"/>
          </a:p>
          <a:p>
            <a:pPr lvl="1"/>
            <a:r>
              <a:rPr lang="en-US" dirty="0"/>
              <a:t>Define</a:t>
            </a:r>
            <a:endParaRPr lang="en-US" sz="1600" dirty="0"/>
          </a:p>
          <a:p>
            <a:pPr lvl="1"/>
            <a:r>
              <a:rPr lang="en-US" dirty="0"/>
              <a:t>Parasitism</a:t>
            </a:r>
            <a:endParaRPr lang="en-US" sz="1600" dirty="0"/>
          </a:p>
          <a:p>
            <a:endParaRPr lang="en-US" dirty="0"/>
          </a:p>
        </p:txBody>
      </p:sp>
      <p:sp>
        <p:nvSpPr>
          <p:cNvPr id="4" name="Content Placeholder 2"/>
          <p:cNvSpPr txBox="1">
            <a:spLocks/>
          </p:cNvSpPr>
          <p:nvPr/>
        </p:nvSpPr>
        <p:spPr>
          <a:xfrm>
            <a:off x="7391574" y="236375"/>
            <a:ext cx="3792894" cy="3253274"/>
          </a:xfrm>
          <a:prstGeom prst="rect">
            <a:avLst/>
          </a:prstGeom>
          <a:solidFill>
            <a:schemeClr val="accent3">
              <a:lumMod val="40000"/>
              <a:lumOff val="6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Tx/>
              <a:buNone/>
              <a:defRPr/>
            </a:pPr>
            <a:r>
              <a:rPr lang="en-US" b="1" dirty="0">
                <a:solidFill>
                  <a:srgbClr val="FF0000"/>
                </a:solidFill>
              </a:rPr>
              <a:t>Symbiosis</a:t>
            </a:r>
            <a:r>
              <a:rPr lang="en-US" dirty="0">
                <a:solidFill>
                  <a:schemeClr val="tx1"/>
                </a:solidFill>
              </a:rPr>
              <a:t> </a:t>
            </a:r>
          </a:p>
          <a:p>
            <a:pPr>
              <a:defRPr/>
            </a:pPr>
            <a:r>
              <a:rPr lang="en-US" dirty="0">
                <a:solidFill>
                  <a:schemeClr val="tx1"/>
                </a:solidFill>
              </a:rPr>
              <a:t>A relationship in which two species </a:t>
            </a:r>
            <a:r>
              <a:rPr lang="en-US" b="1" dirty="0">
                <a:solidFill>
                  <a:schemeClr val="tx1"/>
                </a:solidFill>
              </a:rPr>
              <a:t>live in close association</a:t>
            </a:r>
            <a:r>
              <a:rPr lang="en-US" dirty="0">
                <a:solidFill>
                  <a:schemeClr val="tx1"/>
                </a:solidFill>
              </a:rPr>
              <a:t>. </a:t>
            </a:r>
          </a:p>
          <a:p>
            <a:pPr>
              <a:defRPr/>
            </a:pPr>
            <a:r>
              <a:rPr lang="en-US" dirty="0">
                <a:solidFill>
                  <a:schemeClr val="tx1"/>
                </a:solidFill>
              </a:rPr>
              <a:t>These species may evolve adaptations that reduce the harm or improve the benefit of the relationship. </a:t>
            </a:r>
          </a:p>
          <a:p>
            <a:pPr>
              <a:defRPr/>
            </a:pPr>
            <a:endParaRPr lang="en-US" dirty="0"/>
          </a:p>
        </p:txBody>
      </p:sp>
      <p:sp>
        <p:nvSpPr>
          <p:cNvPr id="5" name="Content Placeholder 2"/>
          <p:cNvSpPr txBox="1">
            <a:spLocks/>
          </p:cNvSpPr>
          <p:nvPr/>
        </p:nvSpPr>
        <p:spPr>
          <a:xfrm>
            <a:off x="7391574" y="4117382"/>
            <a:ext cx="3792894" cy="2136182"/>
          </a:xfrm>
          <a:prstGeom prst="rect">
            <a:avLst/>
          </a:prstGeom>
          <a:solidFill>
            <a:schemeClr val="accent4">
              <a:lumMod val="20000"/>
              <a:lumOff val="8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b="1" dirty="0">
                <a:solidFill>
                  <a:srgbClr val="FF0000"/>
                </a:solidFill>
              </a:rPr>
              <a:t>Parasitism</a:t>
            </a:r>
            <a:r>
              <a:rPr lang="en-US" altLang="en-US" dirty="0">
                <a:solidFill>
                  <a:srgbClr val="FF0000"/>
                </a:solidFill>
              </a:rPr>
              <a:t> </a:t>
            </a:r>
            <a:r>
              <a:rPr lang="en-US" altLang="en-US" dirty="0">
                <a:solidFill>
                  <a:schemeClr val="tx1"/>
                </a:solidFill>
              </a:rPr>
              <a:t>– An organism that lives in or on another organism </a:t>
            </a:r>
            <a:r>
              <a:rPr lang="en-US" altLang="en-US" b="1" dirty="0">
                <a:solidFill>
                  <a:schemeClr val="tx1"/>
                </a:solidFill>
              </a:rPr>
              <a:t>(host) </a:t>
            </a:r>
            <a:r>
              <a:rPr lang="en-US" altLang="en-US" dirty="0">
                <a:solidFill>
                  <a:schemeClr val="tx1"/>
                </a:solidFill>
              </a:rPr>
              <a:t>and feeds on it. Parasites usually do not kill their hosts, but weakens or develops a disease. </a:t>
            </a:r>
          </a:p>
        </p:txBody>
      </p:sp>
      <p:pic>
        <p:nvPicPr>
          <p:cNvPr id="6" name="Picture 5"/>
          <p:cNvPicPr>
            <a:picLocks noChangeAspect="1"/>
          </p:cNvPicPr>
          <p:nvPr/>
        </p:nvPicPr>
        <p:blipFill>
          <a:blip r:embed="rId2"/>
          <a:stretch>
            <a:fillRect/>
          </a:stretch>
        </p:blipFill>
        <p:spPr>
          <a:xfrm>
            <a:off x="1791975" y="4117382"/>
            <a:ext cx="5133975" cy="1781175"/>
          </a:xfrm>
          <a:prstGeom prst="rect">
            <a:avLst/>
          </a:prstGeom>
        </p:spPr>
      </p:pic>
    </p:spTree>
    <p:extLst>
      <p:ext uri="{BB962C8B-B14F-4D97-AF65-F5344CB8AC3E}">
        <p14:creationId xmlns:p14="http://schemas.microsoft.com/office/powerpoint/2010/main" val="21631606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2251616"/>
            <a:ext cx="2652830" cy="2345623"/>
          </a:xfrm>
        </p:spPr>
        <p:txBody>
          <a:bodyPr>
            <a:normAutofit/>
          </a:bodyPr>
          <a:lstStyle/>
          <a:p>
            <a:pPr marL="0" lvl="0" indent="0">
              <a:buNone/>
            </a:pPr>
            <a:r>
              <a:rPr lang="en-US" b="1" dirty="0"/>
              <a:t>COMMUNITY</a:t>
            </a:r>
            <a:endParaRPr lang="en-US" sz="1800" dirty="0"/>
          </a:p>
          <a:p>
            <a:pPr lvl="0"/>
            <a:r>
              <a:rPr lang="en-US" dirty="0"/>
              <a:t>Symbiosis</a:t>
            </a:r>
            <a:endParaRPr lang="en-US" sz="1800" dirty="0"/>
          </a:p>
          <a:p>
            <a:pPr lvl="1"/>
            <a:r>
              <a:rPr lang="en-US" dirty="0"/>
              <a:t>Mutualism</a:t>
            </a:r>
            <a:endParaRPr lang="en-US" sz="1600" dirty="0"/>
          </a:p>
          <a:p>
            <a:pPr lvl="1"/>
            <a:r>
              <a:rPr lang="en-US" dirty="0"/>
              <a:t>Commensalism</a:t>
            </a:r>
            <a:endParaRPr lang="en-US" sz="1600" dirty="0"/>
          </a:p>
          <a:p>
            <a:endParaRPr lang="en-US" dirty="0"/>
          </a:p>
        </p:txBody>
      </p:sp>
      <p:sp>
        <p:nvSpPr>
          <p:cNvPr id="4" name="Content Placeholder 2"/>
          <p:cNvSpPr txBox="1">
            <a:spLocks/>
          </p:cNvSpPr>
          <p:nvPr/>
        </p:nvSpPr>
        <p:spPr>
          <a:xfrm>
            <a:off x="7190965" y="572277"/>
            <a:ext cx="3585893" cy="2637454"/>
          </a:xfrm>
          <a:prstGeom prst="rect">
            <a:avLst/>
          </a:prstGeom>
          <a:solidFill>
            <a:schemeClr val="accent5">
              <a:lumMod val="20000"/>
              <a:lumOff val="8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sz="2400" b="1" dirty="0">
                <a:solidFill>
                  <a:srgbClr val="FF0000"/>
                </a:solidFill>
              </a:rPr>
              <a:t>Mutualism</a:t>
            </a:r>
            <a:r>
              <a:rPr lang="en-US" altLang="en-US" sz="2400" dirty="0">
                <a:solidFill>
                  <a:srgbClr val="FF0000"/>
                </a:solidFill>
              </a:rPr>
              <a:t> </a:t>
            </a:r>
            <a:r>
              <a:rPr lang="en-US" altLang="en-US" sz="2400" dirty="0">
                <a:solidFill>
                  <a:schemeClr val="tx1"/>
                </a:solidFill>
              </a:rPr>
              <a:t>– Two species provide a benefit and depend on each other for survival. </a:t>
            </a:r>
          </a:p>
          <a:p>
            <a:endParaRPr lang="en-US" altLang="en-US" dirty="0"/>
          </a:p>
        </p:txBody>
      </p:sp>
      <p:sp>
        <p:nvSpPr>
          <p:cNvPr id="5" name="Content Placeholder 2"/>
          <p:cNvSpPr txBox="1">
            <a:spLocks/>
          </p:cNvSpPr>
          <p:nvPr/>
        </p:nvSpPr>
        <p:spPr>
          <a:xfrm>
            <a:off x="7190965" y="3738051"/>
            <a:ext cx="3585893" cy="2357949"/>
          </a:xfrm>
          <a:prstGeom prst="rect">
            <a:avLst/>
          </a:prstGeom>
          <a:solidFill>
            <a:schemeClr val="accent6">
              <a:lumMod val="20000"/>
              <a:lumOff val="8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sz="2400" b="1" dirty="0">
                <a:solidFill>
                  <a:srgbClr val="FF0000"/>
                </a:solidFill>
              </a:rPr>
              <a:t>Commensalism</a:t>
            </a:r>
            <a:r>
              <a:rPr lang="en-US" altLang="en-US" sz="2400" dirty="0">
                <a:solidFill>
                  <a:schemeClr val="bg1"/>
                </a:solidFill>
              </a:rPr>
              <a:t> </a:t>
            </a:r>
            <a:r>
              <a:rPr lang="en-US" altLang="en-US" sz="2400" dirty="0">
                <a:solidFill>
                  <a:schemeClr val="tx1"/>
                </a:solidFill>
              </a:rPr>
              <a:t>– A relationship in which one species benefits and the other species is neither harmed nor helped. </a:t>
            </a:r>
          </a:p>
          <a:p>
            <a:endParaRPr lang="en-US" altLang="en-US" dirty="0"/>
          </a:p>
        </p:txBody>
      </p:sp>
      <p:pic>
        <p:nvPicPr>
          <p:cNvPr id="6" name="Picture 5"/>
          <p:cNvPicPr>
            <a:picLocks noChangeAspect="1"/>
          </p:cNvPicPr>
          <p:nvPr/>
        </p:nvPicPr>
        <p:blipFill>
          <a:blip r:embed="rId2"/>
          <a:stretch>
            <a:fillRect/>
          </a:stretch>
        </p:blipFill>
        <p:spPr>
          <a:xfrm>
            <a:off x="1598732" y="453102"/>
            <a:ext cx="5257800" cy="1733550"/>
          </a:xfrm>
          <a:prstGeom prst="rect">
            <a:avLst/>
          </a:prstGeom>
        </p:spPr>
      </p:pic>
      <p:pic>
        <p:nvPicPr>
          <p:cNvPr id="7" name="Picture 6"/>
          <p:cNvPicPr>
            <a:picLocks noChangeAspect="1"/>
          </p:cNvPicPr>
          <p:nvPr/>
        </p:nvPicPr>
        <p:blipFill>
          <a:blip r:embed="rId3"/>
          <a:stretch>
            <a:fillRect/>
          </a:stretch>
        </p:blipFill>
        <p:spPr>
          <a:xfrm>
            <a:off x="1576614" y="4805680"/>
            <a:ext cx="5365206" cy="1532916"/>
          </a:xfrm>
          <a:prstGeom prst="rect">
            <a:avLst/>
          </a:prstGeom>
        </p:spPr>
      </p:pic>
    </p:spTree>
    <p:extLst>
      <p:ext uri="{BB962C8B-B14F-4D97-AF65-F5344CB8AC3E}">
        <p14:creationId xmlns:p14="http://schemas.microsoft.com/office/powerpoint/2010/main" val="3150384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p:txBody>
          <a:bodyPr>
            <a:normAutofit/>
          </a:bodyPr>
          <a:lstStyle/>
          <a:p>
            <a:pPr lvl="0"/>
            <a:r>
              <a:rPr lang="en-US" b="1" dirty="0"/>
              <a:t>ECOSYSTEMS</a:t>
            </a:r>
            <a:endParaRPr lang="en-US" sz="1800" dirty="0"/>
          </a:p>
          <a:p>
            <a:endParaRPr lang="en-US" dirty="0"/>
          </a:p>
        </p:txBody>
      </p:sp>
      <p:sp>
        <p:nvSpPr>
          <p:cNvPr id="4" name="Text Box 3"/>
          <p:cNvSpPr txBox="1">
            <a:spLocks noChangeArrowheads="1"/>
          </p:cNvSpPr>
          <p:nvPr/>
        </p:nvSpPr>
        <p:spPr bwMode="auto">
          <a:xfrm>
            <a:off x="4341708" y="416560"/>
            <a:ext cx="6842760" cy="2031325"/>
          </a:xfrm>
          <a:prstGeom prst="rect">
            <a:avLst/>
          </a:prstGeom>
          <a:solidFill>
            <a:schemeClr val="accent1">
              <a:lumMod val="20000"/>
              <a:lumOff val="80000"/>
            </a:schemeClr>
          </a:solidFill>
          <a:ln>
            <a:noFill/>
          </a:ln>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2800" b="1" dirty="0">
                <a:solidFill>
                  <a:srgbClr val="FF0000"/>
                </a:solidFill>
                <a:latin typeface="Comic Sans MS" pitchFamily="66" charset="0"/>
              </a:rPr>
              <a:t>ECOSYSTEM </a:t>
            </a:r>
          </a:p>
          <a:p>
            <a:pPr eaLnBrk="1" hangingPunct="1">
              <a:spcBef>
                <a:spcPct val="50000"/>
              </a:spcBef>
              <a:buFontTx/>
              <a:buNone/>
            </a:pPr>
            <a:r>
              <a:rPr lang="en-US" altLang="en-US" sz="2800" b="1" dirty="0">
                <a:solidFill>
                  <a:schemeClr val="tx2"/>
                </a:solidFill>
                <a:latin typeface="Comic Sans MS" pitchFamily="66" charset="0"/>
              </a:rPr>
              <a:t>–</a:t>
            </a:r>
            <a:r>
              <a:rPr lang="en-US" altLang="en-US" sz="2800" b="1" dirty="0">
                <a:latin typeface="Comic Sans MS" pitchFamily="66" charset="0"/>
              </a:rPr>
              <a:t> all the organisms living in an area together with their physical environment.</a:t>
            </a:r>
          </a:p>
        </p:txBody>
      </p:sp>
      <p:pic>
        <p:nvPicPr>
          <p:cNvPr id="5" name="Picture 4" descr="coral%20reef%20sce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0040" y="3724656"/>
            <a:ext cx="2880002" cy="2707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or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4136" y="2895433"/>
            <a:ext cx="2815023" cy="3428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4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7315200" cy="2194052"/>
          </a:xfrm>
        </p:spPr>
        <p:txBody>
          <a:bodyPr>
            <a:normAutofit/>
          </a:bodyPr>
          <a:lstStyle/>
          <a:p>
            <a:pPr marL="0" lvl="0" indent="0">
              <a:buNone/>
            </a:pPr>
            <a:r>
              <a:rPr lang="en-US" b="1" dirty="0"/>
              <a:t>ECOSYSTEMS</a:t>
            </a:r>
            <a:endParaRPr lang="en-US" sz="1800" dirty="0"/>
          </a:p>
          <a:p>
            <a:pPr lvl="0"/>
            <a:r>
              <a:rPr lang="en-US" dirty="0"/>
              <a:t>Changes in ecosystems</a:t>
            </a:r>
            <a:endParaRPr lang="en-US" sz="1800" dirty="0"/>
          </a:p>
          <a:p>
            <a:pPr lvl="1"/>
            <a:r>
              <a:rPr lang="en-US" dirty="0"/>
              <a:t>Primary Succession</a:t>
            </a:r>
            <a:endParaRPr lang="en-US" sz="1600" dirty="0"/>
          </a:p>
          <a:p>
            <a:pPr lvl="2"/>
            <a:r>
              <a:rPr lang="en-US" dirty="0"/>
              <a:t>Pioneer Species</a:t>
            </a:r>
            <a:endParaRPr lang="en-US" sz="1400" dirty="0"/>
          </a:p>
          <a:p>
            <a:pPr lvl="2"/>
            <a:r>
              <a:rPr lang="en-US" dirty="0"/>
              <a:t>Order</a:t>
            </a:r>
            <a:endParaRPr lang="en-US" sz="1400" dirty="0"/>
          </a:p>
          <a:p>
            <a:endParaRPr lang="en-US" dirty="0"/>
          </a:p>
        </p:txBody>
      </p:sp>
      <p:pic>
        <p:nvPicPr>
          <p:cNvPr id="4" name="Picture 3"/>
          <p:cNvPicPr>
            <a:picLocks noChangeAspect="1"/>
          </p:cNvPicPr>
          <p:nvPr/>
        </p:nvPicPr>
        <p:blipFill>
          <a:blip r:embed="rId2"/>
          <a:stretch>
            <a:fillRect/>
          </a:stretch>
        </p:blipFill>
        <p:spPr>
          <a:xfrm>
            <a:off x="4091096" y="2753521"/>
            <a:ext cx="7093372" cy="3870481"/>
          </a:xfrm>
          <a:prstGeom prst="rect">
            <a:avLst/>
          </a:prstGeom>
        </p:spPr>
      </p:pic>
    </p:spTree>
    <p:extLst>
      <p:ext uri="{BB962C8B-B14F-4D97-AF65-F5344CB8AC3E}">
        <p14:creationId xmlns:p14="http://schemas.microsoft.com/office/powerpoint/2010/main" val="75810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7315200" cy="2590292"/>
          </a:xfrm>
        </p:spPr>
        <p:txBody>
          <a:bodyPr>
            <a:normAutofit/>
          </a:bodyPr>
          <a:lstStyle/>
          <a:p>
            <a:pPr lvl="0"/>
            <a:r>
              <a:rPr lang="en-US" b="1" dirty="0"/>
              <a:t>ECOSYSTEMS</a:t>
            </a:r>
            <a:endParaRPr lang="en-US" sz="1800" dirty="0"/>
          </a:p>
          <a:p>
            <a:pPr lvl="0"/>
            <a:r>
              <a:rPr lang="en-US" dirty="0"/>
              <a:t>Changes in ecosystems</a:t>
            </a:r>
            <a:endParaRPr lang="en-US" sz="1800" dirty="0"/>
          </a:p>
          <a:p>
            <a:pPr lvl="1"/>
            <a:r>
              <a:rPr lang="en-US" dirty="0"/>
              <a:t>Secondary Succession</a:t>
            </a:r>
            <a:endParaRPr lang="en-US" sz="1600" dirty="0"/>
          </a:p>
          <a:p>
            <a:pPr lvl="2"/>
            <a:r>
              <a:rPr lang="en-US" dirty="0"/>
              <a:t>How is it different from primary succession? – </a:t>
            </a:r>
            <a:r>
              <a:rPr lang="en-US" b="1" dirty="0">
                <a:solidFill>
                  <a:srgbClr val="FF0000"/>
                </a:solidFill>
              </a:rPr>
              <a:t>starts with soil</a:t>
            </a:r>
            <a:endParaRPr lang="en-US" sz="1400" b="1" dirty="0">
              <a:solidFill>
                <a:srgbClr val="FF0000"/>
              </a:solidFill>
            </a:endParaRPr>
          </a:p>
          <a:p>
            <a:pPr lvl="2"/>
            <a:r>
              <a:rPr lang="en-US" dirty="0"/>
              <a:t>Order</a:t>
            </a:r>
            <a:endParaRPr lang="en-US" sz="1400" dirty="0"/>
          </a:p>
          <a:p>
            <a:endParaRPr lang="en-US" dirty="0"/>
          </a:p>
        </p:txBody>
      </p:sp>
      <p:pic>
        <p:nvPicPr>
          <p:cNvPr id="4" name="Picture 3"/>
          <p:cNvPicPr>
            <a:picLocks noChangeAspect="1"/>
          </p:cNvPicPr>
          <p:nvPr/>
        </p:nvPicPr>
        <p:blipFill>
          <a:blip r:embed="rId2"/>
          <a:stretch>
            <a:fillRect/>
          </a:stretch>
        </p:blipFill>
        <p:spPr>
          <a:xfrm>
            <a:off x="3645852" y="3072675"/>
            <a:ext cx="8088948" cy="3405277"/>
          </a:xfrm>
          <a:prstGeom prst="rect">
            <a:avLst/>
          </a:prstGeom>
        </p:spPr>
      </p:pic>
    </p:spTree>
    <p:extLst>
      <p:ext uri="{BB962C8B-B14F-4D97-AF65-F5344CB8AC3E}">
        <p14:creationId xmlns:p14="http://schemas.microsoft.com/office/powerpoint/2010/main" val="17782098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7315200" cy="1889252"/>
          </a:xfrm>
        </p:spPr>
        <p:txBody>
          <a:bodyPr>
            <a:normAutofit/>
          </a:bodyPr>
          <a:lstStyle/>
          <a:p>
            <a:pPr lvl="0"/>
            <a:r>
              <a:rPr lang="en-US" b="1" dirty="0"/>
              <a:t>ECOSYSTEMS</a:t>
            </a:r>
            <a:endParaRPr lang="en-US" sz="1800" dirty="0"/>
          </a:p>
          <a:p>
            <a:pPr lvl="0"/>
            <a:r>
              <a:rPr lang="en-US" dirty="0"/>
              <a:t>Energy Flow in Ecosystems</a:t>
            </a:r>
            <a:endParaRPr lang="en-US" sz="1800" dirty="0"/>
          </a:p>
          <a:p>
            <a:pPr lvl="1"/>
            <a:r>
              <a:rPr lang="en-US" dirty="0"/>
              <a:t>Autotroph/Producer</a:t>
            </a:r>
            <a:endParaRPr lang="en-US" sz="1600" dirty="0"/>
          </a:p>
          <a:p>
            <a:endParaRPr lang="en-US" dirty="0"/>
          </a:p>
        </p:txBody>
      </p:sp>
      <p:sp>
        <p:nvSpPr>
          <p:cNvPr id="4" name="Content Placeholder 1"/>
          <p:cNvSpPr txBox="1">
            <a:spLocks/>
          </p:cNvSpPr>
          <p:nvPr/>
        </p:nvSpPr>
        <p:spPr>
          <a:xfrm>
            <a:off x="3794760" y="2263648"/>
            <a:ext cx="4800600" cy="4502912"/>
          </a:xfrm>
          <a:prstGeom prst="rect">
            <a:avLst/>
          </a:prstGeom>
          <a:solidFill>
            <a:schemeClr val="accent3">
              <a:lumMod val="40000"/>
              <a:lumOff val="60000"/>
            </a:schemeClr>
          </a:solidFill>
        </p:spPr>
        <p:txBody>
          <a:bodyPr vert="horz" lIns="91440" tIns="45720" rIns="91440" bIns="45720" rtlCol="0" anchor="ct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sz="2400" b="1" dirty="0">
                <a:solidFill>
                  <a:srgbClr val="FF0000"/>
                </a:solidFill>
              </a:rPr>
              <a:t>Autotrophs / Producers</a:t>
            </a:r>
            <a:r>
              <a:rPr lang="en-US" altLang="en-US" sz="2400" dirty="0">
                <a:solidFill>
                  <a:srgbClr val="FF0000"/>
                </a:solidFill>
              </a:rPr>
              <a:t>: </a:t>
            </a:r>
            <a:r>
              <a:rPr lang="en-US" altLang="en-US" sz="2400" dirty="0">
                <a:solidFill>
                  <a:schemeClr val="tx1"/>
                </a:solidFill>
              </a:rPr>
              <a:t>organisms that make their own food.</a:t>
            </a:r>
            <a:endParaRPr lang="en-US" altLang="en-US" sz="2400" dirty="0">
              <a:solidFill>
                <a:srgbClr val="FF0000"/>
              </a:solidFill>
            </a:endParaRPr>
          </a:p>
          <a:p>
            <a:r>
              <a:rPr lang="en-US" altLang="en-US" sz="2400" dirty="0">
                <a:solidFill>
                  <a:schemeClr val="tx1"/>
                </a:solidFill>
              </a:rPr>
              <a:t>A producer is an organism that can make carbohydrates (organic compounds) from the sun’s energy or inorganic compounds. (i.e.       Bacteria in deep-ocean vents use hydrogen sulfide, an inorganic compound, as the energy source to perform chemosynthesis). </a:t>
            </a:r>
          </a:p>
        </p:txBody>
      </p:sp>
      <p:pic>
        <p:nvPicPr>
          <p:cNvPr id="5" name="Picture 4"/>
          <p:cNvPicPr>
            <a:picLocks noChangeAspect="1"/>
          </p:cNvPicPr>
          <p:nvPr/>
        </p:nvPicPr>
        <p:blipFill>
          <a:blip r:embed="rId2"/>
          <a:stretch>
            <a:fillRect/>
          </a:stretch>
        </p:blipFill>
        <p:spPr>
          <a:xfrm>
            <a:off x="8824702" y="609600"/>
            <a:ext cx="3252470" cy="4003040"/>
          </a:xfrm>
          <a:prstGeom prst="rect">
            <a:avLst/>
          </a:prstGeom>
        </p:spPr>
      </p:pic>
    </p:spTree>
    <p:extLst>
      <p:ext uri="{BB962C8B-B14F-4D97-AF65-F5344CB8AC3E}">
        <p14:creationId xmlns:p14="http://schemas.microsoft.com/office/powerpoint/2010/main" val="31946579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3354492" cy="2864612"/>
          </a:xfrm>
        </p:spPr>
        <p:txBody>
          <a:bodyPr>
            <a:normAutofit/>
          </a:bodyPr>
          <a:lstStyle/>
          <a:p>
            <a:pPr lvl="0"/>
            <a:r>
              <a:rPr lang="en-US" b="1" dirty="0"/>
              <a:t>ECOSYSTEMS</a:t>
            </a:r>
            <a:endParaRPr lang="en-US" sz="1800" dirty="0"/>
          </a:p>
          <a:p>
            <a:pPr lvl="0"/>
            <a:r>
              <a:rPr lang="en-US" dirty="0"/>
              <a:t>Energy Flow in Ecosystems</a:t>
            </a:r>
            <a:endParaRPr lang="en-US" sz="1800" dirty="0"/>
          </a:p>
          <a:p>
            <a:pPr lvl="1"/>
            <a:r>
              <a:rPr lang="en-US" dirty="0"/>
              <a:t>Heterotroph/Consumer</a:t>
            </a:r>
            <a:endParaRPr lang="en-US" sz="1600" dirty="0"/>
          </a:p>
          <a:p>
            <a:pPr lvl="2"/>
            <a:r>
              <a:rPr lang="en-US" dirty="0"/>
              <a:t>Primary</a:t>
            </a:r>
            <a:endParaRPr lang="en-US" sz="1400" dirty="0"/>
          </a:p>
          <a:p>
            <a:pPr lvl="2"/>
            <a:r>
              <a:rPr lang="en-US" dirty="0"/>
              <a:t>Secondary</a:t>
            </a:r>
            <a:endParaRPr lang="en-US" sz="1400" dirty="0"/>
          </a:p>
          <a:p>
            <a:pPr lvl="2"/>
            <a:r>
              <a:rPr lang="en-US" dirty="0"/>
              <a:t>Tertiary</a:t>
            </a:r>
            <a:endParaRPr lang="en-US" sz="1400" dirty="0"/>
          </a:p>
          <a:p>
            <a:endParaRPr lang="en-US" dirty="0"/>
          </a:p>
        </p:txBody>
      </p:sp>
      <p:sp>
        <p:nvSpPr>
          <p:cNvPr id="4" name="Content Placeholder 1"/>
          <p:cNvSpPr txBox="1">
            <a:spLocks/>
          </p:cNvSpPr>
          <p:nvPr/>
        </p:nvSpPr>
        <p:spPr>
          <a:xfrm>
            <a:off x="3631565" y="3591261"/>
            <a:ext cx="8229600" cy="2133759"/>
          </a:xfrm>
          <a:prstGeom prst="rect">
            <a:avLst/>
          </a:prstGeom>
          <a:solidFill>
            <a:schemeClr val="accent2">
              <a:lumMod val="20000"/>
              <a:lumOff val="8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a:solidFill>
                  <a:srgbClr val="000066"/>
                </a:solidFill>
                <a:latin typeface="Comic Sans MS" panose="030F0702030302020204" pitchFamily="66" charset="0"/>
              </a:rPr>
              <a:t>A </a:t>
            </a:r>
            <a:r>
              <a:rPr lang="en-US" altLang="en-US" b="1">
                <a:solidFill>
                  <a:srgbClr val="FF0000"/>
                </a:solidFill>
                <a:latin typeface="Comic Sans MS" panose="030F0702030302020204" pitchFamily="66" charset="0"/>
              </a:rPr>
              <a:t>heterotroph or</a:t>
            </a:r>
            <a:r>
              <a:rPr lang="en-US" altLang="en-US">
                <a:solidFill>
                  <a:srgbClr val="FF0000"/>
                </a:solidFill>
                <a:latin typeface="Comic Sans MS" panose="030F0702030302020204" pitchFamily="66" charset="0"/>
              </a:rPr>
              <a:t> </a:t>
            </a:r>
            <a:r>
              <a:rPr lang="en-US" altLang="en-US" b="1">
                <a:solidFill>
                  <a:srgbClr val="FF0000"/>
                </a:solidFill>
                <a:latin typeface="Comic Sans MS" panose="030F0702030302020204" pitchFamily="66" charset="0"/>
              </a:rPr>
              <a:t>consumer</a:t>
            </a:r>
            <a:r>
              <a:rPr lang="en-US" altLang="en-US">
                <a:solidFill>
                  <a:srgbClr val="FF0000"/>
                </a:solidFill>
                <a:latin typeface="Comic Sans MS" panose="030F0702030302020204" pitchFamily="66" charset="0"/>
              </a:rPr>
              <a:t> </a:t>
            </a:r>
            <a:r>
              <a:rPr lang="en-US" altLang="en-US">
                <a:solidFill>
                  <a:srgbClr val="000066"/>
                </a:solidFill>
                <a:latin typeface="Comic Sans MS" panose="030F0702030302020204" pitchFamily="66" charset="0"/>
              </a:rPr>
              <a:t>is an organism that eats other organisms or organic matter instead of producing its own nutrients.</a:t>
            </a:r>
          </a:p>
          <a:p>
            <a:r>
              <a:rPr lang="en-US" altLang="en-US">
                <a:solidFill>
                  <a:srgbClr val="000066"/>
                </a:solidFill>
                <a:latin typeface="Comic Sans MS" panose="030F0702030302020204" pitchFamily="66" charset="0"/>
              </a:rPr>
              <a:t>Consumers get their energy indirectly by eating producers or other consumers</a:t>
            </a:r>
            <a:r>
              <a:rPr lang="en-US" altLang="en-US">
                <a:solidFill>
                  <a:srgbClr val="000066"/>
                </a:solidFill>
              </a:rPr>
              <a:t>.</a:t>
            </a:r>
            <a:endParaRPr lang="en-US" altLang="en-US" dirty="0">
              <a:solidFill>
                <a:srgbClr val="000066"/>
              </a:solidFill>
            </a:endParaRPr>
          </a:p>
        </p:txBody>
      </p:sp>
      <p:pic>
        <p:nvPicPr>
          <p:cNvPr id="5" name="Picture 4"/>
          <p:cNvPicPr>
            <a:picLocks noChangeAspect="1"/>
          </p:cNvPicPr>
          <p:nvPr/>
        </p:nvPicPr>
        <p:blipFill>
          <a:blip r:embed="rId2"/>
          <a:stretch>
            <a:fillRect/>
          </a:stretch>
        </p:blipFill>
        <p:spPr>
          <a:xfrm>
            <a:off x="7451725" y="829564"/>
            <a:ext cx="4181475" cy="1466850"/>
          </a:xfrm>
          <a:prstGeom prst="rect">
            <a:avLst/>
          </a:prstGeom>
        </p:spPr>
      </p:pic>
    </p:spTree>
    <p:extLst>
      <p:ext uri="{BB962C8B-B14F-4D97-AF65-F5344CB8AC3E}">
        <p14:creationId xmlns:p14="http://schemas.microsoft.com/office/powerpoint/2010/main" val="1142032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7315200" cy="2956052"/>
          </a:xfrm>
        </p:spPr>
        <p:txBody>
          <a:bodyPr>
            <a:normAutofit/>
          </a:bodyPr>
          <a:lstStyle/>
          <a:p>
            <a:pPr marL="0" lvl="0" indent="0">
              <a:buNone/>
            </a:pPr>
            <a:r>
              <a:rPr lang="en-US" sz="2800" b="1" dirty="0"/>
              <a:t>ECOSYSTEMS</a:t>
            </a:r>
            <a:endParaRPr lang="en-US" sz="2400" dirty="0"/>
          </a:p>
          <a:p>
            <a:pPr lvl="0"/>
            <a:r>
              <a:rPr lang="en-US" sz="2800" dirty="0"/>
              <a:t>Energy Flow in Ecosystems</a:t>
            </a:r>
            <a:endParaRPr lang="en-US" sz="2400" dirty="0"/>
          </a:p>
          <a:p>
            <a:pPr lvl="1"/>
            <a:r>
              <a:rPr lang="en-US" sz="2400" dirty="0"/>
              <a:t>Food Chain</a:t>
            </a:r>
            <a:endParaRPr lang="en-US" sz="2000" dirty="0"/>
          </a:p>
          <a:p>
            <a:pPr lvl="2"/>
            <a:r>
              <a:rPr lang="en-US" sz="2000" dirty="0"/>
              <a:t>Define - </a:t>
            </a:r>
            <a:r>
              <a:rPr lang="en-US" altLang="en-US" sz="1800" dirty="0">
                <a:solidFill>
                  <a:srgbClr val="000066"/>
                </a:solidFill>
                <a:latin typeface="Comic Sans MS" panose="030F0702030302020204" pitchFamily="66" charset="0"/>
              </a:rPr>
              <a:t>A </a:t>
            </a:r>
            <a:r>
              <a:rPr lang="en-US" altLang="en-US" sz="1800" b="1" dirty="0">
                <a:solidFill>
                  <a:srgbClr val="000066"/>
                </a:solidFill>
                <a:latin typeface="Comic Sans MS" panose="030F0702030302020204" pitchFamily="66" charset="0"/>
              </a:rPr>
              <a:t>food chain </a:t>
            </a:r>
            <a:r>
              <a:rPr lang="en-US" altLang="en-US" sz="1800" dirty="0">
                <a:solidFill>
                  <a:srgbClr val="000066"/>
                </a:solidFill>
                <a:latin typeface="Comic Sans MS" panose="030F0702030302020204" pitchFamily="66" charset="0"/>
              </a:rPr>
              <a:t>is a sequence in which energy is transferred from one organism to the next as each organism eats another organism.</a:t>
            </a:r>
            <a:endParaRPr lang="en-US" sz="1800" dirty="0"/>
          </a:p>
          <a:p>
            <a:pPr lvl="2"/>
            <a:r>
              <a:rPr lang="en-US" sz="2000" dirty="0"/>
              <a:t>Examples</a:t>
            </a:r>
            <a:endParaRPr lang="en-US" sz="1800" dirty="0"/>
          </a:p>
          <a:p>
            <a:endParaRPr lang="en-US" dirty="0"/>
          </a:p>
        </p:txBody>
      </p:sp>
      <p:pic>
        <p:nvPicPr>
          <p:cNvPr id="4" name="Picture 2" descr="foodw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7040" y="3499624"/>
            <a:ext cx="4876799" cy="296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40910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7315200" cy="2600452"/>
          </a:xfrm>
        </p:spPr>
        <p:txBody>
          <a:bodyPr>
            <a:normAutofit/>
          </a:bodyPr>
          <a:lstStyle/>
          <a:p>
            <a:pPr lvl="0"/>
            <a:r>
              <a:rPr lang="en-US" b="1" dirty="0"/>
              <a:t>ECOSYSTEMS</a:t>
            </a:r>
            <a:endParaRPr lang="en-US" sz="1800" dirty="0"/>
          </a:p>
          <a:p>
            <a:pPr lvl="0"/>
            <a:r>
              <a:rPr lang="en-US" dirty="0"/>
              <a:t>Energy Flow in Ecosystems</a:t>
            </a:r>
            <a:endParaRPr lang="en-US" sz="1800" dirty="0"/>
          </a:p>
          <a:p>
            <a:pPr lvl="1"/>
            <a:r>
              <a:rPr lang="en-US" dirty="0"/>
              <a:t>Food Web</a:t>
            </a:r>
            <a:endParaRPr lang="en-US" sz="1600" dirty="0"/>
          </a:p>
          <a:p>
            <a:pPr lvl="2"/>
            <a:r>
              <a:rPr lang="en-US" dirty="0"/>
              <a:t>Define</a:t>
            </a:r>
            <a:endParaRPr lang="en-US" sz="1400" dirty="0"/>
          </a:p>
          <a:p>
            <a:pPr lvl="2"/>
            <a:r>
              <a:rPr lang="en-US" dirty="0"/>
              <a:t>Examples</a:t>
            </a:r>
            <a:endParaRPr lang="en-US" sz="1400" dirty="0"/>
          </a:p>
          <a:p>
            <a:pPr lvl="2"/>
            <a:r>
              <a:rPr lang="en-US" dirty="0"/>
              <a:t>Trophic Level</a:t>
            </a:r>
            <a:endParaRPr lang="en-US" sz="1400" dirty="0"/>
          </a:p>
          <a:p>
            <a:endParaRPr lang="en-US" dirty="0"/>
          </a:p>
        </p:txBody>
      </p:sp>
      <p:sp>
        <p:nvSpPr>
          <p:cNvPr id="4" name="Rectangle 7"/>
          <p:cNvSpPr txBox="1">
            <a:spLocks noChangeArrowheads="1"/>
          </p:cNvSpPr>
          <p:nvPr/>
        </p:nvSpPr>
        <p:spPr>
          <a:xfrm>
            <a:off x="3652520" y="3464560"/>
            <a:ext cx="4201160" cy="3169920"/>
          </a:xfrm>
          <a:prstGeom prst="rect">
            <a:avLst/>
          </a:prstGeom>
          <a:solidFill>
            <a:schemeClr val="accent3">
              <a:lumMod val="20000"/>
              <a:lumOff val="80000"/>
            </a:schemeClr>
          </a:solidFill>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Tx/>
              <a:buNone/>
            </a:pPr>
            <a:r>
              <a:rPr lang="en-US" altLang="en-US" sz="3200" b="1" dirty="0">
                <a:solidFill>
                  <a:srgbClr val="FF0000"/>
                </a:solidFill>
                <a:latin typeface="Comic Sans MS" panose="030F0702030302020204" pitchFamily="66" charset="0"/>
              </a:rPr>
              <a:t>Food web</a:t>
            </a:r>
            <a:r>
              <a:rPr lang="en-US" altLang="en-US" sz="3200" dirty="0">
                <a:solidFill>
                  <a:srgbClr val="FF0000"/>
                </a:solidFill>
                <a:latin typeface="Comic Sans MS" panose="030F0702030302020204" pitchFamily="66" charset="0"/>
              </a:rPr>
              <a:t> </a:t>
            </a:r>
            <a:r>
              <a:rPr lang="en-US" altLang="en-US" sz="3200" dirty="0">
                <a:solidFill>
                  <a:srgbClr val="000066"/>
                </a:solidFill>
                <a:latin typeface="Comic Sans MS" panose="030F0702030302020204" pitchFamily="66" charset="0"/>
              </a:rPr>
              <a:t>includes multiple food chains linked together to show many feeding relationships in an ecosystem.</a:t>
            </a:r>
          </a:p>
        </p:txBody>
      </p:sp>
      <p:pic>
        <p:nvPicPr>
          <p:cNvPr id="5" name="Picture 13" descr="food_web"/>
          <p:cNvPicPr>
            <a:picLocks noChangeAspect="1" noChangeArrowheads="1"/>
          </p:cNvPicPr>
          <p:nvPr/>
        </p:nvPicPr>
        <p:blipFill>
          <a:blip r:embed="rId2">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a:xfrm>
            <a:off x="7999308" y="518160"/>
            <a:ext cx="3984022" cy="4531360"/>
          </a:xfrm>
          <a:prstGeom prst="rect">
            <a:avLst/>
          </a:prstGeom>
          <a:solidFill>
            <a:schemeClr val="bg1"/>
          </a:solidFill>
        </p:spPr>
      </p:pic>
      <p:sp>
        <p:nvSpPr>
          <p:cNvPr id="6" name="Rectangle 5"/>
          <p:cNvSpPr/>
          <p:nvPr/>
        </p:nvSpPr>
        <p:spPr>
          <a:xfrm>
            <a:off x="8573999" y="5320715"/>
            <a:ext cx="2834640" cy="1200329"/>
          </a:xfrm>
          <a:prstGeom prst="rect">
            <a:avLst/>
          </a:prstGeom>
          <a:solidFill>
            <a:schemeClr val="accent4">
              <a:lumMod val="40000"/>
              <a:lumOff val="60000"/>
            </a:schemeClr>
          </a:solidFill>
        </p:spPr>
        <p:txBody>
          <a:bodyPr wrap="square">
            <a:spAutoFit/>
          </a:bodyPr>
          <a:lstStyle/>
          <a:p>
            <a:r>
              <a:rPr lang="en-US" altLang="en-US" dirty="0">
                <a:solidFill>
                  <a:srgbClr val="000066"/>
                </a:solidFill>
              </a:rPr>
              <a:t>Each step in the transfer of energy through a food chain or food web is known as a </a:t>
            </a:r>
            <a:r>
              <a:rPr lang="en-US" altLang="en-US" b="1" dirty="0">
                <a:solidFill>
                  <a:srgbClr val="FF0000"/>
                </a:solidFill>
              </a:rPr>
              <a:t>trophic level.</a:t>
            </a:r>
            <a:r>
              <a:rPr lang="en-US" altLang="en-US" dirty="0">
                <a:solidFill>
                  <a:srgbClr val="000066"/>
                </a:solidFill>
              </a:rPr>
              <a:t> </a:t>
            </a:r>
          </a:p>
        </p:txBody>
      </p:sp>
    </p:spTree>
    <p:extLst>
      <p:ext uri="{BB962C8B-B14F-4D97-AF65-F5344CB8AC3E}">
        <p14:creationId xmlns:p14="http://schemas.microsoft.com/office/powerpoint/2010/main" val="1787273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686388" y="411099"/>
            <a:ext cx="4035212" cy="2732532"/>
          </a:xfrm>
        </p:spPr>
        <p:txBody>
          <a:bodyPr>
            <a:normAutofit/>
          </a:bodyPr>
          <a:lstStyle/>
          <a:p>
            <a:pPr marL="0" lvl="0" indent="0">
              <a:buNone/>
            </a:pPr>
            <a:r>
              <a:rPr lang="en-US" b="1" dirty="0"/>
              <a:t>ECOSYSTEMS</a:t>
            </a:r>
            <a:endParaRPr lang="en-US" sz="1800" dirty="0"/>
          </a:p>
          <a:p>
            <a:pPr lvl="0"/>
            <a:r>
              <a:rPr lang="en-US" dirty="0"/>
              <a:t>Energy Flow in Ecosystems</a:t>
            </a:r>
            <a:endParaRPr lang="en-US" sz="1800" dirty="0"/>
          </a:p>
          <a:p>
            <a:pPr lvl="1"/>
            <a:r>
              <a:rPr lang="en-US" dirty="0"/>
              <a:t>Energy Pyramid</a:t>
            </a:r>
            <a:endParaRPr lang="en-US" sz="1600" dirty="0"/>
          </a:p>
          <a:p>
            <a:pPr lvl="2"/>
            <a:r>
              <a:rPr lang="en-US" dirty="0"/>
              <a:t>90%</a:t>
            </a:r>
            <a:endParaRPr lang="en-US" sz="1400" dirty="0"/>
          </a:p>
          <a:p>
            <a:pPr lvl="2"/>
            <a:r>
              <a:rPr lang="en-US" dirty="0"/>
              <a:t>10%</a:t>
            </a:r>
            <a:endParaRPr lang="en-US" sz="1400" dirty="0"/>
          </a:p>
          <a:p>
            <a:pPr lvl="2"/>
            <a:r>
              <a:rPr lang="en-US" dirty="0"/>
              <a:t>Biomass</a:t>
            </a:r>
            <a:endParaRPr lang="en-US" sz="1400" dirty="0"/>
          </a:p>
          <a:p>
            <a:pPr lvl="2"/>
            <a:r>
              <a:rPr lang="en-US" dirty="0"/>
              <a:t>Direction of energy transfer</a:t>
            </a:r>
            <a:endParaRPr lang="en-US" sz="1400" dirty="0"/>
          </a:p>
          <a:p>
            <a:endParaRPr lang="en-US" dirty="0"/>
          </a:p>
        </p:txBody>
      </p:sp>
      <p:pic>
        <p:nvPicPr>
          <p:cNvPr id="4" name="Picture 3"/>
          <p:cNvPicPr>
            <a:picLocks noChangeAspect="1"/>
          </p:cNvPicPr>
          <p:nvPr/>
        </p:nvPicPr>
        <p:blipFill>
          <a:blip r:embed="rId2"/>
          <a:stretch>
            <a:fillRect/>
          </a:stretch>
        </p:blipFill>
        <p:spPr>
          <a:xfrm>
            <a:off x="7506970" y="177419"/>
            <a:ext cx="4533900" cy="3638550"/>
          </a:xfrm>
          <a:prstGeom prst="rect">
            <a:avLst/>
          </a:prstGeom>
        </p:spPr>
      </p:pic>
      <p:sp>
        <p:nvSpPr>
          <p:cNvPr id="5" name="Rectangle 9"/>
          <p:cNvSpPr txBox="1">
            <a:spLocks noChangeArrowheads="1"/>
          </p:cNvSpPr>
          <p:nvPr/>
        </p:nvSpPr>
        <p:spPr>
          <a:xfrm>
            <a:off x="2904490" y="4049649"/>
            <a:ext cx="9204960" cy="2554351"/>
          </a:xfrm>
          <a:prstGeom prst="rect">
            <a:avLst/>
          </a:prstGeom>
          <a:solidFill>
            <a:schemeClr val="accent1">
              <a:lumMod val="20000"/>
              <a:lumOff val="80000"/>
            </a:schemeClr>
          </a:solidFill>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231775" indent="-231775">
              <a:defRPr/>
            </a:pPr>
            <a:r>
              <a:rPr lang="en-US" altLang="en-US" sz="2400" dirty="0">
                <a:solidFill>
                  <a:schemeClr val="tx1"/>
                </a:solidFill>
                <a:effectLst>
                  <a:outerShdw blurRad="38100" dist="38100" dir="2700000" algn="tl">
                    <a:srgbClr val="C0C0C0"/>
                  </a:outerShdw>
                </a:effectLst>
                <a:latin typeface="Comic Sans MS" panose="030F0702030302020204" pitchFamily="66" charset="0"/>
              </a:rPr>
              <a:t>Amount of available energy </a:t>
            </a:r>
            <a:r>
              <a:rPr lang="en-US" altLang="en-US" sz="2400" dirty="0">
                <a:solidFill>
                  <a:srgbClr val="FF0000"/>
                </a:solidFill>
                <a:effectLst>
                  <a:outerShdw blurRad="38100" dist="38100" dir="2700000" algn="tl">
                    <a:srgbClr val="C0C0C0"/>
                  </a:outerShdw>
                </a:effectLst>
                <a:latin typeface="Comic Sans MS" panose="030F0702030302020204" pitchFamily="66" charset="0"/>
              </a:rPr>
              <a:t>decreases</a:t>
            </a:r>
            <a:r>
              <a:rPr lang="en-US" altLang="en-US" sz="2400" dirty="0">
                <a:solidFill>
                  <a:schemeClr val="tx1"/>
                </a:solidFill>
                <a:effectLst>
                  <a:outerShdw blurRad="38100" dist="38100" dir="2700000" algn="tl">
                    <a:srgbClr val="C0C0C0"/>
                  </a:outerShdw>
                </a:effectLst>
                <a:latin typeface="Comic Sans MS" panose="030F0702030302020204" pitchFamily="66" charset="0"/>
              </a:rPr>
              <a:t> for higher consumers.</a:t>
            </a:r>
          </a:p>
          <a:p>
            <a:pPr marL="231775" indent="-231775">
              <a:defRPr/>
            </a:pPr>
            <a:r>
              <a:rPr lang="en-US" altLang="en-US" sz="2400" dirty="0">
                <a:solidFill>
                  <a:schemeClr val="tx1"/>
                </a:solidFill>
                <a:effectLst>
                  <a:outerShdw blurRad="38100" dist="38100" dir="2700000" algn="tl">
                    <a:srgbClr val="C0C0C0"/>
                  </a:outerShdw>
                </a:effectLst>
                <a:latin typeface="Comic Sans MS" panose="030F0702030302020204" pitchFamily="66" charset="0"/>
              </a:rPr>
              <a:t>Amount of available energy </a:t>
            </a:r>
            <a:r>
              <a:rPr lang="en-US" altLang="en-US" sz="2400" dirty="0">
                <a:solidFill>
                  <a:srgbClr val="FF0000"/>
                </a:solidFill>
                <a:effectLst>
                  <a:outerShdw blurRad="38100" dist="38100" dir="2700000" algn="tl">
                    <a:srgbClr val="C0C0C0"/>
                  </a:outerShdw>
                </a:effectLst>
                <a:latin typeface="Comic Sans MS" panose="030F0702030302020204" pitchFamily="66" charset="0"/>
              </a:rPr>
              <a:t>decreases</a:t>
            </a:r>
            <a:r>
              <a:rPr lang="en-US" altLang="en-US" sz="2400" dirty="0">
                <a:solidFill>
                  <a:schemeClr val="tx1"/>
                </a:solidFill>
                <a:effectLst>
                  <a:outerShdw blurRad="38100" dist="38100" dir="2700000" algn="tl">
                    <a:srgbClr val="C0C0C0"/>
                  </a:outerShdw>
                </a:effectLst>
                <a:latin typeface="Comic Sans MS" panose="030F0702030302020204" pitchFamily="66" charset="0"/>
              </a:rPr>
              <a:t> down the food chain.</a:t>
            </a:r>
          </a:p>
          <a:p>
            <a:pPr marL="231775" indent="-231775">
              <a:defRPr/>
            </a:pPr>
            <a:r>
              <a:rPr lang="en-US" altLang="en-US" sz="2400" dirty="0">
                <a:solidFill>
                  <a:schemeClr val="tx1"/>
                </a:solidFill>
                <a:effectLst>
                  <a:outerShdw blurRad="38100" dist="38100" dir="2700000" algn="tl">
                    <a:srgbClr val="C0C0C0"/>
                  </a:outerShdw>
                </a:effectLst>
                <a:latin typeface="Comic Sans MS" panose="030F0702030302020204" pitchFamily="66" charset="0"/>
              </a:rPr>
              <a:t>It takes a </a:t>
            </a:r>
            <a:r>
              <a:rPr lang="en-US" altLang="en-US" sz="2400" dirty="0">
                <a:solidFill>
                  <a:srgbClr val="FF0000"/>
                </a:solidFill>
                <a:effectLst>
                  <a:outerShdw blurRad="38100" dist="38100" dir="2700000" algn="tl">
                    <a:srgbClr val="C0C0C0"/>
                  </a:outerShdw>
                </a:effectLst>
                <a:latin typeface="Comic Sans MS" panose="030F0702030302020204" pitchFamily="66" charset="0"/>
              </a:rPr>
              <a:t>large</a:t>
            </a:r>
            <a:r>
              <a:rPr lang="en-US" altLang="en-US" sz="2400" dirty="0">
                <a:solidFill>
                  <a:schemeClr val="tx1"/>
                </a:solidFill>
                <a:effectLst>
                  <a:outerShdw blurRad="38100" dist="38100" dir="2700000" algn="tl">
                    <a:srgbClr val="C0C0C0"/>
                  </a:outerShdw>
                </a:effectLst>
                <a:latin typeface="Comic Sans MS" panose="030F0702030302020204" pitchFamily="66" charset="0"/>
              </a:rPr>
              <a:t> number of producers to support a </a:t>
            </a:r>
            <a:r>
              <a:rPr lang="en-US" altLang="en-US" sz="2400" dirty="0">
                <a:solidFill>
                  <a:srgbClr val="FF0000"/>
                </a:solidFill>
                <a:effectLst>
                  <a:outerShdw blurRad="38100" dist="38100" dir="2700000" algn="tl">
                    <a:srgbClr val="C0C0C0"/>
                  </a:outerShdw>
                </a:effectLst>
                <a:latin typeface="Comic Sans MS" panose="030F0702030302020204" pitchFamily="66" charset="0"/>
              </a:rPr>
              <a:t>small</a:t>
            </a:r>
            <a:r>
              <a:rPr lang="en-US" altLang="en-US" sz="2400" dirty="0">
                <a:solidFill>
                  <a:schemeClr val="tx1"/>
                </a:solidFill>
                <a:effectLst>
                  <a:outerShdw blurRad="38100" dist="38100" dir="2700000" algn="tl">
                    <a:srgbClr val="C0C0C0"/>
                  </a:outerShdw>
                </a:effectLst>
                <a:latin typeface="Comic Sans MS" panose="030F0702030302020204" pitchFamily="66" charset="0"/>
              </a:rPr>
              <a:t> number of primary consumers.</a:t>
            </a:r>
          </a:p>
          <a:p>
            <a:pPr marL="231775" indent="-231775">
              <a:defRPr/>
            </a:pPr>
            <a:r>
              <a:rPr lang="en-US" altLang="en-US" sz="2400" dirty="0">
                <a:solidFill>
                  <a:schemeClr val="tx1"/>
                </a:solidFill>
                <a:effectLst>
                  <a:outerShdw blurRad="38100" dist="38100" dir="2700000" algn="tl">
                    <a:srgbClr val="C0C0C0"/>
                  </a:outerShdw>
                </a:effectLst>
                <a:latin typeface="Comic Sans MS" panose="030F0702030302020204" pitchFamily="66" charset="0"/>
              </a:rPr>
              <a:t>It takes a </a:t>
            </a:r>
            <a:r>
              <a:rPr lang="en-US" altLang="en-US" sz="2400" dirty="0">
                <a:solidFill>
                  <a:srgbClr val="FF0000"/>
                </a:solidFill>
                <a:effectLst>
                  <a:outerShdw blurRad="38100" dist="38100" dir="2700000" algn="tl">
                    <a:srgbClr val="C0C0C0"/>
                  </a:outerShdw>
                </a:effectLst>
                <a:latin typeface="Comic Sans MS" panose="030F0702030302020204" pitchFamily="66" charset="0"/>
              </a:rPr>
              <a:t>large</a:t>
            </a:r>
            <a:r>
              <a:rPr lang="en-US" altLang="en-US" sz="2400" dirty="0">
                <a:solidFill>
                  <a:schemeClr val="tx1"/>
                </a:solidFill>
                <a:effectLst>
                  <a:outerShdw blurRad="38100" dist="38100" dir="2700000" algn="tl">
                    <a:srgbClr val="C0C0C0"/>
                  </a:outerShdw>
                </a:effectLst>
                <a:latin typeface="Comic Sans MS" panose="030F0702030302020204" pitchFamily="66" charset="0"/>
              </a:rPr>
              <a:t> number of primary consumers to support a </a:t>
            </a:r>
            <a:r>
              <a:rPr lang="en-US" altLang="en-US" sz="2400" dirty="0">
                <a:solidFill>
                  <a:srgbClr val="FF0000"/>
                </a:solidFill>
                <a:effectLst>
                  <a:outerShdw blurRad="38100" dist="38100" dir="2700000" algn="tl">
                    <a:srgbClr val="C0C0C0"/>
                  </a:outerShdw>
                </a:effectLst>
                <a:latin typeface="Comic Sans MS" panose="030F0702030302020204" pitchFamily="66" charset="0"/>
              </a:rPr>
              <a:t>small</a:t>
            </a:r>
            <a:r>
              <a:rPr lang="en-US" altLang="en-US" sz="2400" dirty="0">
                <a:solidFill>
                  <a:schemeClr val="tx1"/>
                </a:solidFill>
                <a:effectLst>
                  <a:outerShdw blurRad="38100" dist="38100" dir="2700000" algn="tl">
                    <a:srgbClr val="C0C0C0"/>
                  </a:outerShdw>
                </a:effectLst>
                <a:latin typeface="Comic Sans MS" panose="030F0702030302020204" pitchFamily="66" charset="0"/>
              </a:rPr>
              <a:t> number of secondary consumers.</a:t>
            </a:r>
            <a:endParaRPr lang="en-US" altLang="en-US" sz="2800" dirty="0">
              <a:solidFill>
                <a:schemeClr val="tx1"/>
              </a:solidFill>
              <a:effectLst>
                <a:outerShdw blurRad="38100" dist="38100" dir="2700000" algn="tl">
                  <a:srgbClr val="C0C0C0"/>
                </a:outerShdw>
              </a:effectLst>
              <a:latin typeface="Comic Sans MS" panose="030F0702030302020204" pitchFamily="66" charset="0"/>
            </a:endParaRPr>
          </a:p>
        </p:txBody>
      </p:sp>
    </p:spTree>
    <p:extLst>
      <p:ext uri="{BB962C8B-B14F-4D97-AF65-F5344CB8AC3E}">
        <p14:creationId xmlns:p14="http://schemas.microsoft.com/office/powerpoint/2010/main" val="302837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ox(in)">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ox(i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ox(in)">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ox(in)">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ox(in)">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1123837"/>
            <a:ext cx="2947482" cy="1924163"/>
          </a:xfrm>
        </p:spPr>
        <p:txBody>
          <a:bodyPr>
            <a:normAutofit/>
          </a:bodyPr>
          <a:lstStyle/>
          <a:p>
            <a:r>
              <a:rPr lang="en-US" sz="4400" b="1" dirty="0"/>
              <a:t>REVIEW</a:t>
            </a:r>
          </a:p>
        </p:txBody>
      </p:sp>
      <p:sp>
        <p:nvSpPr>
          <p:cNvPr id="3" name="Content Placeholder 2"/>
          <p:cNvSpPr>
            <a:spLocks noGrp="1"/>
          </p:cNvSpPr>
          <p:nvPr>
            <p:ph idx="1"/>
          </p:nvPr>
        </p:nvSpPr>
        <p:spPr>
          <a:xfrm>
            <a:off x="3686388" y="335788"/>
            <a:ext cx="3435772" cy="1940052"/>
          </a:xfrm>
        </p:spPr>
        <p:txBody>
          <a:bodyPr>
            <a:normAutofit fontScale="92500" lnSpcReduction="20000"/>
          </a:bodyPr>
          <a:lstStyle/>
          <a:p>
            <a:pPr marL="0" lvl="0" indent="0">
              <a:buNone/>
            </a:pPr>
            <a:r>
              <a:rPr lang="en-US" b="1" dirty="0"/>
              <a:t>ECOSYSTEMS</a:t>
            </a:r>
            <a:endParaRPr lang="en-US" sz="1800" dirty="0"/>
          </a:p>
          <a:p>
            <a:pPr lvl="0"/>
            <a:r>
              <a:rPr lang="en-US" dirty="0"/>
              <a:t>Matter Cycles in Ecosystems</a:t>
            </a:r>
            <a:endParaRPr lang="en-US" sz="1800" dirty="0"/>
          </a:p>
          <a:p>
            <a:pPr lvl="1"/>
            <a:r>
              <a:rPr lang="en-US" dirty="0"/>
              <a:t>Water Cycle</a:t>
            </a:r>
            <a:endParaRPr lang="en-US" sz="1600" dirty="0"/>
          </a:p>
          <a:p>
            <a:pPr lvl="2"/>
            <a:r>
              <a:rPr lang="en-US" dirty="0"/>
              <a:t>Define</a:t>
            </a:r>
            <a:endParaRPr lang="en-US" sz="1400" dirty="0"/>
          </a:p>
          <a:p>
            <a:pPr lvl="2"/>
            <a:r>
              <a:rPr lang="en-US" dirty="0"/>
              <a:t>Parts</a:t>
            </a:r>
            <a:endParaRPr lang="en-US" sz="1400" dirty="0"/>
          </a:p>
          <a:p>
            <a:pPr lvl="2"/>
            <a:r>
              <a:rPr lang="en-US" dirty="0"/>
              <a:t>Diagram</a:t>
            </a:r>
            <a:endParaRPr lang="en-US" sz="1400" dirty="0"/>
          </a:p>
          <a:p>
            <a:pPr lvl="2"/>
            <a:r>
              <a:rPr lang="en-US" dirty="0"/>
              <a:t>Human Effect</a:t>
            </a:r>
            <a:endParaRPr lang="en-US" sz="1400" dirty="0"/>
          </a:p>
          <a:p>
            <a:endParaRPr lang="en-US" dirty="0"/>
          </a:p>
        </p:txBody>
      </p:sp>
      <p:pic>
        <p:nvPicPr>
          <p:cNvPr id="4" name="Picture 5" descr="Water%20Cy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3104" y="2409190"/>
            <a:ext cx="6155055" cy="410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186268" y="3048000"/>
            <a:ext cx="3186852" cy="2854960"/>
          </a:xfrm>
          <a:prstGeom prst="rect">
            <a:avLst/>
          </a:prstGeom>
        </p:spPr>
        <p:txBody>
          <a:bodyPr vert="horz" lIns="91440" tIns="45720" rIns="91440" bIns="45720" rtlCol="0" anchor="ctr">
            <a:normAutofit fontScale="9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Tx/>
              <a:buNone/>
              <a:defRPr/>
            </a:pPr>
            <a:r>
              <a:rPr lang="en-US" b="1" dirty="0">
                <a:solidFill>
                  <a:srgbClr val="000066"/>
                </a:solidFill>
              </a:rPr>
              <a:t>How Have Humans Affected the Water Cycle?</a:t>
            </a:r>
          </a:p>
          <a:p>
            <a:pPr>
              <a:buFont typeface="Wingdings" panose="05000000000000000000" pitchFamily="2" charset="2"/>
              <a:buChar char="§"/>
              <a:defRPr/>
            </a:pPr>
            <a:r>
              <a:rPr lang="en-US" dirty="0">
                <a:solidFill>
                  <a:srgbClr val="002060"/>
                </a:solidFill>
              </a:rPr>
              <a:t>Quantitative: by using large parts of the water available through generating hydroelectricity, irrigation, etc.</a:t>
            </a:r>
          </a:p>
          <a:p>
            <a:pPr>
              <a:buFont typeface="Wingdings" panose="05000000000000000000" pitchFamily="2" charset="2"/>
              <a:buChar char="§"/>
              <a:defRPr/>
            </a:pPr>
            <a:r>
              <a:rPr lang="en-US" dirty="0">
                <a:solidFill>
                  <a:srgbClr val="002060"/>
                </a:solidFill>
              </a:rPr>
              <a:t>Qualitatively: by changing the quality of water (e.g. pollution).</a:t>
            </a:r>
          </a:p>
          <a:p>
            <a:pPr marL="0" indent="0">
              <a:buFontTx/>
              <a:buNone/>
              <a:defRPr/>
            </a:pPr>
            <a:r>
              <a:rPr lang="en-US" dirty="0"/>
              <a:t> .</a:t>
            </a:r>
            <a:endParaRPr lang="en-US" dirty="0">
              <a:solidFill>
                <a:srgbClr val="002060"/>
              </a:solidFill>
            </a:endParaRPr>
          </a:p>
        </p:txBody>
      </p:sp>
    </p:spTree>
    <p:extLst>
      <p:ext uri="{BB962C8B-B14F-4D97-AF65-F5344CB8AC3E}">
        <p14:creationId xmlns:p14="http://schemas.microsoft.com/office/powerpoint/2010/main" val="29339917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1123837"/>
            <a:ext cx="2947482" cy="1395843"/>
          </a:xfrm>
        </p:spPr>
        <p:txBody>
          <a:bodyPr>
            <a:normAutofit/>
          </a:bodyPr>
          <a:lstStyle/>
          <a:p>
            <a:r>
              <a:rPr lang="en-US" sz="4400" b="1" dirty="0"/>
              <a:t>REVIEW</a:t>
            </a:r>
          </a:p>
        </p:txBody>
      </p:sp>
      <p:sp>
        <p:nvSpPr>
          <p:cNvPr id="3" name="Content Placeholder 2"/>
          <p:cNvSpPr>
            <a:spLocks noGrp="1"/>
          </p:cNvSpPr>
          <p:nvPr>
            <p:ph idx="1"/>
          </p:nvPr>
        </p:nvSpPr>
        <p:spPr>
          <a:xfrm>
            <a:off x="3808308" y="335788"/>
            <a:ext cx="3517052" cy="1940052"/>
          </a:xfrm>
        </p:spPr>
        <p:txBody>
          <a:bodyPr>
            <a:normAutofit fontScale="92500" lnSpcReduction="20000"/>
          </a:bodyPr>
          <a:lstStyle/>
          <a:p>
            <a:pPr marL="0" lvl="0" indent="0">
              <a:buNone/>
            </a:pPr>
            <a:r>
              <a:rPr lang="en-US" b="1" dirty="0"/>
              <a:t>ECOSYSTEMS</a:t>
            </a:r>
            <a:endParaRPr lang="en-US" sz="1800" dirty="0"/>
          </a:p>
          <a:p>
            <a:pPr lvl="0"/>
            <a:r>
              <a:rPr lang="en-US" dirty="0"/>
              <a:t>Matter Cycles in Ecosystems</a:t>
            </a:r>
            <a:endParaRPr lang="en-US" sz="1800" dirty="0"/>
          </a:p>
          <a:p>
            <a:pPr lvl="1"/>
            <a:r>
              <a:rPr lang="en-US" dirty="0"/>
              <a:t>Carbon Cycle</a:t>
            </a:r>
            <a:endParaRPr lang="en-US" sz="1600" dirty="0"/>
          </a:p>
          <a:p>
            <a:pPr lvl="2"/>
            <a:r>
              <a:rPr lang="en-US" dirty="0"/>
              <a:t>Define</a:t>
            </a:r>
            <a:endParaRPr lang="en-US" sz="1400" dirty="0"/>
          </a:p>
          <a:p>
            <a:pPr lvl="2"/>
            <a:r>
              <a:rPr lang="en-US" dirty="0"/>
              <a:t>Parts</a:t>
            </a:r>
            <a:endParaRPr lang="en-US" sz="1400" dirty="0"/>
          </a:p>
          <a:p>
            <a:pPr lvl="2"/>
            <a:r>
              <a:rPr lang="en-US" dirty="0"/>
              <a:t>Diagram</a:t>
            </a:r>
            <a:endParaRPr lang="en-US" sz="1400" dirty="0"/>
          </a:p>
          <a:p>
            <a:pPr lvl="2"/>
            <a:r>
              <a:rPr lang="en-US" dirty="0"/>
              <a:t>Human Effect</a:t>
            </a:r>
            <a:endParaRPr lang="en-US" sz="1400" dirty="0"/>
          </a:p>
          <a:p>
            <a:endParaRPr lang="en-US" dirty="0"/>
          </a:p>
        </p:txBody>
      </p:sp>
      <p:pic>
        <p:nvPicPr>
          <p:cNvPr id="4" name="Picture 2" descr="biobook_eco_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8480" y="2153920"/>
            <a:ext cx="6375824" cy="427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a:xfrm>
            <a:off x="252919" y="2468303"/>
            <a:ext cx="2987040" cy="4114800"/>
          </a:xfrm>
          <a:prstGeom prst="rect">
            <a:avLst/>
          </a:prstGeom>
        </p:spPr>
        <p:txBody>
          <a:bodyPr vert="horz" lIns="91440" tIns="45720" rIns="91440" bIns="45720" rtlCol="0" anchor="ctr">
            <a:normAutofit fontScale="550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Tx/>
              <a:buNone/>
              <a:defRPr/>
            </a:pPr>
            <a:r>
              <a:rPr lang="en-US" sz="2800" b="1"/>
              <a:t>How humans affect the Carbon Cycle?</a:t>
            </a:r>
            <a:endParaRPr lang="en-US" sz="2800"/>
          </a:p>
          <a:p>
            <a:pPr>
              <a:defRPr/>
            </a:pPr>
            <a:r>
              <a:rPr lang="en-US" sz="2800">
                <a:solidFill>
                  <a:srgbClr val="000066"/>
                </a:solidFill>
              </a:rPr>
              <a:t>Cars, factories and power plants rely on fossil fuels to operate. </a:t>
            </a:r>
          </a:p>
          <a:p>
            <a:pPr>
              <a:defRPr/>
            </a:pPr>
            <a:r>
              <a:rPr lang="en-US" sz="2800">
                <a:solidFill>
                  <a:srgbClr val="000066"/>
                </a:solidFill>
              </a:rPr>
              <a:t>Each year, about 6 billion metric tons of carbon is released into the atmosphere as CO</a:t>
            </a:r>
            <a:r>
              <a:rPr lang="en-US" sz="2800" baseline="-25000">
                <a:solidFill>
                  <a:srgbClr val="000066"/>
                </a:solidFill>
              </a:rPr>
              <a:t>2</a:t>
            </a:r>
            <a:r>
              <a:rPr lang="en-US" sz="2800">
                <a:solidFill>
                  <a:srgbClr val="000066"/>
                </a:solidFill>
              </a:rPr>
              <a:t> by the burning of fossil fuels and the burning of wood in forest fires. </a:t>
            </a:r>
          </a:p>
          <a:p>
            <a:pPr>
              <a:defRPr/>
            </a:pPr>
            <a:r>
              <a:rPr lang="en-US" sz="2800">
                <a:solidFill>
                  <a:srgbClr val="000066"/>
                </a:solidFill>
              </a:rPr>
              <a:t>As a result, the amount of CO</a:t>
            </a:r>
            <a:r>
              <a:rPr lang="en-US" sz="2800" baseline="-25000">
                <a:solidFill>
                  <a:srgbClr val="000066"/>
                </a:solidFill>
              </a:rPr>
              <a:t>2</a:t>
            </a:r>
            <a:r>
              <a:rPr lang="en-US" sz="2800">
                <a:solidFill>
                  <a:srgbClr val="000066"/>
                </a:solidFill>
              </a:rPr>
              <a:t> levels in the atmosphere has steadily increased. </a:t>
            </a:r>
          </a:p>
          <a:p>
            <a:pPr>
              <a:defRPr/>
            </a:pPr>
            <a:r>
              <a:rPr lang="en-US" sz="2800">
                <a:solidFill>
                  <a:srgbClr val="000066"/>
                </a:solidFill>
              </a:rPr>
              <a:t>Increased levels of CO</a:t>
            </a:r>
            <a:r>
              <a:rPr lang="en-US" sz="2800" baseline="-25000">
                <a:solidFill>
                  <a:srgbClr val="000066"/>
                </a:solidFill>
              </a:rPr>
              <a:t>2</a:t>
            </a:r>
            <a:r>
              <a:rPr lang="en-US" sz="2800">
                <a:solidFill>
                  <a:srgbClr val="000066"/>
                </a:solidFill>
              </a:rPr>
              <a:t> may contribute to global warming, which is an overall increase in temperature of the Earth. </a:t>
            </a:r>
          </a:p>
          <a:p>
            <a:pPr>
              <a:defRPr/>
            </a:pPr>
            <a:endParaRPr lang="en-US" dirty="0"/>
          </a:p>
        </p:txBody>
      </p:sp>
    </p:spTree>
    <p:extLst>
      <p:ext uri="{BB962C8B-B14F-4D97-AF65-F5344CB8AC3E}">
        <p14:creationId xmlns:p14="http://schemas.microsoft.com/office/powerpoint/2010/main" val="35497800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1123837"/>
            <a:ext cx="2947482" cy="1314563"/>
          </a:xfrm>
        </p:spPr>
        <p:txBody>
          <a:bodyPr>
            <a:normAutofit/>
          </a:bodyPr>
          <a:lstStyle/>
          <a:p>
            <a:r>
              <a:rPr lang="en-US" sz="4400" b="1" dirty="0"/>
              <a:t>REVIEW</a:t>
            </a:r>
          </a:p>
        </p:txBody>
      </p:sp>
      <p:sp>
        <p:nvSpPr>
          <p:cNvPr id="3" name="Content Placeholder 2"/>
          <p:cNvSpPr>
            <a:spLocks noGrp="1"/>
          </p:cNvSpPr>
          <p:nvPr>
            <p:ph idx="1"/>
          </p:nvPr>
        </p:nvSpPr>
        <p:spPr>
          <a:xfrm>
            <a:off x="3869268" y="497840"/>
            <a:ext cx="3506892" cy="2275840"/>
          </a:xfrm>
        </p:spPr>
        <p:txBody>
          <a:bodyPr>
            <a:normAutofit lnSpcReduction="10000"/>
          </a:bodyPr>
          <a:lstStyle/>
          <a:p>
            <a:pPr marL="0" lvl="0" indent="0">
              <a:buNone/>
            </a:pPr>
            <a:r>
              <a:rPr lang="en-US" b="1" dirty="0"/>
              <a:t>ECOSYSTEMS</a:t>
            </a:r>
            <a:endParaRPr lang="en-US" dirty="0"/>
          </a:p>
          <a:p>
            <a:pPr lvl="0"/>
            <a:r>
              <a:rPr lang="en-US" dirty="0"/>
              <a:t>Matter Cycles in Ecosystems</a:t>
            </a:r>
            <a:endParaRPr lang="en-US" sz="1800" dirty="0"/>
          </a:p>
          <a:p>
            <a:pPr lvl="1"/>
            <a:r>
              <a:rPr lang="en-US" dirty="0"/>
              <a:t>Nitrogen Cycle</a:t>
            </a:r>
            <a:endParaRPr lang="en-US" sz="1600" dirty="0"/>
          </a:p>
          <a:p>
            <a:pPr lvl="2"/>
            <a:r>
              <a:rPr lang="en-US" dirty="0"/>
              <a:t>Define</a:t>
            </a:r>
            <a:endParaRPr lang="en-US" sz="1400" dirty="0"/>
          </a:p>
          <a:p>
            <a:pPr lvl="2"/>
            <a:r>
              <a:rPr lang="en-US" dirty="0"/>
              <a:t>Parts</a:t>
            </a:r>
            <a:endParaRPr lang="en-US" sz="1400" dirty="0"/>
          </a:p>
          <a:p>
            <a:pPr lvl="2"/>
            <a:r>
              <a:rPr lang="en-US" dirty="0"/>
              <a:t>Diagram</a:t>
            </a:r>
            <a:endParaRPr lang="en-US" sz="1400" dirty="0"/>
          </a:p>
          <a:p>
            <a:pPr lvl="2"/>
            <a:r>
              <a:rPr lang="en-US" dirty="0"/>
              <a:t>Human Effect</a:t>
            </a:r>
            <a:endParaRPr lang="en-US" sz="1400" dirty="0"/>
          </a:p>
          <a:p>
            <a:endParaRPr lang="en-US" dirty="0"/>
          </a:p>
        </p:txBody>
      </p:sp>
      <p:pic>
        <p:nvPicPr>
          <p:cNvPr id="4" name="Picture 4" descr="ni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397" y="2519680"/>
            <a:ext cx="5509260" cy="413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a:xfrm>
            <a:off x="0" y="2773680"/>
            <a:ext cx="3403600" cy="3241040"/>
          </a:xfrm>
          <a:prstGeom prst="rect">
            <a:avLst/>
          </a:prstGeom>
        </p:spPr>
        <p:txBody>
          <a:bodyPr vert="horz" lIns="91440" tIns="45720" rIns="91440" bIns="45720" rtlCol="0" anchor="ctr">
            <a:normAutofit fontScale="9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Tx/>
              <a:buNone/>
              <a:defRPr/>
            </a:pPr>
            <a:r>
              <a:rPr lang="en-US" b="1" dirty="0">
                <a:solidFill>
                  <a:srgbClr val="000066"/>
                </a:solidFill>
              </a:rPr>
              <a:t>How humans affect the Nitrogen Cycle?</a:t>
            </a:r>
            <a:endParaRPr lang="en-US" dirty="0">
              <a:solidFill>
                <a:srgbClr val="000066"/>
              </a:solidFill>
            </a:endParaRPr>
          </a:p>
          <a:p>
            <a:pPr>
              <a:defRPr/>
            </a:pPr>
            <a:r>
              <a:rPr lang="en-US" dirty="0">
                <a:solidFill>
                  <a:srgbClr val="000066"/>
                </a:solidFill>
              </a:rPr>
              <a:t>Humans have impacted this cycle due to agricultural fertilization, burning of fossil fuels, wastewater etc. </a:t>
            </a:r>
          </a:p>
          <a:p>
            <a:pPr>
              <a:defRPr/>
            </a:pPr>
            <a:r>
              <a:rPr lang="en-US" dirty="0">
                <a:solidFill>
                  <a:srgbClr val="000066"/>
                </a:solidFill>
              </a:rPr>
              <a:t>Excessive nitrogen contributes to acid precipitation, contamination of water, removal of nitrogen from topsoil, and destruction of plant through the release of excess nitrogen.  </a:t>
            </a:r>
          </a:p>
          <a:p>
            <a:pPr>
              <a:defRPr/>
            </a:pPr>
            <a:endParaRPr lang="en-US" dirty="0"/>
          </a:p>
        </p:txBody>
      </p:sp>
    </p:spTree>
    <p:extLst>
      <p:ext uri="{BB962C8B-B14F-4D97-AF65-F5344CB8AC3E}">
        <p14:creationId xmlns:p14="http://schemas.microsoft.com/office/powerpoint/2010/main" val="1245531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1123837"/>
            <a:ext cx="2947482" cy="1111363"/>
          </a:xfrm>
        </p:spPr>
        <p:txBody>
          <a:bodyPr>
            <a:normAutofit/>
          </a:bodyPr>
          <a:lstStyle/>
          <a:p>
            <a:r>
              <a:rPr lang="en-US" sz="4400" b="1" dirty="0"/>
              <a:t>REVIEW</a:t>
            </a:r>
          </a:p>
        </p:txBody>
      </p:sp>
      <p:sp>
        <p:nvSpPr>
          <p:cNvPr id="3" name="Content Placeholder 2"/>
          <p:cNvSpPr>
            <a:spLocks noGrp="1"/>
          </p:cNvSpPr>
          <p:nvPr>
            <p:ph idx="1"/>
          </p:nvPr>
        </p:nvSpPr>
        <p:spPr>
          <a:xfrm>
            <a:off x="3757508" y="264668"/>
            <a:ext cx="7315200" cy="2884932"/>
          </a:xfrm>
        </p:spPr>
        <p:txBody>
          <a:bodyPr>
            <a:normAutofit/>
          </a:bodyPr>
          <a:lstStyle/>
          <a:p>
            <a:pPr marL="0" lvl="0" indent="0">
              <a:buNone/>
            </a:pPr>
            <a:r>
              <a:rPr lang="en-US" b="1" dirty="0"/>
              <a:t>ECOSYSTEMS</a:t>
            </a:r>
            <a:endParaRPr lang="en-US" dirty="0"/>
          </a:p>
          <a:p>
            <a:pPr lvl="0"/>
            <a:r>
              <a:rPr lang="en-US" dirty="0"/>
              <a:t>Matter Cycles in Ecosystems</a:t>
            </a:r>
            <a:endParaRPr lang="en-US" sz="1800" dirty="0"/>
          </a:p>
          <a:p>
            <a:pPr lvl="1"/>
            <a:r>
              <a:rPr lang="en-US" dirty="0"/>
              <a:t>Phosphorus Cycle</a:t>
            </a:r>
            <a:endParaRPr lang="en-US" sz="1600" dirty="0"/>
          </a:p>
          <a:p>
            <a:pPr lvl="2"/>
            <a:r>
              <a:rPr lang="en-US" dirty="0"/>
              <a:t>Define</a:t>
            </a:r>
            <a:endParaRPr lang="en-US" sz="1400" dirty="0"/>
          </a:p>
          <a:p>
            <a:pPr lvl="2"/>
            <a:r>
              <a:rPr lang="en-US" dirty="0"/>
              <a:t>Parts</a:t>
            </a:r>
            <a:endParaRPr lang="en-US" sz="1400" dirty="0"/>
          </a:p>
          <a:p>
            <a:pPr lvl="2"/>
            <a:r>
              <a:rPr lang="en-US" dirty="0"/>
              <a:t>Diagram</a:t>
            </a:r>
            <a:endParaRPr lang="en-US" sz="1400" dirty="0"/>
          </a:p>
          <a:p>
            <a:pPr lvl="2"/>
            <a:r>
              <a:rPr lang="en-US" dirty="0"/>
              <a:t>Human Effect</a:t>
            </a:r>
            <a:endParaRPr lang="en-US" sz="1400" dirty="0"/>
          </a:p>
          <a:p>
            <a:endParaRPr lang="en-US" dirty="0"/>
          </a:p>
        </p:txBody>
      </p:sp>
      <p:pic>
        <p:nvPicPr>
          <p:cNvPr id="4" name="Picture 3"/>
          <p:cNvPicPr>
            <a:picLocks noChangeAspect="1"/>
          </p:cNvPicPr>
          <p:nvPr/>
        </p:nvPicPr>
        <p:blipFill>
          <a:blip r:embed="rId2"/>
          <a:stretch>
            <a:fillRect/>
          </a:stretch>
        </p:blipFill>
        <p:spPr>
          <a:xfrm>
            <a:off x="4685982" y="2661920"/>
            <a:ext cx="6297097" cy="3984307"/>
          </a:xfrm>
          <a:prstGeom prst="rect">
            <a:avLst/>
          </a:prstGeom>
        </p:spPr>
      </p:pic>
      <p:sp>
        <p:nvSpPr>
          <p:cNvPr id="5" name="Content Placeholder 2"/>
          <p:cNvSpPr txBox="1">
            <a:spLocks/>
          </p:cNvSpPr>
          <p:nvPr/>
        </p:nvSpPr>
        <p:spPr>
          <a:xfrm>
            <a:off x="42071" y="3149600"/>
            <a:ext cx="3312160" cy="2905760"/>
          </a:xfrm>
          <a:prstGeom prst="rect">
            <a:avLst/>
          </a:prstGeom>
        </p:spPr>
        <p:txBody>
          <a:bodyPr vert="horz" lIns="91440" tIns="45720" rIns="91440" bIns="45720" rtlCol="0" anchor="ctr">
            <a:normAutofit fontScale="850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Tx/>
              <a:buNone/>
              <a:defRPr/>
            </a:pPr>
            <a:r>
              <a:rPr lang="en-US" b="1">
                <a:solidFill>
                  <a:srgbClr val="000066"/>
                </a:solidFill>
              </a:rPr>
              <a:t>How humans affect the Phosphorus Cycle?</a:t>
            </a:r>
            <a:endParaRPr lang="en-US">
              <a:solidFill>
                <a:srgbClr val="000066"/>
              </a:solidFill>
            </a:endParaRPr>
          </a:p>
          <a:p>
            <a:pPr>
              <a:defRPr/>
            </a:pPr>
            <a:r>
              <a:rPr lang="en-US">
                <a:solidFill>
                  <a:srgbClr val="000066"/>
                </a:solidFill>
              </a:rPr>
              <a:t>Humans remove large amounts of phosphate from the earth through mining to make fertilizers, reduce phosphorus in tropical soils by clearing forests and then we add excess phosphates into aquatic systems. Phosphorus disrupts aquatic systems through runoff of animal wastes, fertilizers and discharges from sewage treatment systems. </a:t>
            </a:r>
          </a:p>
          <a:p>
            <a:pPr>
              <a:defRPr/>
            </a:pPr>
            <a:endParaRPr lang="en-US" dirty="0"/>
          </a:p>
        </p:txBody>
      </p:sp>
    </p:spTree>
    <p:extLst>
      <p:ext uri="{BB962C8B-B14F-4D97-AF65-F5344CB8AC3E}">
        <p14:creationId xmlns:p14="http://schemas.microsoft.com/office/powerpoint/2010/main" val="28829818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REVIEW</a:t>
            </a:r>
          </a:p>
        </p:txBody>
      </p:sp>
      <p:sp>
        <p:nvSpPr>
          <p:cNvPr id="3" name="Content Placeholder 2"/>
          <p:cNvSpPr>
            <a:spLocks noGrp="1"/>
          </p:cNvSpPr>
          <p:nvPr>
            <p:ph idx="1"/>
          </p:nvPr>
        </p:nvSpPr>
        <p:spPr>
          <a:xfrm>
            <a:off x="3869268" y="864108"/>
            <a:ext cx="7315200" cy="2001012"/>
          </a:xfrm>
        </p:spPr>
        <p:txBody>
          <a:bodyPr>
            <a:normAutofit/>
          </a:bodyPr>
          <a:lstStyle/>
          <a:p>
            <a:r>
              <a:rPr lang="en-US" sz="2800" dirty="0"/>
              <a:t>SAT VOCABULARY LIST #10</a:t>
            </a:r>
          </a:p>
        </p:txBody>
      </p:sp>
      <p:sp>
        <p:nvSpPr>
          <p:cNvPr id="4" name="Content Placeholder 2"/>
          <p:cNvSpPr txBox="1">
            <a:spLocks/>
          </p:cNvSpPr>
          <p:nvPr/>
        </p:nvSpPr>
        <p:spPr>
          <a:xfrm>
            <a:off x="3869268" y="2164080"/>
            <a:ext cx="7772400" cy="4114800"/>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sz="2800" b="1" dirty="0">
                <a:solidFill>
                  <a:srgbClr val="002060"/>
                </a:solidFill>
              </a:rPr>
              <a:t>compound</a:t>
            </a:r>
            <a:r>
              <a:rPr lang="en-US" altLang="en-US" sz="2800" dirty="0">
                <a:solidFill>
                  <a:schemeClr val="tx1"/>
                </a:solidFill>
              </a:rPr>
              <a:t> a. (v.) to combine parts; b. (n.) a combination of different parts </a:t>
            </a:r>
          </a:p>
          <a:p>
            <a:r>
              <a:rPr lang="en-US" altLang="en-US" sz="2800" b="1" dirty="0">
                <a:solidFill>
                  <a:srgbClr val="002060"/>
                </a:solidFill>
              </a:rPr>
              <a:t>consumption</a:t>
            </a:r>
            <a:r>
              <a:rPr lang="en-US" altLang="en-US" sz="2800" dirty="0">
                <a:solidFill>
                  <a:schemeClr val="tx1"/>
                </a:solidFill>
              </a:rPr>
              <a:t> (n.) the act of consuming</a:t>
            </a:r>
          </a:p>
          <a:p>
            <a:r>
              <a:rPr lang="en-US" altLang="en-US" sz="2800" b="1" dirty="0">
                <a:solidFill>
                  <a:srgbClr val="002060"/>
                </a:solidFill>
              </a:rPr>
              <a:t>disperse</a:t>
            </a:r>
            <a:r>
              <a:rPr lang="en-US" altLang="en-US" sz="2800" dirty="0">
                <a:solidFill>
                  <a:schemeClr val="tx1"/>
                </a:solidFill>
              </a:rPr>
              <a:t> (v.) to scatter, cause to scatter</a:t>
            </a:r>
          </a:p>
          <a:p>
            <a:r>
              <a:rPr lang="en-US" altLang="en-US" sz="2800" b="1" dirty="0">
                <a:solidFill>
                  <a:srgbClr val="002060"/>
                </a:solidFill>
              </a:rPr>
              <a:t>pliable</a:t>
            </a:r>
            <a:r>
              <a:rPr lang="en-US" altLang="en-US" sz="2800" dirty="0">
                <a:solidFill>
                  <a:schemeClr val="tx1"/>
                </a:solidFill>
              </a:rPr>
              <a:t> (adj.) flexible</a:t>
            </a:r>
          </a:p>
          <a:p>
            <a:endParaRPr lang="en-US" altLang="en-US" dirty="0"/>
          </a:p>
        </p:txBody>
      </p:sp>
    </p:spTree>
    <p:extLst>
      <p:ext uri="{BB962C8B-B14F-4D97-AF65-F5344CB8AC3E}">
        <p14:creationId xmlns:p14="http://schemas.microsoft.com/office/powerpoint/2010/main" val="31347375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idx="1"/>
          </p:nvPr>
        </p:nvSpPr>
        <p:spPr>
          <a:xfrm>
            <a:off x="3869268" y="864108"/>
            <a:ext cx="7967132" cy="5120640"/>
          </a:xfrm>
        </p:spPr>
        <p:txBody>
          <a:bodyPr/>
          <a:lstStyle/>
          <a:p>
            <a:pPr lvl="0"/>
            <a:r>
              <a:rPr lang="en-US" dirty="0"/>
              <a:t>Websites where you can get practice with quizzes:</a:t>
            </a:r>
          </a:p>
          <a:p>
            <a:r>
              <a:rPr lang="en-US" u="sng" dirty="0">
                <a:hlinkClick r:id="rId2"/>
              </a:rPr>
              <a:t>http://www.sciencegeek.net/Biology/review/U7BasicEcology.htm</a:t>
            </a:r>
            <a:endParaRPr lang="en-US" dirty="0"/>
          </a:p>
          <a:p>
            <a:r>
              <a:rPr lang="en-US" u="sng" dirty="0">
                <a:hlinkClick r:id="rId3"/>
              </a:rPr>
              <a:t>http://www.sciencegeek.net/Biology/review/U7Cycles.htm</a:t>
            </a:r>
            <a:endParaRPr lang="en-US" dirty="0"/>
          </a:p>
          <a:p>
            <a:r>
              <a:rPr lang="en-US" u="sng" dirty="0">
                <a:hlinkClick r:id="rId4"/>
              </a:rPr>
              <a:t>http://www.sciencegeek.net/Biology/review/U7Populations.htm</a:t>
            </a:r>
            <a:endParaRPr lang="en-US" dirty="0"/>
          </a:p>
          <a:p>
            <a:r>
              <a:rPr lang="en-US" u="sng" dirty="0">
                <a:hlinkClick r:id="rId5"/>
              </a:rPr>
              <a:t>http://www.sciencegeek.net/Biology/review/U7Change.htm</a:t>
            </a:r>
            <a:endParaRPr lang="en-US" dirty="0"/>
          </a:p>
          <a:p>
            <a:r>
              <a:rPr lang="en-US" u="sng" dirty="0">
                <a:hlinkClick r:id="rId6"/>
              </a:rPr>
              <a:t>http://www.sciencegeek.net/Biology/review/U7Review.htm</a:t>
            </a:r>
            <a:endParaRPr lang="en-US" dirty="0"/>
          </a:p>
          <a:p>
            <a:r>
              <a:rPr lang="en-US" u="sng" dirty="0">
                <a:hlinkClick r:id="rId7"/>
              </a:rPr>
              <a:t>http://edhsgreensea.net/Biology/taters/populations_mc.htm</a:t>
            </a:r>
            <a:endParaRPr lang="en-US" dirty="0"/>
          </a:p>
          <a:p>
            <a:r>
              <a:rPr lang="en-US" u="sng" dirty="0">
                <a:hlinkClick r:id="rId8"/>
              </a:rPr>
              <a:t>http://edhsgreensea.net/Biology/taters/basic_ecology_mc.htm</a:t>
            </a:r>
            <a:endParaRPr lang="en-US" dirty="0"/>
          </a:p>
          <a:p>
            <a:r>
              <a:rPr lang="en-US" u="sng" dirty="0">
                <a:hlinkClick r:id="rId9"/>
              </a:rPr>
              <a:t>http://edhsgreensea.net/Biology/taters/nutrient_cycles.htm</a:t>
            </a:r>
            <a:endParaRPr lang="en-US" dirty="0"/>
          </a:p>
          <a:p>
            <a:r>
              <a:rPr lang="en-US" u="sng" dirty="0">
                <a:hlinkClick r:id="rId10"/>
              </a:rPr>
              <a:t>http://edhsgreensea.net/Biology/taters/ecosytem_changes_mc.htm</a:t>
            </a:r>
            <a:endParaRPr lang="en-US" dirty="0"/>
          </a:p>
          <a:p>
            <a:endParaRPr lang="en-US" dirty="0"/>
          </a:p>
        </p:txBody>
      </p:sp>
    </p:spTree>
    <p:extLst>
      <p:ext uri="{BB962C8B-B14F-4D97-AF65-F5344CB8AC3E}">
        <p14:creationId xmlns:p14="http://schemas.microsoft.com/office/powerpoint/2010/main" val="1725886602"/>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327</TotalTime>
  <Words>1285</Words>
  <Application>Microsoft Office PowerPoint</Application>
  <PresentationFormat>Widescreen</PresentationFormat>
  <Paragraphs>274</Paragraphs>
  <Slides>61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Arial</vt:lpstr>
      <vt:lpstr>Calibri</vt:lpstr>
      <vt:lpstr>Comic Sans MS</vt:lpstr>
      <vt:lpstr>Corbel</vt:lpstr>
      <vt:lpstr>Times New Roman</vt:lpstr>
      <vt:lpstr>Wingdings</vt:lpstr>
      <vt:lpstr>Wingdings 2</vt:lpstr>
      <vt:lpstr>Frame</vt:lpstr>
      <vt:lpstr>POPULATIONS AND COMMUNITIES </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VOCAB PRACTICE</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POPULATIONS AND COMMUNITIES </dc:title>
  <dc:creator>Nancy</dc:creator>
  <cp:lastModifiedBy>Nancy</cp:lastModifiedBy>
  <cp:revision>19</cp:revision>
  <dcterms:created xsi:type="dcterms:W3CDTF">2016-04-07T15:00:11Z</dcterms:created>
  <dcterms:modified xsi:type="dcterms:W3CDTF">2016-04-07T20:28:46Z</dcterms:modified>
</cp:coreProperties>
</file>