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81" r:id="rId3"/>
    <p:sldId id="282" r:id="rId4"/>
    <p:sldId id="256" r:id="rId5"/>
    <p:sldId id="260" r:id="rId6"/>
    <p:sldId id="272" r:id="rId7"/>
    <p:sldId id="262" r:id="rId8"/>
    <p:sldId id="273" r:id="rId9"/>
    <p:sldId id="263" r:id="rId10"/>
    <p:sldId id="264" r:id="rId11"/>
    <p:sldId id="265" r:id="rId12"/>
    <p:sldId id="274" r:id="rId13"/>
    <p:sldId id="277" r:id="rId14"/>
    <p:sldId id="266" r:id="rId15"/>
    <p:sldId id="267" r:id="rId16"/>
    <p:sldId id="268" r:id="rId17"/>
    <p:sldId id="278" r:id="rId18"/>
    <p:sldId id="269" r:id="rId19"/>
    <p:sldId id="270" r:id="rId20"/>
    <p:sldId id="271" r:id="rId21"/>
    <p:sldId id="279" r:id="rId22"/>
    <p:sldId id="280" r:id="rId23"/>
    <p:sldId id="283" r:id="rId24"/>
    <p:sldId id="26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9686F-7AAC-44EA-B872-767D78D44865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9284-97FA-4AB1-8109-71386406FBB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9686F-7AAC-44EA-B872-767D78D44865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9284-97FA-4AB1-8109-71386406FBB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9686F-7AAC-44EA-B872-767D78D44865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9284-97FA-4AB1-8109-71386406FB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9686F-7AAC-44EA-B872-767D78D44865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9284-97FA-4AB1-8109-71386406FBB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9686F-7AAC-44EA-B872-767D78D44865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9284-97FA-4AB1-8109-71386406FBB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9686F-7AAC-44EA-B872-767D78D44865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9284-97FA-4AB1-8109-71386406FB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9686F-7AAC-44EA-B872-767D78D44865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9284-97FA-4AB1-8109-71386406FB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9686F-7AAC-44EA-B872-767D78D44865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9284-97FA-4AB1-8109-71386406FB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9686F-7AAC-44EA-B872-767D78D44865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9284-97FA-4AB1-8109-71386406FBB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9686F-7AAC-44EA-B872-767D78D44865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9284-97FA-4AB1-8109-71386406FB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9686F-7AAC-44EA-B872-767D78D44865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59284-97FA-4AB1-8109-71386406FB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EA9686F-7AAC-44EA-B872-767D78D44865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6F59284-97FA-4AB1-8109-71386406FBB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57200"/>
            <a:ext cx="6512511" cy="1143000"/>
          </a:xfrm>
        </p:spPr>
        <p:txBody>
          <a:bodyPr/>
          <a:lstStyle/>
          <a:p>
            <a:r>
              <a:rPr lang="en-US" sz="6600" dirty="0"/>
              <a:t>D</a:t>
            </a:r>
            <a:r>
              <a:rPr lang="en-US" sz="6600" dirty="0" smtClean="0"/>
              <a:t>O NOW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2362200"/>
            <a:ext cx="7924800" cy="3810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Turn in Solubility Curves and Solutions handout</a:t>
            </a:r>
          </a:p>
          <a:p>
            <a:r>
              <a:rPr lang="en-US" sz="2800" dirty="0" smtClean="0"/>
              <a:t>Get out your Saccharine-y Sweet Solutions lab</a:t>
            </a:r>
          </a:p>
          <a:p>
            <a:r>
              <a:rPr lang="en-US" sz="2800" dirty="0" smtClean="0"/>
              <a:t>Get </a:t>
            </a:r>
            <a:r>
              <a:rPr lang="en-US" sz="2800" dirty="0"/>
              <a:t>out EOC sheet, notes, and review packet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9966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189" y="457200"/>
            <a:ext cx="8608011" cy="1143000"/>
          </a:xfrm>
        </p:spPr>
        <p:txBody>
          <a:bodyPr/>
          <a:lstStyle/>
          <a:p>
            <a:r>
              <a:rPr lang="en-US" sz="4800" dirty="0" smtClean="0"/>
              <a:t>PHYSICAL SCIENCE	PS52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Match the following elements with the category or series to which they belong:</a:t>
            </a:r>
          </a:p>
          <a:p>
            <a:pPr marL="0" indent="0">
              <a:buNone/>
            </a:pPr>
            <a:endParaRPr lang="en-US" sz="2800" dirty="0" smtClean="0">
              <a:solidFill>
                <a:schemeClr val="tx1"/>
              </a:solidFill>
            </a:endParaRPr>
          </a:p>
          <a:p>
            <a:pPr marL="514350" indent="-514350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C, N, O, P, S, Se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B, Si, Ge, As, Sb, </a:t>
            </a:r>
            <a:r>
              <a:rPr lang="en-US" sz="2800" dirty="0" err="1" smtClean="0">
                <a:solidFill>
                  <a:schemeClr val="tx1"/>
                </a:solidFill>
              </a:rPr>
              <a:t>Te</a:t>
            </a:r>
            <a:r>
              <a:rPr lang="en-US" sz="2800" dirty="0" smtClean="0">
                <a:solidFill>
                  <a:schemeClr val="tx1"/>
                </a:solidFill>
              </a:rPr>
              <a:t>, Po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He, Ne, </a:t>
            </a:r>
            <a:r>
              <a:rPr lang="en-US" sz="2800" dirty="0" err="1" smtClean="0">
                <a:solidFill>
                  <a:schemeClr val="tx1"/>
                </a:solidFill>
              </a:rPr>
              <a:t>Ar</a:t>
            </a:r>
            <a:r>
              <a:rPr lang="en-US" sz="2800" dirty="0" smtClean="0">
                <a:solidFill>
                  <a:schemeClr val="tx1"/>
                </a:solidFill>
              </a:rPr>
              <a:t>, Kr, </a:t>
            </a:r>
            <a:r>
              <a:rPr lang="en-US" sz="2800" dirty="0" err="1" smtClean="0">
                <a:solidFill>
                  <a:schemeClr val="tx1"/>
                </a:solidFill>
              </a:rPr>
              <a:t>Xe</a:t>
            </a:r>
            <a:r>
              <a:rPr lang="en-US" sz="2800" dirty="0" smtClean="0">
                <a:solidFill>
                  <a:schemeClr val="tx1"/>
                </a:solidFill>
              </a:rPr>
              <a:t>, Rn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All other elements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91200" y="3200400"/>
            <a:ext cx="2819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n-US" sz="2800" dirty="0" smtClean="0"/>
              <a:t>Noble gases</a:t>
            </a:r>
          </a:p>
          <a:p>
            <a:pPr marL="342900" indent="-342900">
              <a:buAutoNum type="alphaUcPeriod"/>
            </a:pPr>
            <a:r>
              <a:rPr lang="en-US" sz="2800" dirty="0" smtClean="0"/>
              <a:t>Metals</a:t>
            </a:r>
            <a:endParaRPr lang="en-US" sz="2800" dirty="0"/>
          </a:p>
          <a:p>
            <a:pPr marL="342900" indent="-342900">
              <a:buAutoNum type="alphaUcPeriod"/>
            </a:pPr>
            <a:r>
              <a:rPr lang="en-US" sz="2800" dirty="0" smtClean="0"/>
              <a:t>Metalloids</a:t>
            </a:r>
            <a:endParaRPr lang="en-US" sz="2800" dirty="0"/>
          </a:p>
          <a:p>
            <a:pPr marL="342900" indent="-342900">
              <a:buAutoNum type="alphaUcPeriod"/>
            </a:pPr>
            <a:r>
              <a:rPr lang="en-US" sz="2800" dirty="0" smtClean="0"/>
              <a:t>Nonmetals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0938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458200" cy="1143000"/>
          </a:xfrm>
        </p:spPr>
        <p:txBody>
          <a:bodyPr/>
          <a:lstStyle/>
          <a:p>
            <a:r>
              <a:rPr lang="en-US" sz="4800" dirty="0" smtClean="0"/>
              <a:t>PHYSICAL SCIENCE	PS52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19200" y="1676400"/>
            <a:ext cx="65532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Nonmetals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Metalloids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Noble gases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Metals</a:t>
            </a:r>
          </a:p>
          <a:p>
            <a:pPr marL="0" indent="0">
              <a:buNone/>
            </a:pPr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23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5638800"/>
            <a:ext cx="6096000" cy="882119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/>
              <a:t>Test Review</a:t>
            </a:r>
            <a:endParaRPr lang="en-US" sz="2800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343400"/>
            <a:ext cx="7175351" cy="1793167"/>
          </a:xfrm>
        </p:spPr>
        <p:txBody>
          <a:bodyPr/>
          <a:lstStyle/>
          <a:p>
            <a:pPr algn="ctr"/>
            <a:r>
              <a:rPr lang="en-US" sz="6600" dirty="0" smtClean="0"/>
              <a:t>SOLUTIONS</a:t>
            </a:r>
            <a:endParaRPr lang="en-US" sz="66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275" y="228600"/>
            <a:ext cx="398145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47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2112" y="457200"/>
            <a:ext cx="6512511" cy="1143000"/>
          </a:xfrm>
        </p:spPr>
        <p:txBody>
          <a:bodyPr/>
          <a:lstStyle/>
          <a:p>
            <a:r>
              <a:rPr lang="en-US" sz="5400" dirty="0" smtClean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97663" y="1524000"/>
            <a:ext cx="7836737" cy="1021080"/>
          </a:xfrm>
        </p:spPr>
        <p:txBody>
          <a:bodyPr>
            <a:normAutofit/>
          </a:bodyPr>
          <a:lstStyle/>
          <a:p>
            <a:pPr marL="398463" lvl="0" indent="-354013">
              <a:buNone/>
            </a:pPr>
            <a:r>
              <a:rPr lang="en-US" sz="2800" b="1" dirty="0" smtClean="0"/>
              <a:t>1. Differentiate </a:t>
            </a:r>
            <a:r>
              <a:rPr lang="en-US" sz="2800" b="1" dirty="0"/>
              <a:t>between colloids, solutions, and </a:t>
            </a:r>
            <a:r>
              <a:rPr lang="en-US" sz="2800" b="1" dirty="0" smtClean="0"/>
              <a:t>suspensions.</a:t>
            </a:r>
            <a:endParaRPr lang="en-US" sz="2800" b="1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63" y="2466975"/>
            <a:ext cx="7836737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941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2112" y="457200"/>
            <a:ext cx="6512511" cy="1143000"/>
          </a:xfrm>
        </p:spPr>
        <p:txBody>
          <a:bodyPr/>
          <a:lstStyle/>
          <a:p>
            <a:r>
              <a:rPr lang="en-US" sz="5400" dirty="0" smtClean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1524000"/>
            <a:ext cx="8153400" cy="4343400"/>
          </a:xfrm>
        </p:spPr>
        <p:txBody>
          <a:bodyPr>
            <a:noAutofit/>
          </a:bodyPr>
          <a:lstStyle/>
          <a:p>
            <a:pPr marL="398463" lvl="0" indent="-354013">
              <a:buNone/>
            </a:pPr>
            <a:r>
              <a:rPr lang="en-US" sz="2800" b="1" dirty="0" smtClean="0"/>
              <a:t>1. Differentiate </a:t>
            </a:r>
            <a:r>
              <a:rPr lang="en-US" sz="2800" b="1" dirty="0"/>
              <a:t>between colloids, solutions, and </a:t>
            </a:r>
            <a:r>
              <a:rPr lang="en-US" sz="2800" b="1" dirty="0" smtClean="0"/>
              <a:t>suspensions.</a:t>
            </a:r>
            <a:endParaRPr lang="en-US" sz="2800" b="1" dirty="0"/>
          </a:p>
          <a:p>
            <a:r>
              <a:rPr lang="en-US" sz="2800" b="1" dirty="0" smtClean="0">
                <a:solidFill>
                  <a:srgbClr val="7030A0"/>
                </a:solidFill>
              </a:rPr>
              <a:t>SOLUTION</a:t>
            </a:r>
            <a:r>
              <a:rPr lang="en-US" sz="2800" dirty="0" smtClean="0"/>
              <a:t>:  smallest particle size, cannot be filtered, will not settle out, does not scatter light.</a:t>
            </a:r>
          </a:p>
          <a:p>
            <a:r>
              <a:rPr lang="en-US" sz="2800" b="1" dirty="0" smtClean="0">
                <a:solidFill>
                  <a:srgbClr val="7030A0"/>
                </a:solidFill>
              </a:rPr>
              <a:t>COLLOID</a:t>
            </a:r>
            <a:r>
              <a:rPr lang="en-US" sz="2800" dirty="0" smtClean="0"/>
              <a:t>: next largest particle size, cannot be filtered, will not settle out, does scatter light (Tyndall Effect).</a:t>
            </a:r>
          </a:p>
          <a:p>
            <a:r>
              <a:rPr lang="en-US" sz="2800" b="1" dirty="0" smtClean="0">
                <a:solidFill>
                  <a:srgbClr val="7030A0"/>
                </a:solidFill>
              </a:rPr>
              <a:t>SUSPENSION</a:t>
            </a:r>
            <a:r>
              <a:rPr lang="en-US" sz="2800" dirty="0" smtClean="0"/>
              <a:t>: largest particle size, can be filtered, will settle out, does scatter light (Tyndall Effect)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129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6512511" cy="1143000"/>
          </a:xfrm>
        </p:spPr>
        <p:txBody>
          <a:bodyPr/>
          <a:lstStyle/>
          <a:p>
            <a:r>
              <a:rPr lang="en-US" sz="5400" dirty="0" smtClean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2000" y="1600200"/>
            <a:ext cx="7696200" cy="1371600"/>
          </a:xfrm>
        </p:spPr>
        <p:txBody>
          <a:bodyPr>
            <a:normAutofit/>
          </a:bodyPr>
          <a:lstStyle/>
          <a:p>
            <a:pPr marL="457200" lvl="0" indent="-412750">
              <a:buNone/>
            </a:pPr>
            <a:r>
              <a:rPr lang="en-US" sz="2800" dirty="0" smtClean="0"/>
              <a:t>2. Define </a:t>
            </a:r>
            <a:r>
              <a:rPr lang="en-US" sz="2800" dirty="0"/>
              <a:t>solvent and solute and be able to identify them in a solution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819400"/>
            <a:ext cx="7134512" cy="338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63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512511" cy="1143000"/>
          </a:xfrm>
        </p:spPr>
        <p:txBody>
          <a:bodyPr/>
          <a:lstStyle/>
          <a:p>
            <a:r>
              <a:rPr lang="en-US" sz="5400" dirty="0" smtClean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1371600"/>
            <a:ext cx="8153400" cy="3474720"/>
          </a:xfrm>
        </p:spPr>
        <p:txBody>
          <a:bodyPr>
            <a:normAutofit/>
          </a:bodyPr>
          <a:lstStyle/>
          <a:p>
            <a:pPr marL="457200" lvl="0" indent="-412750">
              <a:buNone/>
            </a:pPr>
            <a:r>
              <a:rPr lang="en-US" sz="2800" b="1" dirty="0" smtClean="0"/>
              <a:t>3. Describe </a:t>
            </a:r>
            <a:r>
              <a:rPr lang="en-US" sz="2800" b="1" dirty="0"/>
              <a:t>the process of dissolving, dissociation, and ionization.  </a:t>
            </a:r>
            <a:endParaRPr lang="en-US" sz="2800" b="1" dirty="0" smtClean="0"/>
          </a:p>
          <a:p>
            <a:pPr indent="-274320"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7030A0"/>
                </a:solidFill>
              </a:rPr>
              <a:t>DISSOLVING - </a:t>
            </a:r>
            <a:r>
              <a:rPr lang="en-US" sz="2800" dirty="0"/>
              <a:t>occurs when the solute is pulled apart by the solvent.  </a:t>
            </a:r>
            <a:r>
              <a:rPr lang="en-US" sz="2800" dirty="0" smtClean="0"/>
              <a:t>This </a:t>
            </a:r>
            <a:r>
              <a:rPr lang="en-US" sz="2800" dirty="0"/>
              <a:t>takes place at the </a:t>
            </a:r>
            <a:r>
              <a:rPr lang="en-US" sz="2800" b="1" dirty="0">
                <a:solidFill>
                  <a:srgbClr val="FF0000"/>
                </a:solidFill>
              </a:rPr>
              <a:t>surface</a:t>
            </a:r>
            <a:r>
              <a:rPr lang="en-US" sz="2800" dirty="0"/>
              <a:t> of the solute.  </a:t>
            </a:r>
            <a:r>
              <a:rPr lang="en-US" sz="2800" dirty="0" smtClean="0"/>
              <a:t>The </a:t>
            </a:r>
            <a:r>
              <a:rPr lang="en-US" sz="2800" dirty="0"/>
              <a:t>solvent </a:t>
            </a:r>
            <a:r>
              <a:rPr lang="en-US" sz="2800" b="1" dirty="0">
                <a:solidFill>
                  <a:srgbClr val="FF0000"/>
                </a:solidFill>
              </a:rPr>
              <a:t>surrounds</a:t>
            </a:r>
            <a:r>
              <a:rPr lang="en-US" sz="2800" dirty="0"/>
              <a:t> the solute.  </a:t>
            </a:r>
          </a:p>
          <a:p>
            <a:pPr marL="501650" lvl="0" indent="-457200">
              <a:buFontTx/>
              <a:buChar char="-"/>
            </a:pPr>
            <a:endParaRPr lang="en-US" sz="2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343400"/>
            <a:ext cx="4910753" cy="2290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77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512511" cy="1143000"/>
          </a:xfrm>
        </p:spPr>
        <p:txBody>
          <a:bodyPr/>
          <a:lstStyle/>
          <a:p>
            <a:r>
              <a:rPr lang="en-US" sz="5400" dirty="0" smtClean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1371600"/>
            <a:ext cx="8153400" cy="3474720"/>
          </a:xfrm>
        </p:spPr>
        <p:txBody>
          <a:bodyPr>
            <a:normAutofit/>
          </a:bodyPr>
          <a:lstStyle/>
          <a:p>
            <a:pPr marL="457200" lvl="0" indent="-412750">
              <a:buNone/>
            </a:pPr>
            <a:r>
              <a:rPr lang="en-US" sz="2800" b="1" dirty="0" smtClean="0"/>
              <a:t>3. Describe </a:t>
            </a:r>
            <a:r>
              <a:rPr lang="en-US" sz="2800" b="1" dirty="0"/>
              <a:t>the process of dissolving, dissociation, and ionization.  </a:t>
            </a:r>
            <a:endParaRPr lang="en-US" sz="2800" b="1" dirty="0" smtClean="0"/>
          </a:p>
          <a:p>
            <a:pPr marL="501650" lvl="0" indent="-457200">
              <a:buFontTx/>
              <a:buChar char="-"/>
            </a:pPr>
            <a:r>
              <a:rPr lang="en-US" sz="2800" b="1" dirty="0" smtClean="0">
                <a:solidFill>
                  <a:srgbClr val="7030A0"/>
                </a:solidFill>
              </a:rPr>
              <a:t>DISSOCIATION</a:t>
            </a:r>
            <a:r>
              <a:rPr lang="en-US" sz="2800" b="1" dirty="0" smtClean="0"/>
              <a:t> </a:t>
            </a:r>
            <a:r>
              <a:rPr lang="en-US" sz="2800" dirty="0" smtClean="0"/>
              <a:t>– the breakdown of a compound into its ions.</a:t>
            </a:r>
          </a:p>
          <a:p>
            <a:pPr marL="501650" lvl="0" indent="-457200">
              <a:buFontTx/>
              <a:buChar char="-"/>
            </a:pPr>
            <a:r>
              <a:rPr lang="en-US" sz="2800" b="1" dirty="0" smtClean="0">
                <a:solidFill>
                  <a:srgbClr val="7030A0"/>
                </a:solidFill>
              </a:rPr>
              <a:t>IONIZATION</a:t>
            </a:r>
            <a:r>
              <a:rPr lang="en-US" sz="2800" b="1" dirty="0" smtClean="0"/>
              <a:t> – </a:t>
            </a:r>
            <a:r>
              <a:rPr lang="en-US" sz="2800" dirty="0" smtClean="0"/>
              <a:t>the formation of a charged particle by the gain or loss of an electron.</a:t>
            </a:r>
            <a:endParaRPr lang="en-US" sz="2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343400"/>
            <a:ext cx="4910753" cy="2290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63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04800"/>
            <a:ext cx="6512511" cy="1143000"/>
          </a:xfrm>
        </p:spPr>
        <p:txBody>
          <a:bodyPr/>
          <a:lstStyle/>
          <a:p>
            <a:r>
              <a:rPr lang="en-US" sz="5400" dirty="0" smtClean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1600200"/>
            <a:ext cx="7924800" cy="3474720"/>
          </a:xfrm>
        </p:spPr>
        <p:txBody>
          <a:bodyPr>
            <a:normAutofit/>
          </a:bodyPr>
          <a:lstStyle/>
          <a:p>
            <a:pPr marL="457200" lvl="0" indent="-412750">
              <a:buNone/>
            </a:pPr>
            <a:r>
              <a:rPr lang="en-US" dirty="0" smtClean="0"/>
              <a:t>4</a:t>
            </a:r>
            <a:r>
              <a:rPr lang="en-US" sz="2800" b="1" dirty="0" smtClean="0"/>
              <a:t>. Describe </a:t>
            </a:r>
            <a:r>
              <a:rPr lang="en-US" sz="2800" b="1" dirty="0"/>
              <a:t>the conductivity of solutions in terms of ions, ionization, electrolyte, and nonelectrolyte.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124200"/>
            <a:ext cx="4691678" cy="338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05600" y="3581400"/>
            <a:ext cx="213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ELECTROLYTE</a:t>
            </a:r>
            <a:endParaRPr lang="en-US" sz="2000" b="1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6172200" y="4114800"/>
            <a:ext cx="1447800" cy="10668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28600" y="5181600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NONELECTROLYTE</a:t>
            </a:r>
            <a:endParaRPr lang="en-US" sz="2000" b="1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524000" y="5581710"/>
            <a:ext cx="153198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3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57200"/>
            <a:ext cx="6512511" cy="1143000"/>
          </a:xfrm>
        </p:spPr>
        <p:txBody>
          <a:bodyPr/>
          <a:lstStyle/>
          <a:p>
            <a:r>
              <a:rPr lang="en-US" sz="5400" dirty="0" smtClean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1000" y="1447800"/>
            <a:ext cx="8305800" cy="1066800"/>
          </a:xfrm>
        </p:spPr>
        <p:txBody>
          <a:bodyPr>
            <a:normAutofit/>
          </a:bodyPr>
          <a:lstStyle/>
          <a:p>
            <a:pPr marL="457200" lvl="0" indent="-412750">
              <a:buNone/>
            </a:pPr>
            <a:r>
              <a:rPr lang="en-US" sz="2800" b="1" dirty="0" smtClean="0"/>
              <a:t>5. Be </a:t>
            </a:r>
            <a:r>
              <a:rPr lang="en-US" sz="2800" b="1" dirty="0"/>
              <a:t>sure to study polarity of compounds to be able to predict solubility.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514600"/>
            <a:ext cx="5271934" cy="3870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24600" y="3480105"/>
            <a:ext cx="2514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Need to know:</a:t>
            </a:r>
          </a:p>
          <a:p>
            <a:r>
              <a:rPr lang="en-US" sz="2400" b="1" dirty="0" smtClean="0">
                <a:solidFill>
                  <a:srgbClr val="7030A0"/>
                </a:solidFill>
              </a:rPr>
              <a:t>POLAR</a:t>
            </a:r>
            <a:r>
              <a:rPr lang="en-US" sz="2400" dirty="0" smtClean="0"/>
              <a:t>: Water , Ionic compounds</a:t>
            </a:r>
          </a:p>
          <a:p>
            <a:r>
              <a:rPr lang="en-US" sz="2400" b="1" dirty="0" smtClean="0">
                <a:solidFill>
                  <a:srgbClr val="7030A0"/>
                </a:solidFill>
              </a:rPr>
              <a:t>NONPOLAR</a:t>
            </a:r>
            <a:r>
              <a:rPr lang="en-US" sz="2400" dirty="0" smtClean="0"/>
              <a:t>: Oil, wax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263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57200"/>
            <a:ext cx="6512511" cy="1143000"/>
          </a:xfrm>
        </p:spPr>
        <p:txBody>
          <a:bodyPr/>
          <a:lstStyle/>
          <a:p>
            <a:r>
              <a:rPr lang="en-US" sz="5400" dirty="0" smtClean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1000" y="1447800"/>
            <a:ext cx="8305800" cy="5257800"/>
          </a:xfrm>
        </p:spPr>
        <p:txBody>
          <a:bodyPr>
            <a:normAutofit lnSpcReduction="10000"/>
          </a:bodyPr>
          <a:lstStyle/>
          <a:p>
            <a:pPr marL="457200" lvl="0" indent="-412750">
              <a:buNone/>
            </a:pPr>
            <a:r>
              <a:rPr lang="en-US" sz="2800" b="1" dirty="0" smtClean="0"/>
              <a:t>5. Be </a:t>
            </a:r>
            <a:r>
              <a:rPr lang="en-US" sz="2800" b="1" dirty="0"/>
              <a:t>sure to study polarity of compounds to be able to predict solubility</a:t>
            </a:r>
            <a:r>
              <a:rPr lang="en-US" sz="2800" b="1" dirty="0" smtClean="0"/>
              <a:t>.</a:t>
            </a:r>
            <a:endParaRPr lang="en-US" sz="2800" b="1" dirty="0"/>
          </a:p>
          <a:p>
            <a:pPr marL="68580" indent="0">
              <a:spcAft>
                <a:spcPts val="0"/>
              </a:spcAft>
              <a:buNone/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Polar </a:t>
            </a:r>
            <a:r>
              <a:rPr lang="en-US" sz="2800" b="1" dirty="0">
                <a:solidFill>
                  <a:srgbClr val="FF0000"/>
                </a:solidFill>
              </a:rPr>
              <a:t>Solvent – Polar Solute:</a:t>
            </a:r>
            <a:endParaRPr lang="en-US" sz="2800" dirty="0">
              <a:solidFill>
                <a:srgbClr val="FF0000"/>
              </a:solidFill>
            </a:endParaRPr>
          </a:p>
          <a:p>
            <a:pPr marL="68580" indent="0">
              <a:spcAft>
                <a:spcPts val="0"/>
              </a:spcAft>
              <a:buNone/>
              <a:defRPr/>
            </a:pPr>
            <a:r>
              <a:rPr lang="en-US" sz="2800" dirty="0"/>
              <a:t>The polar solvent is attracted to the polar solute.  The solvent gradually surrounds the solute.  The particles attach themselves due to polar attraction.  </a:t>
            </a:r>
            <a:r>
              <a:rPr lang="en-US" sz="2800" b="1" dirty="0">
                <a:solidFill>
                  <a:schemeClr val="accent5"/>
                </a:solidFill>
              </a:rPr>
              <a:t>Dissolving occurs.  </a:t>
            </a:r>
            <a:r>
              <a:rPr lang="en-US" sz="2800" dirty="0"/>
              <a:t>Like dissolves like. </a:t>
            </a:r>
            <a:r>
              <a:rPr lang="en-US" sz="2800" dirty="0" smtClean="0"/>
              <a:t>Example</a:t>
            </a:r>
            <a:r>
              <a:rPr lang="en-US" sz="2800" dirty="0"/>
              <a:t>: Salt in </a:t>
            </a:r>
            <a:r>
              <a:rPr lang="en-US" sz="2800" dirty="0" smtClean="0"/>
              <a:t>water</a:t>
            </a:r>
          </a:p>
          <a:p>
            <a:pPr marL="68580" indent="0">
              <a:spcAft>
                <a:spcPts val="0"/>
              </a:spcAft>
              <a:buNone/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Polar </a:t>
            </a:r>
            <a:r>
              <a:rPr lang="en-US" sz="2800" b="1" dirty="0">
                <a:solidFill>
                  <a:srgbClr val="FF0000"/>
                </a:solidFill>
              </a:rPr>
              <a:t>Solvent – Nonpolar Solute:</a:t>
            </a:r>
            <a:endParaRPr lang="en-US" sz="2800" dirty="0">
              <a:solidFill>
                <a:srgbClr val="FF0000"/>
              </a:solidFill>
            </a:endParaRPr>
          </a:p>
          <a:p>
            <a:pPr marL="68580" indent="0">
              <a:spcAft>
                <a:spcPts val="0"/>
              </a:spcAft>
              <a:buNone/>
              <a:defRPr/>
            </a:pPr>
            <a:r>
              <a:rPr lang="en-US" sz="2800" dirty="0"/>
              <a:t>Polar solvent particles are attracted to each other and not the solute.  </a:t>
            </a:r>
            <a:r>
              <a:rPr lang="en-US" sz="2800" b="1" dirty="0">
                <a:solidFill>
                  <a:schemeClr val="accent5"/>
                </a:solidFill>
              </a:rPr>
              <a:t>Dissolving</a:t>
            </a:r>
            <a:r>
              <a:rPr lang="en-US" sz="2800" dirty="0"/>
              <a:t> does not occur and a solution is </a:t>
            </a:r>
            <a:r>
              <a:rPr lang="en-US" sz="2800" b="1" dirty="0">
                <a:solidFill>
                  <a:schemeClr val="accent5"/>
                </a:solidFill>
              </a:rPr>
              <a:t>unlikely</a:t>
            </a:r>
            <a:r>
              <a:rPr lang="en-US" sz="2800" dirty="0"/>
              <a:t>. Example: oil in water.</a:t>
            </a:r>
          </a:p>
          <a:p>
            <a:pPr marL="68580" indent="0">
              <a:spcAft>
                <a:spcPts val="0"/>
              </a:spcAft>
              <a:buNone/>
              <a:defRPr/>
            </a:pPr>
            <a:endParaRPr lang="en-US" sz="2800" dirty="0"/>
          </a:p>
          <a:p>
            <a:pPr marL="457200" lvl="0" indent="-412750">
              <a:buNone/>
            </a:pPr>
            <a:endParaRPr lang="en-US" sz="28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2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7024687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 smtClean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600200"/>
            <a:ext cx="8001000" cy="4953000"/>
          </a:xfrm>
          <a:prstGeom prst="rect">
            <a:avLst/>
          </a:prstGeom>
        </p:spPr>
        <p:txBody>
          <a:bodyPr rtlCol="0">
            <a:normAutofit fontScale="92500" lnSpcReduction="10000"/>
          </a:bodyPr>
          <a:lstStyle/>
          <a:p>
            <a:pPr marL="68580" lvl="0" indent="0">
              <a:spcAft>
                <a:spcPts val="0"/>
              </a:spcAft>
              <a:buNone/>
              <a:defRPr/>
            </a:pPr>
            <a:r>
              <a:rPr lang="en-US" sz="2800" b="1" dirty="0"/>
              <a:t>5. Be sure to study polarity of compounds to be able to predict solubility.</a:t>
            </a:r>
          </a:p>
          <a:p>
            <a:pPr marL="6858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Nonpolar </a:t>
            </a:r>
            <a:r>
              <a:rPr lang="en-US" sz="2800" b="1" dirty="0">
                <a:solidFill>
                  <a:srgbClr val="FF0000"/>
                </a:solidFill>
              </a:rPr>
              <a:t>Solvent – Polar Solute:</a:t>
            </a:r>
            <a:endParaRPr lang="en-US" sz="2800" dirty="0">
              <a:solidFill>
                <a:srgbClr val="FF0000"/>
              </a:solidFill>
            </a:endParaRP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sz="2800" dirty="0"/>
              <a:t>Nonpolar solvent particles have little attraction to the polar solute.  </a:t>
            </a:r>
            <a:r>
              <a:rPr lang="en-US" sz="2800" b="1" dirty="0" smtClean="0">
                <a:solidFill>
                  <a:schemeClr val="accent5"/>
                </a:solidFill>
              </a:rPr>
              <a:t>Dissolving</a:t>
            </a:r>
            <a:r>
              <a:rPr lang="en-US" sz="2800" dirty="0" smtClean="0"/>
              <a:t> </a:t>
            </a:r>
            <a:r>
              <a:rPr lang="en-US" sz="2800" dirty="0"/>
              <a:t>does not occur and a solution is </a:t>
            </a:r>
            <a:r>
              <a:rPr lang="en-US" sz="2800" b="1" dirty="0">
                <a:solidFill>
                  <a:schemeClr val="accent5"/>
                </a:solidFill>
              </a:rPr>
              <a:t>unlikely</a:t>
            </a:r>
            <a:r>
              <a:rPr lang="en-US" sz="2800" dirty="0"/>
              <a:t>.  Example: Salt in oil</a:t>
            </a:r>
            <a:r>
              <a:rPr lang="en-US" sz="2800" dirty="0" smtClean="0"/>
              <a:t>.</a:t>
            </a:r>
          </a:p>
          <a:p>
            <a:pPr marL="68580" indent="0">
              <a:spcAft>
                <a:spcPts val="0"/>
              </a:spcAft>
              <a:buNone/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Nonpolar </a:t>
            </a:r>
            <a:r>
              <a:rPr lang="en-US" sz="2800" b="1" dirty="0">
                <a:solidFill>
                  <a:srgbClr val="FF0000"/>
                </a:solidFill>
              </a:rPr>
              <a:t>solvent – </a:t>
            </a:r>
            <a:r>
              <a:rPr lang="en-US" sz="2800" b="1" dirty="0" smtClean="0">
                <a:solidFill>
                  <a:srgbClr val="FF0000"/>
                </a:solidFill>
              </a:rPr>
              <a:t>Nonpolar </a:t>
            </a:r>
            <a:r>
              <a:rPr lang="en-US" sz="2800" b="1" dirty="0">
                <a:solidFill>
                  <a:srgbClr val="FF0000"/>
                </a:solidFill>
              </a:rPr>
              <a:t>solute:</a:t>
            </a:r>
            <a:endParaRPr lang="en-US" sz="2800" dirty="0">
              <a:solidFill>
                <a:srgbClr val="FF0000"/>
              </a:solidFill>
            </a:endParaRPr>
          </a:p>
          <a:p>
            <a:pPr marL="68580" indent="0">
              <a:spcAft>
                <a:spcPts val="0"/>
              </a:spcAft>
              <a:buNone/>
              <a:defRPr/>
            </a:pPr>
            <a:r>
              <a:rPr lang="en-US" sz="2800" dirty="0"/>
              <a:t>Random motion of solute particles causes them to leave the surface of the solute and become evenly dispersed in the nonpolar solvent.  </a:t>
            </a:r>
            <a:r>
              <a:rPr lang="en-US" sz="2800" b="1" dirty="0" smtClean="0">
                <a:solidFill>
                  <a:schemeClr val="accent5"/>
                </a:solidFill>
              </a:rPr>
              <a:t>Dissolving occurs</a:t>
            </a:r>
            <a:r>
              <a:rPr lang="en-US" sz="2800" dirty="0"/>
              <a:t>.  Like dissolves like.  Example: Styrofoam® in acetone.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en-US" sz="2800" dirty="0"/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62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04800"/>
            <a:ext cx="6512511" cy="1143000"/>
          </a:xfrm>
        </p:spPr>
        <p:txBody>
          <a:bodyPr/>
          <a:lstStyle/>
          <a:p>
            <a:r>
              <a:rPr lang="en-US" sz="5400" dirty="0" smtClean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1000" y="1447800"/>
            <a:ext cx="8153400" cy="3474720"/>
          </a:xfrm>
        </p:spPr>
        <p:txBody>
          <a:bodyPr>
            <a:normAutofit/>
          </a:bodyPr>
          <a:lstStyle/>
          <a:p>
            <a:pPr marL="457200" lvl="0" indent="-412750">
              <a:buNone/>
            </a:pPr>
            <a:r>
              <a:rPr lang="en-US" sz="2800" b="1" dirty="0" smtClean="0"/>
              <a:t>6. Be </a:t>
            </a:r>
            <a:r>
              <a:rPr lang="en-US" sz="2800" b="1" dirty="0"/>
              <a:t>able to distinguish between a concentrated solution and a dilute solution.</a:t>
            </a:r>
          </a:p>
          <a:p>
            <a:r>
              <a:rPr lang="en-US" sz="2800" b="1" dirty="0" smtClean="0">
                <a:solidFill>
                  <a:srgbClr val="7030A0"/>
                </a:solidFill>
              </a:rPr>
              <a:t>CONCENTRATED</a:t>
            </a:r>
            <a:r>
              <a:rPr lang="en-US" sz="2800" dirty="0" smtClean="0"/>
              <a:t>:  lots of solute in some solvent</a:t>
            </a:r>
          </a:p>
          <a:p>
            <a:r>
              <a:rPr lang="en-US" sz="2800" b="1" dirty="0" smtClean="0">
                <a:solidFill>
                  <a:srgbClr val="7030A0"/>
                </a:solidFill>
              </a:rPr>
              <a:t>DILUTE</a:t>
            </a:r>
            <a:r>
              <a:rPr lang="en-US" sz="2800" dirty="0" smtClean="0"/>
              <a:t>: little solute in some solvent</a:t>
            </a:r>
            <a:endParaRPr lang="en-US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879596"/>
            <a:ext cx="6019800" cy="1813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77000" y="43434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Most Dilute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4158733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Most Concentrated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533400" y="4989730"/>
            <a:ext cx="952500" cy="57287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7010400" y="4805065"/>
            <a:ext cx="674739" cy="57287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3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81000"/>
            <a:ext cx="6512511" cy="1143000"/>
          </a:xfrm>
        </p:spPr>
        <p:txBody>
          <a:bodyPr/>
          <a:lstStyle/>
          <a:p>
            <a:r>
              <a:rPr lang="en-US" sz="5400" dirty="0" smtClean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1524000"/>
            <a:ext cx="8001000" cy="3474720"/>
          </a:xfrm>
        </p:spPr>
        <p:txBody>
          <a:bodyPr>
            <a:normAutofit fontScale="92500" lnSpcReduction="20000"/>
          </a:bodyPr>
          <a:lstStyle/>
          <a:p>
            <a:pPr marL="457200" lvl="0" indent="-412750">
              <a:buNone/>
            </a:pPr>
            <a:r>
              <a:rPr lang="en-US" sz="2800" b="1" dirty="0" smtClean="0"/>
              <a:t>7. Be </a:t>
            </a:r>
            <a:r>
              <a:rPr lang="en-US" sz="2800" b="1" dirty="0"/>
              <a:t>able to calculate percentage by volume</a:t>
            </a:r>
            <a:r>
              <a:rPr lang="en-US" sz="2800" b="1" dirty="0" smtClean="0"/>
              <a:t>.</a:t>
            </a:r>
          </a:p>
          <a:p>
            <a:pPr marL="457200" lvl="0" indent="-412750">
              <a:buNone/>
            </a:pPr>
            <a:endParaRPr lang="en-US" sz="2800" b="1" dirty="0"/>
          </a:p>
          <a:p>
            <a:pPr marL="457200" lvl="0" indent="-412750">
              <a:buNone/>
            </a:pPr>
            <a:r>
              <a:rPr lang="en-US" sz="2800" b="1" dirty="0" smtClean="0"/>
              <a:t>% volume = </a:t>
            </a:r>
            <a:r>
              <a:rPr lang="en-US" sz="2800" b="1" u="sng" dirty="0" smtClean="0"/>
              <a:t>amount of solute (mL)   </a:t>
            </a:r>
            <a:r>
              <a:rPr lang="en-US" sz="2800" b="1" dirty="0" smtClean="0"/>
              <a:t>x 100</a:t>
            </a:r>
          </a:p>
          <a:p>
            <a:pPr marL="457200" lvl="0" indent="-412750">
              <a:buNone/>
            </a:pPr>
            <a:r>
              <a:rPr lang="en-US" sz="2800" b="1" dirty="0"/>
              <a:t>	</a:t>
            </a:r>
            <a:r>
              <a:rPr lang="en-US" sz="2800" b="1" dirty="0" smtClean="0"/>
              <a:t>		    amount of </a:t>
            </a:r>
            <a:r>
              <a:rPr lang="en-US" sz="2800" b="1" dirty="0" err="1" smtClean="0"/>
              <a:t>soln</a:t>
            </a:r>
            <a:r>
              <a:rPr lang="en-US" sz="2800" b="1" dirty="0" smtClean="0"/>
              <a:t> (mL)</a:t>
            </a:r>
          </a:p>
          <a:p>
            <a:pPr marL="457200" lvl="0" indent="-412750">
              <a:buNone/>
            </a:pPr>
            <a:endParaRPr lang="en-US" sz="2800" dirty="0"/>
          </a:p>
          <a:p>
            <a:pPr marL="236538" lvl="0" indent="-192088">
              <a:buNone/>
            </a:pPr>
            <a:r>
              <a:rPr lang="en-US" sz="2800" b="1" dirty="0" smtClean="0"/>
              <a:t>PRACTICE: </a:t>
            </a:r>
            <a:r>
              <a:rPr lang="en-US" sz="2800" dirty="0" smtClean="0"/>
              <a:t>200mL of </a:t>
            </a:r>
            <a:r>
              <a:rPr lang="en-US" sz="2800" dirty="0" err="1" smtClean="0"/>
              <a:t>Powerade</a:t>
            </a:r>
            <a:r>
              <a:rPr lang="en-US" sz="2800" dirty="0" smtClean="0"/>
              <a:t>® with 800mL of water to make a 1000mL solution.  What is the percentage by volume?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3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57200"/>
            <a:ext cx="6512511" cy="1143000"/>
          </a:xfrm>
        </p:spPr>
        <p:txBody>
          <a:bodyPr/>
          <a:lstStyle/>
          <a:p>
            <a:r>
              <a:rPr lang="en-US" sz="5400" dirty="0" smtClean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76400"/>
            <a:ext cx="7924800" cy="1295400"/>
          </a:xfrm>
        </p:spPr>
        <p:txBody>
          <a:bodyPr>
            <a:normAutofit/>
          </a:bodyPr>
          <a:lstStyle/>
          <a:p>
            <a:pPr marL="457200" lvl="0" indent="-412750">
              <a:buNone/>
            </a:pPr>
            <a:r>
              <a:rPr lang="en-US" sz="2800" b="1" dirty="0" smtClean="0"/>
              <a:t>8. Differentiate </a:t>
            </a:r>
            <a:r>
              <a:rPr lang="en-US" sz="2800" b="1" dirty="0"/>
              <a:t>between saturated, unsaturated, and supersaturated.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895600"/>
            <a:ext cx="4914900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63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57200"/>
            <a:ext cx="6512511" cy="1143000"/>
          </a:xfrm>
        </p:spPr>
        <p:txBody>
          <a:bodyPr/>
          <a:lstStyle/>
          <a:p>
            <a:r>
              <a:rPr lang="en-US" sz="5400" dirty="0" smtClean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76400"/>
            <a:ext cx="7924800" cy="1295400"/>
          </a:xfrm>
        </p:spPr>
        <p:txBody>
          <a:bodyPr>
            <a:normAutofit/>
          </a:bodyPr>
          <a:lstStyle/>
          <a:p>
            <a:pPr marL="457200" lvl="0" indent="-412750">
              <a:buNone/>
            </a:pPr>
            <a:r>
              <a:rPr lang="en-US" sz="2800" b="1" dirty="0" smtClean="0"/>
              <a:t>8. Differentiate </a:t>
            </a:r>
            <a:r>
              <a:rPr lang="en-US" sz="2800" b="1" dirty="0"/>
              <a:t>between saturated, unsaturated, and supersaturated.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16764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7030A0"/>
                </a:solidFill>
              </a:rPr>
              <a:t>Unsaturated</a:t>
            </a:r>
            <a:r>
              <a:rPr lang="en-US" dirty="0" smtClean="0"/>
              <a:t>		</a:t>
            </a:r>
            <a:endParaRPr lang="en-US" dirty="0"/>
          </a:p>
          <a:p>
            <a:pPr algn="ctr"/>
            <a:r>
              <a:rPr lang="en-US" dirty="0" smtClean="0"/>
              <a:t>There is more available space for solute to dissolve in the solvent.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485535" y="3200399"/>
            <a:ext cx="16764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7030A0"/>
                </a:solidFill>
              </a:rPr>
              <a:t>S</a:t>
            </a:r>
            <a:r>
              <a:rPr lang="en-US" sz="2000" b="1" dirty="0" smtClean="0">
                <a:solidFill>
                  <a:srgbClr val="7030A0"/>
                </a:solidFill>
              </a:rPr>
              <a:t>aturated</a:t>
            </a:r>
            <a:r>
              <a:rPr lang="en-US" dirty="0" smtClean="0"/>
              <a:t>		</a:t>
            </a:r>
            <a:endParaRPr lang="en-US" dirty="0"/>
          </a:p>
          <a:p>
            <a:pPr algn="ctr"/>
            <a:r>
              <a:rPr lang="en-US" dirty="0" smtClean="0"/>
              <a:t>When there is enough solute in the solvent and you begin to see some crystals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19800" y="3200400"/>
            <a:ext cx="228599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7030A0"/>
                </a:solidFill>
              </a:rPr>
              <a:t>Supersaturated</a:t>
            </a:r>
            <a:r>
              <a:rPr lang="en-US" dirty="0" smtClean="0"/>
              <a:t>		</a:t>
            </a:r>
            <a:endParaRPr lang="en-US" dirty="0"/>
          </a:p>
          <a:p>
            <a:pPr algn="ctr"/>
            <a:r>
              <a:rPr lang="en-US" dirty="0" smtClean="0"/>
              <a:t>When there is an excess of solute in the solvent. The solution is unstable and the excess solute with crystallize out if given the chance.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54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533400"/>
            <a:ext cx="6512511" cy="1143000"/>
          </a:xfrm>
        </p:spPr>
        <p:txBody>
          <a:bodyPr/>
          <a:lstStyle/>
          <a:p>
            <a:r>
              <a:rPr lang="en-US" sz="5400" dirty="0" smtClean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90600" y="1600200"/>
            <a:ext cx="7467600" cy="5257800"/>
          </a:xfrm>
        </p:spPr>
        <p:txBody>
          <a:bodyPr>
            <a:normAutofit lnSpcReduction="10000"/>
          </a:bodyPr>
          <a:lstStyle/>
          <a:p>
            <a:pPr marL="457200" lvl="0" indent="-412750">
              <a:buNone/>
            </a:pPr>
            <a:r>
              <a:rPr lang="en-US" sz="2800" b="1" dirty="0" smtClean="0"/>
              <a:t>9. State </a:t>
            </a:r>
            <a:r>
              <a:rPr lang="en-US" sz="2800" b="1" dirty="0"/>
              <a:t>and discuss the factors affecting the rate of solubility. </a:t>
            </a:r>
            <a:endParaRPr lang="en-US" sz="2800" b="1" dirty="0" smtClean="0"/>
          </a:p>
          <a:p>
            <a:pPr marL="501650" lvl="0" indent="-457200"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</a:rPr>
              <a:t>Agitation</a:t>
            </a:r>
            <a:r>
              <a:rPr lang="en-US" sz="2800" b="1" dirty="0" smtClean="0"/>
              <a:t> – </a:t>
            </a:r>
            <a:r>
              <a:rPr lang="en-US" sz="2800" dirty="0" smtClean="0"/>
              <a:t>stirring or shaking puts the solute in contact with the solvent more often.</a:t>
            </a:r>
            <a:endParaRPr lang="en-US" sz="2800" b="1" dirty="0" smtClean="0"/>
          </a:p>
          <a:p>
            <a:pPr marL="501650" indent="-457200"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</a:rPr>
              <a:t>Temperature</a:t>
            </a:r>
            <a:r>
              <a:rPr lang="en-US" sz="2800" b="1" dirty="0" smtClean="0"/>
              <a:t> – </a:t>
            </a:r>
            <a:r>
              <a:rPr lang="en-US" sz="2800" dirty="0" smtClean="0"/>
              <a:t>raising the temperature makes the particles move faster which puts </a:t>
            </a:r>
            <a:r>
              <a:rPr lang="en-US" sz="2800" dirty="0"/>
              <a:t>the solute in contact with the solvent more often</a:t>
            </a:r>
            <a:r>
              <a:rPr lang="en-US" sz="2800" dirty="0" smtClean="0"/>
              <a:t>.</a:t>
            </a:r>
            <a:endParaRPr lang="en-US" sz="2800" b="1" dirty="0" smtClean="0"/>
          </a:p>
          <a:p>
            <a:pPr marL="501650" indent="-457200"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</a:rPr>
              <a:t>Particle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Size</a:t>
            </a:r>
            <a:r>
              <a:rPr lang="en-US" sz="2800" b="1" dirty="0" smtClean="0"/>
              <a:t> – </a:t>
            </a:r>
            <a:r>
              <a:rPr lang="en-US" sz="2800" dirty="0" smtClean="0"/>
              <a:t>smaller particles means more surface area which puts the </a:t>
            </a:r>
            <a:r>
              <a:rPr lang="en-US" sz="2800" dirty="0"/>
              <a:t>solute in contact with the solvent more often.</a:t>
            </a:r>
            <a:endParaRPr lang="en-US" sz="2800" b="1" dirty="0"/>
          </a:p>
          <a:p>
            <a:pPr marL="457200" lvl="0" indent="-412750">
              <a:buNone/>
            </a:pPr>
            <a:endParaRPr lang="en-US" sz="28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3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457200"/>
            <a:ext cx="6512511" cy="1143000"/>
          </a:xfrm>
        </p:spPr>
        <p:txBody>
          <a:bodyPr/>
          <a:lstStyle/>
          <a:p>
            <a:r>
              <a:rPr lang="en-US" sz="5400" dirty="0" smtClean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524000"/>
            <a:ext cx="8153400" cy="5181600"/>
          </a:xfrm>
        </p:spPr>
        <p:txBody>
          <a:bodyPr>
            <a:normAutofit/>
          </a:bodyPr>
          <a:lstStyle/>
          <a:p>
            <a:pPr marL="693738" lvl="0" indent="-649288">
              <a:buNone/>
            </a:pPr>
            <a:r>
              <a:rPr lang="en-US" sz="2800" b="1" dirty="0" smtClean="0"/>
              <a:t>10. State </a:t>
            </a:r>
            <a:r>
              <a:rPr lang="en-US" sz="2800" b="1" dirty="0"/>
              <a:t>and discuss the factors that affect solubility</a:t>
            </a:r>
            <a:r>
              <a:rPr lang="en-US" sz="2800" b="1" dirty="0" smtClean="0"/>
              <a:t>.</a:t>
            </a:r>
          </a:p>
          <a:p>
            <a:pPr marL="855663" lvl="0" indent="-811213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FF0000"/>
                </a:solidFill>
              </a:rPr>
              <a:t>Nature of the solvent and solute</a:t>
            </a:r>
            <a:r>
              <a:rPr lang="en-US" sz="2800" b="1" dirty="0">
                <a:solidFill>
                  <a:schemeClr val="tx1"/>
                </a:solidFill>
              </a:rPr>
              <a:t>  </a:t>
            </a:r>
            <a:r>
              <a:rPr lang="en-US" sz="2800" dirty="0">
                <a:solidFill>
                  <a:schemeClr val="tx1"/>
                </a:solidFill>
              </a:rPr>
              <a:t>-  “like dissolves like</a:t>
            </a:r>
            <a:r>
              <a:rPr lang="en-US" sz="2800" dirty="0" smtClean="0">
                <a:solidFill>
                  <a:schemeClr val="tx1"/>
                </a:solidFill>
              </a:rPr>
              <a:t>”.</a:t>
            </a:r>
          </a:p>
          <a:p>
            <a:pPr marL="855663" lvl="0" indent="-811213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FF0000"/>
                </a:solidFill>
              </a:rPr>
              <a:t>Temperature</a:t>
            </a:r>
            <a:r>
              <a:rPr lang="en-US" sz="2800" dirty="0"/>
              <a:t>  </a:t>
            </a:r>
            <a:r>
              <a:rPr lang="en-US" sz="2800" dirty="0">
                <a:solidFill>
                  <a:schemeClr val="tx1"/>
                </a:solidFill>
              </a:rPr>
              <a:t>- increase the temperature and solubility increases.</a:t>
            </a:r>
            <a:endParaRPr lang="en-US" sz="2800" b="1" dirty="0">
              <a:solidFill>
                <a:schemeClr val="tx1"/>
              </a:solidFill>
            </a:endParaRPr>
          </a:p>
          <a:p>
            <a:pPr marL="855663" indent="-811213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FF0000"/>
                </a:solidFill>
              </a:rPr>
              <a:t>Pressure</a:t>
            </a:r>
            <a:r>
              <a:rPr lang="en-US" sz="2800" dirty="0"/>
              <a:t>  </a:t>
            </a:r>
            <a:r>
              <a:rPr lang="en-US" sz="2800" dirty="0">
                <a:solidFill>
                  <a:schemeClr val="tx1"/>
                </a:solidFill>
              </a:rPr>
              <a:t>-  increase the pressure and you increase solubility</a:t>
            </a:r>
            <a:r>
              <a:rPr lang="en-US" sz="2800" dirty="0" smtClean="0">
                <a:solidFill>
                  <a:schemeClr val="tx1"/>
                </a:solidFill>
              </a:rPr>
              <a:t>.  (only gases)</a:t>
            </a:r>
          </a:p>
          <a:p>
            <a:pPr marL="855663" indent="-811213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FF0000"/>
                </a:solidFill>
              </a:rPr>
              <a:t>How much </a:t>
            </a:r>
            <a:r>
              <a:rPr lang="en-US" sz="2800" dirty="0">
                <a:solidFill>
                  <a:schemeClr val="tx1"/>
                </a:solidFill>
              </a:rPr>
              <a:t>is already dissolved? </a:t>
            </a:r>
          </a:p>
          <a:p>
            <a:pPr marL="4572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3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57200"/>
            <a:ext cx="6512511" cy="1143000"/>
          </a:xfrm>
        </p:spPr>
        <p:txBody>
          <a:bodyPr/>
          <a:lstStyle/>
          <a:p>
            <a:r>
              <a:rPr lang="en-US" sz="5400" dirty="0" smtClean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1600200"/>
            <a:ext cx="8305800" cy="3474720"/>
          </a:xfrm>
        </p:spPr>
        <p:txBody>
          <a:bodyPr>
            <a:normAutofit/>
          </a:bodyPr>
          <a:lstStyle/>
          <a:p>
            <a:pPr marL="693738" lvl="0" indent="-649288">
              <a:buNone/>
            </a:pPr>
            <a:r>
              <a:rPr lang="en-US" sz="2800" b="1" dirty="0" smtClean="0"/>
              <a:t>11. Be </a:t>
            </a:r>
            <a:r>
              <a:rPr lang="en-US" sz="2800" b="1" dirty="0"/>
              <a:t>able to read a solubility curve graph.</a:t>
            </a:r>
          </a:p>
          <a:p>
            <a:pPr marL="45720" indent="0">
              <a:buNone/>
            </a:pPr>
            <a:endParaRPr lang="en-US" dirty="0"/>
          </a:p>
        </p:txBody>
      </p:sp>
      <p:pic>
        <p:nvPicPr>
          <p:cNvPr id="4" name="Picture 3" descr="\\Cluster03-FP01\Users\E19905152\LAKESIDE 2012\2nd Semester\Solutions\sol_curve2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09800"/>
            <a:ext cx="3680460" cy="45523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762000" y="2590800"/>
            <a:ext cx="3810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800" dirty="0"/>
              <a:t>B</a:t>
            </a:r>
            <a:r>
              <a:rPr lang="en-US" sz="2800" dirty="0" smtClean="0"/>
              <a:t>e able to tell how much is dissolved.</a:t>
            </a:r>
          </a:p>
          <a:p>
            <a:endParaRPr lang="en-US" sz="2800" dirty="0" smtClean="0"/>
          </a:p>
          <a:p>
            <a:pPr marL="285750" indent="-285750">
              <a:buFontTx/>
              <a:buChar char="-"/>
            </a:pPr>
            <a:r>
              <a:rPr lang="en-US" sz="2800" dirty="0" smtClean="0"/>
              <a:t>Be able to tell at what temperature it dissolved</a:t>
            </a:r>
          </a:p>
        </p:txBody>
      </p:sp>
    </p:spTree>
    <p:extLst>
      <p:ext uri="{BB962C8B-B14F-4D97-AF65-F5344CB8AC3E}">
        <p14:creationId xmlns:p14="http://schemas.microsoft.com/office/powerpoint/2010/main" val="28263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457200"/>
            <a:ext cx="6512511" cy="1143000"/>
          </a:xfrm>
        </p:spPr>
        <p:txBody>
          <a:bodyPr/>
          <a:lstStyle/>
          <a:p>
            <a:r>
              <a:rPr lang="en-US" sz="5400" dirty="0" smtClean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1676400"/>
            <a:ext cx="8229600" cy="3474720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en-US" sz="2800" b="1" dirty="0" smtClean="0"/>
              <a:t>11. Be </a:t>
            </a:r>
            <a:r>
              <a:rPr lang="en-US" sz="2800" b="1" dirty="0"/>
              <a:t>able to read a solubility curve graph.</a:t>
            </a:r>
          </a:p>
          <a:p>
            <a:endParaRPr lang="en-US" dirty="0"/>
          </a:p>
        </p:txBody>
      </p:sp>
      <p:pic>
        <p:nvPicPr>
          <p:cNvPr id="4" name="Picture 3" descr="\\Cluster03-FP01\Users\E19905152\LAKESIDE 2012\2nd Semester\Solutions\sol_curve2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234381"/>
            <a:ext cx="3528060" cy="43593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671052" y="2514600"/>
            <a:ext cx="3810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800" dirty="0"/>
              <a:t>B</a:t>
            </a:r>
            <a:r>
              <a:rPr lang="en-US" sz="2800" dirty="0" smtClean="0"/>
              <a:t>e able to tell saturated, unsaturated, and supersaturated.</a:t>
            </a:r>
          </a:p>
          <a:p>
            <a:endParaRPr lang="en-US" sz="2800" dirty="0" smtClean="0"/>
          </a:p>
          <a:p>
            <a:pPr marL="285750" indent="-285750">
              <a:buFontTx/>
              <a:buChar char="-"/>
            </a:pPr>
            <a:r>
              <a:rPr lang="en-US" sz="2800" dirty="0" smtClean="0"/>
              <a:t>Know what types of compounds show a decrease in solubility</a:t>
            </a:r>
          </a:p>
        </p:txBody>
      </p:sp>
    </p:spTree>
    <p:extLst>
      <p:ext uri="{BB962C8B-B14F-4D97-AF65-F5344CB8AC3E}">
        <p14:creationId xmlns:p14="http://schemas.microsoft.com/office/powerpoint/2010/main" val="132484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457200"/>
            <a:ext cx="6512511" cy="1143000"/>
          </a:xfrm>
        </p:spPr>
        <p:txBody>
          <a:bodyPr/>
          <a:lstStyle/>
          <a:p>
            <a:r>
              <a:rPr lang="en-US" sz="5400" dirty="0" smtClean="0"/>
              <a:t>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1981200"/>
            <a:ext cx="7924800" cy="4495800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en-US" sz="2800" b="1" dirty="0" smtClean="0"/>
              <a:t>12. Know </a:t>
            </a:r>
            <a:r>
              <a:rPr lang="en-US" sz="2800" b="1" dirty="0"/>
              <a:t>the chapter vocabulary words and the SAT words from list #10.</a:t>
            </a:r>
          </a:p>
          <a:p>
            <a:pPr lvl="0"/>
            <a:r>
              <a:rPr lang="en-US" sz="2400" b="1" dirty="0">
                <a:solidFill>
                  <a:srgbClr val="FF0000"/>
                </a:solidFill>
              </a:rPr>
              <a:t>diffuse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a. (v.) to scatter, thin out, break up; b. (adj.) not concentrated, scattered or disorganized</a:t>
            </a:r>
          </a:p>
          <a:p>
            <a:pPr lvl="0"/>
            <a:r>
              <a:rPr lang="en-US" sz="2400" b="1" dirty="0">
                <a:solidFill>
                  <a:srgbClr val="FF0000"/>
                </a:solidFill>
              </a:rPr>
              <a:t>saccharine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(adj.) sickeningly sweet. </a:t>
            </a:r>
          </a:p>
          <a:p>
            <a:pPr lvl="0"/>
            <a:r>
              <a:rPr lang="en-US" sz="2400" b="1" dirty="0">
                <a:solidFill>
                  <a:srgbClr val="FF0000"/>
                </a:solidFill>
              </a:rPr>
              <a:t>soluble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(adj.) able to dissolve</a:t>
            </a:r>
          </a:p>
          <a:p>
            <a:pPr lvl="0"/>
            <a:r>
              <a:rPr lang="en-US" sz="2400" b="1" dirty="0">
                <a:solidFill>
                  <a:srgbClr val="FF0000"/>
                </a:solidFill>
              </a:rPr>
              <a:t>solvent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a. (n.) substances that dissolve other substances; b. (adj.) able to pay debts</a:t>
            </a:r>
          </a:p>
          <a:p>
            <a:pPr lvl="0"/>
            <a:r>
              <a:rPr lang="en-US" sz="2400" b="1" dirty="0">
                <a:solidFill>
                  <a:srgbClr val="FF0000"/>
                </a:solidFill>
              </a:rPr>
              <a:t>viscous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(adj.) not free flowing, syrupy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84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81000"/>
            <a:ext cx="6512511" cy="1143000"/>
          </a:xfrm>
        </p:spPr>
        <p:txBody>
          <a:bodyPr/>
          <a:lstStyle/>
          <a:p>
            <a:r>
              <a:rPr lang="en-US" dirty="0" smtClean="0"/>
              <a:t>SACCHARINE-Y SWEET SOLUTIONS LAB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66800" y="2133600"/>
            <a:ext cx="7696200" cy="4267200"/>
          </a:xfrm>
        </p:spPr>
        <p:txBody>
          <a:bodyPr>
            <a:normAutofit/>
          </a:bodyPr>
          <a:lstStyle/>
          <a:p>
            <a:pPr marL="398463" indent="-352425">
              <a:buFont typeface="Arial" panose="020B0604020202020204" pitchFamily="34" charset="0"/>
              <a:buChar char="•"/>
            </a:pPr>
            <a:r>
              <a:rPr lang="en-US" sz="2800" dirty="0" smtClean="0"/>
              <a:t>When graphing, you were to convert your sample masses in 20mL of solvent to match the graph which is per 100mL solvent.</a:t>
            </a:r>
          </a:p>
          <a:p>
            <a:pPr marL="398463" indent="-352425">
              <a:buFont typeface="Arial" panose="020B0604020202020204" pitchFamily="34" charset="0"/>
              <a:buChar char="•"/>
            </a:pPr>
            <a:r>
              <a:rPr lang="en-US" sz="2800" u="sng" dirty="0" smtClean="0"/>
              <a:t> 30g   </a:t>
            </a:r>
            <a:r>
              <a:rPr lang="en-US" sz="2800" dirty="0" smtClean="0"/>
              <a:t>=     </a:t>
            </a:r>
            <a:r>
              <a:rPr lang="en-US" sz="2800" u="sng" dirty="0" err="1" smtClean="0"/>
              <a:t>xg</a:t>
            </a:r>
            <a:r>
              <a:rPr lang="en-US" sz="2800" u="sng" dirty="0" smtClean="0"/>
              <a:t>	  </a:t>
            </a:r>
          </a:p>
          <a:p>
            <a:pPr marL="398463" indent="-352425">
              <a:buNone/>
            </a:pPr>
            <a:r>
              <a:rPr lang="en-US" sz="2800" dirty="0"/>
              <a:t> </a:t>
            </a:r>
            <a:r>
              <a:rPr lang="en-US" sz="2800" dirty="0" smtClean="0"/>
              <a:t>  20mL       100mL</a:t>
            </a:r>
          </a:p>
          <a:p>
            <a:pPr marL="398463" indent="-352425">
              <a:buFont typeface="Arial" panose="020B0604020202020204" pitchFamily="34" charset="0"/>
              <a:buChar char="•"/>
            </a:pPr>
            <a:r>
              <a:rPr lang="en-US" sz="2800" dirty="0" smtClean="0"/>
              <a:t>Substitute in 35g, 40g, and 45g for </a:t>
            </a:r>
            <a:r>
              <a:rPr lang="en-US" sz="2800" dirty="0" smtClean="0"/>
              <a:t>30g </a:t>
            </a:r>
            <a:r>
              <a:rPr lang="en-US" sz="2800" dirty="0" smtClean="0"/>
              <a:t>to get your three numbers.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1484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457200"/>
            <a:ext cx="6512511" cy="1143000"/>
          </a:xfrm>
        </p:spPr>
        <p:txBody>
          <a:bodyPr/>
          <a:lstStyle/>
          <a:p>
            <a:r>
              <a:rPr lang="en-US" sz="5400" dirty="0" smtClean="0"/>
              <a:t>TO DO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2000" y="1981200"/>
            <a:ext cx="7696200" cy="3474720"/>
          </a:xfrm>
        </p:spPr>
        <p:txBody>
          <a:bodyPr>
            <a:normAutofit/>
          </a:bodyPr>
          <a:lstStyle/>
          <a:p>
            <a:r>
              <a:rPr lang="en-US" sz="2800" dirty="0"/>
              <a:t>Complete lab and turn it in by the end of the </a:t>
            </a:r>
            <a:r>
              <a:rPr lang="en-US" sz="2800" dirty="0" smtClean="0"/>
              <a:t>period today.</a:t>
            </a:r>
            <a:endParaRPr lang="en-US" sz="2800" dirty="0"/>
          </a:p>
          <a:p>
            <a:r>
              <a:rPr lang="en-US" sz="2800" dirty="0" smtClean="0"/>
              <a:t>Work </a:t>
            </a:r>
            <a:r>
              <a:rPr lang="en-US" sz="2800" dirty="0" smtClean="0"/>
              <a:t>on Review packet – due tomorrow for test redo credit.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8480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642</TotalTime>
  <Words>948</Words>
  <Application>Microsoft Office PowerPoint</Application>
  <PresentationFormat>On-screen Show (4:3)</PresentationFormat>
  <Paragraphs>119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Slipstream</vt:lpstr>
      <vt:lpstr>DO NOW</vt:lpstr>
      <vt:lpstr>PHYSICAL SCIENCE PS52</vt:lpstr>
      <vt:lpstr>PHYSICAL SCIENCE PS52</vt:lpstr>
      <vt:lpstr>SOLUTIONS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SACCHARINE-Y SWEET SOLUTIONS LAB </vt:lpstr>
      <vt:lpstr>TO DO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SOLUTIONS</dc:title>
  <dc:creator>JCBOE</dc:creator>
  <cp:lastModifiedBy>JCS</cp:lastModifiedBy>
  <cp:revision>14</cp:revision>
  <dcterms:created xsi:type="dcterms:W3CDTF">2016-03-29T10:53:58Z</dcterms:created>
  <dcterms:modified xsi:type="dcterms:W3CDTF">2016-03-30T19:10:34Z</dcterms:modified>
</cp:coreProperties>
</file>