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45" r:id="rId2"/>
    <p:sldId id="276" r:id="rId3"/>
    <p:sldId id="346" r:id="rId4"/>
    <p:sldId id="365" r:id="rId5"/>
    <p:sldId id="363" r:id="rId6"/>
    <p:sldId id="364" r:id="rId7"/>
    <p:sldId id="302" r:id="rId8"/>
    <p:sldId id="370" r:id="rId9"/>
    <p:sldId id="369" r:id="rId10"/>
    <p:sldId id="307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990099"/>
    <a:srgbClr val="FF0000"/>
    <a:srgbClr val="99CCFF"/>
    <a:srgbClr val="009900"/>
    <a:srgbClr val="008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91" autoAdjust="0"/>
    <p:restoredTop sz="90929"/>
  </p:normalViewPr>
  <p:slideViewPr>
    <p:cSldViewPr>
      <p:cViewPr varScale="1">
        <p:scale>
          <a:sx n="113" d="100"/>
          <a:sy n="113" d="100"/>
        </p:scale>
        <p:origin x="127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45808DB-4F03-44E8-BFB3-63E460845E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8724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180CCA8-6525-4CED-8429-48E29C6D67E6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73264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19F2F891-E9CF-4199-8470-0891BC182580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6820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95C5F1F-6057-4CAA-8D3E-442A3D72A5A3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55838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E4E6-6477-4A30-AD45-7CAEB7617B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6301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A53D74-A941-4EFD-BB3C-22E74EB725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3993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AA726C-DB9B-4A57-A9DE-E3C27C8E13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3637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7C7839-81CA-4E9A-BED5-4A7CF70B3E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8969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AFE44C-385E-43E6-AEA6-04BFAEB984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334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F26DA7-59F8-4573-9154-B9A76C18EE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8101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9E61AC-681C-41D7-813B-28FF65F249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0841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01CBAB-2923-434F-BDA4-C7B9CB5344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5578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D17935-88D4-44E0-A605-A72F8AB3B2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6955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ABF5D3-5D79-4CE3-A19F-7BE6620FBD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1349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6AFE41-A071-4FC8-9D12-FE1B66903F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2889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748BEAF-D60F-45AF-8063-2BD4D5A4625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://science.halleyhosting.com/sci/ibbio/chem/rev/nucleic/pics/codon-anticodon.gif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http://www.frontiers-in-genetics.org/en/pictures/translation_1.jpg" TargetMode="Externa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Nm5yzrd28rs" TargetMode="External"/><Relationship Id="rId4" Type="http://schemas.openxmlformats.org/officeDocument/2006/relationships/hyperlink" Target="https://www.dnalc.org/resources/3d/16-translation-advanced.html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solidFill>
                  <a:srgbClr val="FF33CC"/>
                </a:solidFill>
              </a:rPr>
              <a:t>RNA - TRANSLATION</a:t>
            </a:r>
            <a:endParaRPr lang="en-US" sz="5400" b="1" dirty="0">
              <a:solidFill>
                <a:srgbClr val="FF33C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857" y="2133600"/>
            <a:ext cx="7048286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39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rgbClr val="FF33CC"/>
                </a:solidFill>
              </a:rPr>
              <a:t>PROTEIN SYNTHESIS</a:t>
            </a:r>
            <a:br>
              <a:rPr lang="en-US" altLang="en-US" b="1" dirty="0" smtClean="0">
                <a:solidFill>
                  <a:srgbClr val="FF33CC"/>
                </a:solidFill>
              </a:rPr>
            </a:br>
            <a:r>
              <a:rPr lang="en-US" altLang="en-US" b="1" dirty="0" smtClean="0">
                <a:solidFill>
                  <a:srgbClr val="FF33CC"/>
                </a:solidFill>
              </a:rPr>
              <a:t>GENERAL INFORMATION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 smtClean="0"/>
              <a:t>Proteins are formed from </a:t>
            </a:r>
            <a:r>
              <a:rPr lang="en-US" altLang="en-US" sz="2800" dirty="0" smtClean="0">
                <a:solidFill>
                  <a:srgbClr val="FF0000"/>
                </a:solidFill>
              </a:rPr>
              <a:t>amino acids</a:t>
            </a:r>
            <a:r>
              <a:rPr lang="en-US" altLang="en-US" sz="2800" dirty="0" smtClean="0"/>
              <a:t>.</a:t>
            </a:r>
          </a:p>
          <a:p>
            <a:pPr eaLnBrk="1" hangingPunct="1"/>
            <a:r>
              <a:rPr lang="en-US" altLang="en-US" sz="2800" dirty="0" smtClean="0"/>
              <a:t>Formed by using the information coded on </a:t>
            </a:r>
            <a:r>
              <a:rPr lang="en-US" altLang="en-US" sz="2800" dirty="0" smtClean="0">
                <a:solidFill>
                  <a:srgbClr val="FF0000"/>
                </a:solidFill>
              </a:rPr>
              <a:t>DNA</a:t>
            </a:r>
            <a:r>
              <a:rPr lang="en-US" altLang="en-US" sz="2800" dirty="0" smtClean="0"/>
              <a:t> and carried out by </a:t>
            </a:r>
            <a:r>
              <a:rPr lang="en-US" altLang="en-US" sz="2800" dirty="0" smtClean="0">
                <a:solidFill>
                  <a:srgbClr val="FF0000"/>
                </a:solidFill>
              </a:rPr>
              <a:t>mRNA</a:t>
            </a:r>
            <a:r>
              <a:rPr lang="en-US" altLang="en-US" sz="2800" dirty="0" smtClean="0"/>
              <a:t>.</a:t>
            </a:r>
          </a:p>
          <a:p>
            <a:pPr eaLnBrk="1" hangingPunct="1"/>
            <a:r>
              <a:rPr lang="en-US" altLang="en-US" sz="2800" dirty="0" smtClean="0"/>
              <a:t>Protein synthesis takes place in the cytoplasm on structures called </a:t>
            </a:r>
            <a:r>
              <a:rPr lang="en-US" altLang="en-US" sz="2800" dirty="0" smtClean="0">
                <a:solidFill>
                  <a:srgbClr val="FF0000"/>
                </a:solidFill>
              </a:rPr>
              <a:t>ribosomes</a:t>
            </a:r>
            <a:r>
              <a:rPr lang="en-US" altLang="en-US" sz="2800" dirty="0" smtClean="0"/>
              <a:t>.</a:t>
            </a:r>
          </a:p>
          <a:p>
            <a:pPr eaLnBrk="1" hangingPunct="1"/>
            <a:r>
              <a:rPr lang="en-US" altLang="en-US" sz="2800" dirty="0" smtClean="0"/>
              <a:t>Protein synthesis involves both </a:t>
            </a:r>
            <a:r>
              <a:rPr lang="en-US" altLang="en-US" sz="2800" dirty="0" smtClean="0">
                <a:solidFill>
                  <a:srgbClr val="FF0000"/>
                </a:solidFill>
              </a:rPr>
              <a:t>DNA</a:t>
            </a:r>
            <a:r>
              <a:rPr lang="en-US" altLang="en-US" sz="2800" dirty="0" smtClean="0"/>
              <a:t> &amp; </a:t>
            </a:r>
            <a:r>
              <a:rPr lang="en-US" altLang="en-US" sz="2800" dirty="0" smtClean="0">
                <a:solidFill>
                  <a:srgbClr val="FF0000"/>
                </a:solidFill>
              </a:rPr>
              <a:t>RNA</a:t>
            </a:r>
            <a:r>
              <a:rPr lang="en-US" altLang="en-US" sz="2800" dirty="0" smtClean="0"/>
              <a:t>.</a:t>
            </a:r>
          </a:p>
          <a:p>
            <a:pPr eaLnBrk="1" hangingPunct="1"/>
            <a:r>
              <a:rPr lang="en-US" altLang="en-US" sz="2800" dirty="0" smtClean="0"/>
              <a:t>Protein synthesis involves both </a:t>
            </a:r>
            <a:r>
              <a:rPr lang="en-US" altLang="en-US" sz="2800" dirty="0" smtClean="0">
                <a:solidFill>
                  <a:srgbClr val="FF0000"/>
                </a:solidFill>
              </a:rPr>
              <a:t>transcription</a:t>
            </a:r>
            <a:r>
              <a:rPr lang="en-US" altLang="en-US" sz="2800" dirty="0" smtClean="0"/>
              <a:t> &amp; </a:t>
            </a:r>
            <a:r>
              <a:rPr lang="en-US" altLang="en-US" sz="2800" dirty="0" smtClean="0">
                <a:solidFill>
                  <a:srgbClr val="FF0000"/>
                </a:solidFill>
              </a:rPr>
              <a:t>translation</a:t>
            </a:r>
            <a:r>
              <a:rPr lang="en-US" altLang="en-US" sz="28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solidFill>
                  <a:srgbClr val="FF33CC"/>
                </a:solidFill>
              </a:rPr>
              <a:t>TRANSLATION</a:t>
            </a:r>
            <a:endParaRPr lang="en-US" sz="5400" b="1" dirty="0">
              <a:solidFill>
                <a:srgbClr val="FF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I</a:t>
            </a:r>
            <a:r>
              <a:rPr lang="en-US" b="1" dirty="0" smtClean="0"/>
              <a:t>nformation </a:t>
            </a:r>
            <a:r>
              <a:rPr lang="en-US" b="1" dirty="0"/>
              <a:t>on the mRNA is used to make </a:t>
            </a:r>
            <a:r>
              <a:rPr lang="en-US" b="1" dirty="0" smtClean="0"/>
              <a:t>proteins:</a:t>
            </a:r>
          </a:p>
          <a:p>
            <a:pPr marL="457200" lvl="0" indent="-457200">
              <a:buNone/>
            </a:pPr>
            <a:r>
              <a:rPr lang="en-US" dirty="0" smtClean="0"/>
              <a:t>1. 	After </a:t>
            </a:r>
            <a:r>
              <a:rPr lang="en-US" dirty="0"/>
              <a:t>leaving the nucleus, the mRNA enters the cytoplasm and attaches to a </a:t>
            </a:r>
            <a:r>
              <a:rPr lang="en-US" b="1" dirty="0"/>
              <a:t>ribosome</a:t>
            </a:r>
            <a:r>
              <a:rPr lang="en-US" dirty="0"/>
              <a:t>. The ribosome moves along the mRNA until it finds a </a:t>
            </a:r>
            <a:r>
              <a:rPr lang="en-US" b="1" dirty="0"/>
              <a:t>START CODON (AUG)</a:t>
            </a:r>
            <a:r>
              <a:rPr lang="en-US" dirty="0"/>
              <a:t> – (3 nitrogen bases on mRNA = codon).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409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solidFill>
                  <a:srgbClr val="FF33CC"/>
                </a:solidFill>
              </a:rPr>
              <a:t>TRANSLATION</a:t>
            </a:r>
            <a:endParaRPr lang="en-US" sz="5400" b="1" dirty="0">
              <a:solidFill>
                <a:srgbClr val="FF33CC"/>
              </a:solidFill>
            </a:endParaRPr>
          </a:p>
        </p:txBody>
      </p:sp>
      <p:pic>
        <p:nvPicPr>
          <p:cNvPr id="1026" name="il_fi" descr="http://science.halleyhosting.com/sci/ibbio/chem/rev/nucleic/pics/codon-anticodon.g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14600"/>
            <a:ext cx="454510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l_fi" descr="http://www.frontiers-in-genetics.org/en/pictures/translation_1.jpg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618" y="2421214"/>
            <a:ext cx="3674782" cy="3446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0462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solidFill>
                  <a:srgbClr val="FF33CC"/>
                </a:solidFill>
              </a:rPr>
              <a:t>TRANSLATION</a:t>
            </a:r>
            <a:endParaRPr lang="en-US" sz="5400" b="1" dirty="0">
              <a:solidFill>
                <a:srgbClr val="FF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None/>
            </a:pPr>
            <a:r>
              <a:rPr lang="en-US" dirty="0" smtClean="0"/>
              <a:t>2. </a:t>
            </a:r>
            <a:r>
              <a:rPr lang="en-US" dirty="0" err="1"/>
              <a:t>tRNA</a:t>
            </a:r>
            <a:r>
              <a:rPr lang="en-US" dirty="0"/>
              <a:t> binds to the mRNA strand at the start codon. </a:t>
            </a:r>
            <a:r>
              <a:rPr lang="en-US" dirty="0" err="1"/>
              <a:t>tRNA</a:t>
            </a:r>
            <a:r>
              <a:rPr lang="en-US" dirty="0"/>
              <a:t> transfers the amino acids to the ribosome. </a:t>
            </a:r>
            <a:r>
              <a:rPr lang="en-US" dirty="0" err="1"/>
              <a:t>tRNA</a:t>
            </a:r>
            <a:r>
              <a:rPr lang="en-US" dirty="0"/>
              <a:t> also carries the ANTICODON – (3 complementary nitrogen bases on </a:t>
            </a:r>
            <a:r>
              <a:rPr lang="en-US" dirty="0" err="1"/>
              <a:t>tRNA</a:t>
            </a:r>
            <a:r>
              <a:rPr lang="en-US" dirty="0"/>
              <a:t> = anticodon).  </a:t>
            </a:r>
          </a:p>
          <a:p>
            <a:pPr marL="457200" lvl="0" indent="-457200">
              <a:buNone/>
            </a:pPr>
            <a:r>
              <a:rPr lang="en-US" dirty="0" smtClean="0"/>
              <a:t>3. </a:t>
            </a:r>
            <a:r>
              <a:rPr lang="en-US" dirty="0" err="1" smtClean="0"/>
              <a:t>rRNA</a:t>
            </a:r>
            <a:r>
              <a:rPr lang="en-US" dirty="0" smtClean="0"/>
              <a:t> </a:t>
            </a:r>
            <a:r>
              <a:rPr lang="en-US" dirty="0"/>
              <a:t>is found in ribosomes and helps in the attachment of </a:t>
            </a:r>
            <a:r>
              <a:rPr lang="en-US" dirty="0" err="1"/>
              <a:t>tRNA</a:t>
            </a:r>
            <a:r>
              <a:rPr lang="en-US" dirty="0"/>
              <a:t> to mRNA and in the assembly of proteins.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737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>
                <a:solidFill>
                  <a:srgbClr val="FF33CC"/>
                </a:solidFill>
              </a:rPr>
              <a:t>TRANSLATION</a:t>
            </a:r>
            <a:endParaRPr lang="en-US" sz="5400" b="1" dirty="0">
              <a:solidFill>
                <a:srgbClr val="FF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None/>
            </a:pPr>
            <a:r>
              <a:rPr lang="en-US" dirty="0" smtClean="0"/>
              <a:t>4. Another </a:t>
            </a:r>
            <a:r>
              <a:rPr lang="en-US" dirty="0" err="1"/>
              <a:t>tRNA</a:t>
            </a:r>
            <a:r>
              <a:rPr lang="en-US" dirty="0"/>
              <a:t> anticodon binds to the mRNA codon, and drops off the amino acid. The amino acids form a peptide bond and the </a:t>
            </a:r>
            <a:r>
              <a:rPr lang="en-US" dirty="0" err="1"/>
              <a:t>tRNA</a:t>
            </a:r>
            <a:r>
              <a:rPr lang="en-US" dirty="0"/>
              <a:t> detaches from mRNA. </a:t>
            </a:r>
          </a:p>
          <a:p>
            <a:pPr marL="457200" lvl="0" indent="-457200">
              <a:buNone/>
            </a:pPr>
            <a:r>
              <a:rPr lang="en-US" dirty="0" smtClean="0"/>
              <a:t>5. The </a:t>
            </a:r>
            <a:r>
              <a:rPr lang="en-US" dirty="0"/>
              <a:t>binding of </a:t>
            </a:r>
            <a:r>
              <a:rPr lang="en-US" dirty="0" err="1"/>
              <a:t>tRNA</a:t>
            </a:r>
            <a:r>
              <a:rPr lang="en-US" dirty="0"/>
              <a:t> and mRNA continue until the ribosome reaches a </a:t>
            </a:r>
            <a:r>
              <a:rPr lang="en-US" b="1" dirty="0"/>
              <a:t>STOP CODON</a:t>
            </a:r>
            <a:r>
              <a:rPr lang="en-US" dirty="0"/>
              <a:t>. The amino acid chain is released and folds to form a globular protein.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387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70319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5400" b="1" dirty="0" smtClean="0">
                <a:solidFill>
                  <a:srgbClr val="FF33CC"/>
                </a:solidFill>
              </a:rPr>
              <a:t>TRANSLATION</a:t>
            </a:r>
          </a:p>
        </p:txBody>
      </p:sp>
      <p:pic>
        <p:nvPicPr>
          <p:cNvPr id="44036" name="Picture 4" descr="translation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38" y="1219200"/>
            <a:ext cx="734616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743200" y="6248400"/>
            <a:ext cx="3657600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u="sng" dirty="0" smtClean="0">
                <a:ln>
                  <a:solidFill>
                    <a:schemeClr val="tx1"/>
                  </a:solidFill>
                </a:ln>
                <a:hlinkClick r:id="rId4"/>
              </a:rPr>
              <a:t>Translation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u="sng" dirty="0">
                <a:ln>
                  <a:solidFill>
                    <a:schemeClr val="tx1"/>
                  </a:solidFill>
                </a:ln>
                <a:hlinkClick r:id="rId5"/>
              </a:rPr>
              <a:t>Translation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33CC"/>
                </a:solidFill>
              </a:rPr>
              <a:t>CODONS = AMINO ACIDS</a:t>
            </a:r>
            <a:endParaRPr lang="en-US" b="1" dirty="0">
              <a:solidFill>
                <a:srgbClr val="FF33CC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458" y="1709737"/>
            <a:ext cx="5707742" cy="499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328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33CC"/>
                </a:solidFill>
              </a:rPr>
              <a:t>CODONS = AMINO ACIDS</a:t>
            </a:r>
            <a:endParaRPr lang="en-US" b="1" dirty="0">
              <a:solidFill>
                <a:srgbClr val="FF33C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949" y="1905000"/>
            <a:ext cx="5295251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9671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 descr="typesofr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85800"/>
            <a:ext cx="6096000" cy="585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3199</TotalTime>
  <Words>209</Words>
  <Application>Microsoft Office PowerPoint</Application>
  <PresentationFormat>On-screen Show (4:3)</PresentationFormat>
  <Paragraphs>24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Times New Roman</vt:lpstr>
      <vt:lpstr>Default Design</vt:lpstr>
      <vt:lpstr>RNA - TRANSLATION</vt:lpstr>
      <vt:lpstr>PROTEIN SYNTHESIS GENERAL INFORMATION</vt:lpstr>
      <vt:lpstr>TRANSLATION</vt:lpstr>
      <vt:lpstr>TRANSLATION</vt:lpstr>
      <vt:lpstr>TRANSLATION</vt:lpstr>
      <vt:lpstr>TRANSLATION</vt:lpstr>
      <vt:lpstr>TRANSLATION</vt:lpstr>
      <vt:lpstr>CODONS = AMINO ACIDS</vt:lpstr>
      <vt:lpstr>CODONS = AMINO ACIDS</vt:lpstr>
      <vt:lpstr>PowerPoint Presentation</vt:lpstr>
    </vt:vector>
  </TitlesOfParts>
  <Company>DCSS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</dc:title>
  <dc:creator>DCSS</dc:creator>
  <cp:lastModifiedBy>Nancy Brim</cp:lastModifiedBy>
  <cp:revision>35</cp:revision>
  <dcterms:created xsi:type="dcterms:W3CDTF">2005-11-30T18:52:46Z</dcterms:created>
  <dcterms:modified xsi:type="dcterms:W3CDTF">2015-11-03T01:17:55Z</dcterms:modified>
</cp:coreProperties>
</file>