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29" r:id="rId2"/>
    <p:sldId id="272" r:id="rId3"/>
    <p:sldId id="294" r:id="rId4"/>
    <p:sldId id="330" r:id="rId5"/>
    <p:sldId id="331" r:id="rId6"/>
    <p:sldId id="332" r:id="rId7"/>
    <p:sldId id="273" r:id="rId8"/>
    <p:sldId id="297" r:id="rId9"/>
    <p:sldId id="274" r:id="rId10"/>
    <p:sldId id="339" r:id="rId11"/>
    <p:sldId id="340" r:id="rId12"/>
    <p:sldId id="341" r:id="rId13"/>
    <p:sldId id="342" r:id="rId14"/>
    <p:sldId id="343" r:id="rId15"/>
    <p:sldId id="30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990099"/>
    <a:srgbClr val="FF0000"/>
    <a:srgbClr val="99CCFF"/>
    <a:srgbClr val="009900"/>
    <a:srgbClr val="008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091" autoAdjust="0"/>
    <p:restoredTop sz="90929"/>
  </p:normalViewPr>
  <p:slideViewPr>
    <p:cSldViewPr>
      <p:cViewPr varScale="1">
        <p:scale>
          <a:sx n="113" d="100"/>
          <a:sy n="113" d="100"/>
        </p:scale>
        <p:origin x="127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5808DB-4F03-44E8-BFB3-63E460845E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72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6B51721-8C1C-476A-9587-B26EEA30768D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131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66F60A2-AA66-457D-A818-D5AC0A7F7B25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11732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9E98947-AC87-4B59-BA31-D317194404EB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0593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AA0D00D-E5F4-423A-B45A-93ABC8D670EF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12840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2B319AF-2F19-480D-AAC8-3DE6ABEA90BE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53067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2B319AF-2F19-480D-AAC8-3DE6ABEA90BE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38625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68BC9B0-8C80-4990-9430-8426163C0883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4465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E4E6-6477-4A30-AD45-7CAEB7617B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30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A53D74-A941-4EFD-BB3C-22E74EB725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9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A726C-DB9B-4A57-A9DE-E3C27C8E1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63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7C7839-81CA-4E9A-BED5-4A7CF70B3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96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AFE44C-385E-43E6-AEA6-04BFAEB984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3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26DA7-59F8-4573-9154-B9A76C18E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10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E61AC-681C-41D7-813B-28FF65F249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84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01CBAB-2923-434F-BDA4-C7B9CB5344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57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17935-88D4-44E0-A605-A72F8AB3B2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95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BF5D3-5D79-4CE3-A19F-7BE6620FBD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34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AFE41-A071-4FC8-9D12-FE1B66903F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88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748BEAF-D60F-45AF-8063-2BD4D5A462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proof-of-evolution.com/image-files/rna-structure-diagram-wcpd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obelprize.org/nobel_prizes/medicine/laureates/1992/illpres/reversible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Documents%20and%20Settings\SKA0552\Local%20Settings\Temp\fcctemp\next','','\ssi\images\next-x.gi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WsofH466lqk" TargetMode="External"/><Relationship Id="rId5" Type="http://schemas.openxmlformats.org/officeDocument/2006/relationships/hyperlink" Target="http://www.hhmi.org/biointeractive/dna-transcription-advanced-detail" TargetMode="External"/><Relationship Id="rId4" Type="http://schemas.openxmlformats.org/officeDocument/2006/relationships/image" Target="http://dna-rna.net/wp-content/uploads/2011/08/rna-transcription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RNA and TRANSCRIPTION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09800"/>
            <a:ext cx="65913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93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33CC"/>
                </a:solidFill>
              </a:rPr>
              <a:t>DNA REPLICATION REVIEW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 smtClean="0">
                <a:solidFill>
                  <a:srgbClr val="990099"/>
                </a:solidFill>
              </a:rPr>
              <a:t>GCTCAG  </a:t>
            </a:r>
            <a:r>
              <a:rPr lang="en-US" altLang="en-US" sz="2800" dirty="0" smtClean="0"/>
              <a:t>Original Strand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>
                <a:solidFill>
                  <a:srgbClr val="008000"/>
                </a:solidFill>
              </a:rPr>
              <a:t>CGAGTC  </a:t>
            </a:r>
            <a:r>
              <a:rPr lang="en-US" altLang="en-US" sz="2800" dirty="0" smtClean="0"/>
              <a:t>Complimentary Strand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DNA helicase</a:t>
            </a:r>
            <a:r>
              <a:rPr lang="en-US" altLang="en-US" sz="2800" dirty="0" smtClean="0"/>
              <a:t> unzips (unwinds)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Replication forks: </a:t>
            </a:r>
            <a:r>
              <a:rPr lang="en-US" altLang="en-US" sz="2800" dirty="0" smtClean="0"/>
              <a:t>two areas on either area of the DNA where the double helix separates 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DNA polymerase</a:t>
            </a:r>
            <a:r>
              <a:rPr lang="en-US" altLang="en-US" sz="2800" dirty="0" smtClean="0"/>
              <a:t> adds nucleotides &amp; “proofreads”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/>
              <a:t>Two DNA molecules form that are identical to the original DNA molecules.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800" dirty="0" smtClean="0">
                <a:solidFill>
                  <a:srgbClr val="990099"/>
                </a:solidFill>
              </a:rPr>
              <a:t>	GCTCAG	 	GCTCAG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800" dirty="0" smtClean="0">
                <a:solidFill>
                  <a:srgbClr val="008000"/>
                </a:solidFill>
              </a:rPr>
              <a:t>	CGAGTC		CGAGTC</a:t>
            </a: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dnareplicationenzym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"/>
            <a:ext cx="59055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2286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RNA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828800"/>
            <a:ext cx="51816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RNA is composed of monomers called </a:t>
            </a:r>
            <a:r>
              <a:rPr lang="en-US" b="1" dirty="0"/>
              <a:t>nucleotides</a:t>
            </a:r>
            <a:r>
              <a:rPr lang="en-US" dirty="0"/>
              <a:t>. Each nucleotide consists of: </a:t>
            </a:r>
          </a:p>
          <a:p>
            <a:pPr lvl="0"/>
            <a:r>
              <a:rPr lang="en-US" b="1" dirty="0"/>
              <a:t>a phosphate</a:t>
            </a:r>
            <a:endParaRPr lang="en-US" dirty="0"/>
          </a:p>
          <a:p>
            <a:pPr lvl="0"/>
            <a:r>
              <a:rPr lang="en-US" b="1" dirty="0"/>
              <a:t>a sugar (ribose)</a:t>
            </a:r>
            <a:endParaRPr lang="en-US" dirty="0"/>
          </a:p>
          <a:p>
            <a:pPr lvl="0"/>
            <a:r>
              <a:rPr lang="en-US" b="1" dirty="0"/>
              <a:t>nitrogenous base (adenine, uracil, guanine, cytosine)                                                                                          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il_fi" descr="http://www.proof-of-evolution.com/image-files/rna-structure-diagram-wcpd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286000"/>
            <a:ext cx="23145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087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2286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RNA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3142" y="1371600"/>
            <a:ext cx="7119257" cy="4114800"/>
          </a:xfrm>
        </p:spPr>
        <p:txBody>
          <a:bodyPr/>
          <a:lstStyle/>
          <a:p>
            <a:pPr marL="112713" lvl="1" indent="0">
              <a:buNone/>
            </a:pPr>
            <a:r>
              <a:rPr lang="en-US" b="1" dirty="0" smtClean="0">
                <a:solidFill>
                  <a:srgbClr val="990099"/>
                </a:solidFill>
              </a:rPr>
              <a:t>How RNA differs from DNA:</a:t>
            </a:r>
          </a:p>
          <a:p>
            <a:pPr marL="398463" lvl="1"/>
            <a:r>
              <a:rPr lang="en-US" dirty="0" smtClean="0"/>
              <a:t>RNA </a:t>
            </a:r>
            <a:r>
              <a:rPr lang="en-US" dirty="0"/>
              <a:t>is </a:t>
            </a:r>
            <a:r>
              <a:rPr lang="en-US" b="1" dirty="0">
                <a:solidFill>
                  <a:srgbClr val="FF0000"/>
                </a:solidFill>
              </a:rPr>
              <a:t>single</a:t>
            </a:r>
            <a:r>
              <a:rPr lang="en-US" dirty="0"/>
              <a:t> strand of nucleotides.</a:t>
            </a:r>
          </a:p>
          <a:p>
            <a:pPr marL="398463" lvl="1"/>
            <a:r>
              <a:rPr lang="en-US" dirty="0"/>
              <a:t>RNA is a </a:t>
            </a:r>
            <a:r>
              <a:rPr lang="en-US" b="1" dirty="0">
                <a:solidFill>
                  <a:srgbClr val="FF0000"/>
                </a:solidFill>
              </a:rPr>
              <a:t>copy</a:t>
            </a:r>
            <a:r>
              <a:rPr lang="en-US" dirty="0"/>
              <a:t> of DNA used for </a:t>
            </a:r>
            <a:r>
              <a:rPr lang="en-US" b="1" dirty="0">
                <a:solidFill>
                  <a:srgbClr val="FF0000"/>
                </a:solidFill>
              </a:rPr>
              <a:t>protein synthesis</a:t>
            </a:r>
            <a:r>
              <a:rPr lang="en-US" dirty="0" smtClean="0"/>
              <a:t>.</a:t>
            </a:r>
          </a:p>
          <a:p>
            <a:pPr marL="398463" lvl="1"/>
            <a:r>
              <a:rPr lang="en-US" dirty="0"/>
              <a:t>RNA nucleotides have a </a:t>
            </a:r>
            <a:r>
              <a:rPr lang="en-US" b="1" dirty="0">
                <a:solidFill>
                  <a:srgbClr val="FF0000"/>
                </a:solidFill>
              </a:rPr>
              <a:t>uracil</a:t>
            </a:r>
            <a:r>
              <a:rPr lang="en-US" dirty="0"/>
              <a:t> base </a:t>
            </a:r>
            <a:r>
              <a:rPr lang="en-US" b="1" dirty="0">
                <a:solidFill>
                  <a:srgbClr val="FF0000"/>
                </a:solidFill>
              </a:rPr>
              <a:t>instead</a:t>
            </a:r>
            <a:r>
              <a:rPr lang="en-US" dirty="0"/>
              <a:t> of </a:t>
            </a:r>
            <a:r>
              <a:rPr lang="en-US" b="1" dirty="0">
                <a:solidFill>
                  <a:srgbClr val="FF0000"/>
                </a:solidFill>
              </a:rPr>
              <a:t>thymine</a:t>
            </a:r>
            <a:r>
              <a:rPr lang="en-US" dirty="0"/>
              <a:t>.</a:t>
            </a:r>
            <a:endParaRPr lang="en-US" dirty="0" smtClean="0"/>
          </a:p>
          <a:p>
            <a:pPr marL="398463" lvl="1"/>
            <a:r>
              <a:rPr lang="en-US" dirty="0" smtClean="0"/>
              <a:t>Otherwise, </a:t>
            </a:r>
            <a:r>
              <a:rPr lang="en-US" dirty="0"/>
              <a:t>DNA and RNA </a:t>
            </a:r>
            <a:r>
              <a:rPr lang="en-US" b="1" dirty="0">
                <a:solidFill>
                  <a:srgbClr val="FF0000"/>
                </a:solidFill>
              </a:rPr>
              <a:t>are the same</a:t>
            </a:r>
            <a:r>
              <a:rPr lang="en-US" dirty="0"/>
              <a:t>. Their phosphates, sugars, and bases show the same bonding patterns to form nucleotides and their nucleotides bind to form nucleic acids in the same way. </a:t>
            </a:r>
          </a:p>
          <a:p>
            <a:pPr marL="569913" lvl="2" indent="0">
              <a:buNone/>
            </a:pPr>
            <a:r>
              <a:rPr lang="en-US" b="1" dirty="0" smtClean="0"/>
              <a:t>                               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2286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RNA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5943600" cy="4114800"/>
          </a:xfrm>
        </p:spPr>
        <p:txBody>
          <a:bodyPr/>
          <a:lstStyle/>
          <a:p>
            <a:pPr marL="119063" lvl="2" indent="0">
              <a:buNone/>
            </a:pPr>
            <a:r>
              <a:rPr lang="en-US" sz="2800" dirty="0"/>
              <a:t>There are three types of RNA:</a:t>
            </a:r>
          </a:p>
          <a:p>
            <a:pPr marL="119063" lvl="2" indent="0">
              <a:buNone/>
            </a:pPr>
            <a:r>
              <a:rPr lang="en-US" sz="2800" b="1" dirty="0" smtClean="0"/>
              <a:t>Messenger </a:t>
            </a:r>
            <a:r>
              <a:rPr lang="en-US" sz="2800" b="1" dirty="0"/>
              <a:t>RNA (</a:t>
            </a:r>
            <a:r>
              <a:rPr lang="en-US" sz="2800" b="1" dirty="0" smtClean="0"/>
              <a:t>mRNA)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 smtClean="0"/>
              <a:t>carries </a:t>
            </a:r>
            <a:r>
              <a:rPr lang="en-US" altLang="en-US" sz="2800" dirty="0"/>
              <a:t>a sequence of nucleotides that code for a protein from nucleus to cytoplasm</a:t>
            </a:r>
            <a:r>
              <a:rPr lang="en-US" altLang="en-US" sz="2800" dirty="0" smtClean="0"/>
              <a:t>.</a:t>
            </a:r>
          </a:p>
          <a:p>
            <a:pPr marL="119063" lvl="2" indent="0">
              <a:buNone/>
            </a:pPr>
            <a:r>
              <a:rPr lang="en-US" sz="2800" b="1" dirty="0" smtClean="0"/>
              <a:t>Transfer </a:t>
            </a:r>
            <a:r>
              <a:rPr lang="en-US" sz="2800" b="1" dirty="0"/>
              <a:t>RNA (</a:t>
            </a:r>
            <a:r>
              <a:rPr lang="en-US" sz="2800" b="1" dirty="0" err="1" smtClean="0"/>
              <a:t>tRNA</a:t>
            </a:r>
            <a:r>
              <a:rPr lang="en-US" sz="2800" b="1" dirty="0" smtClean="0"/>
              <a:t>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 dirty="0" smtClean="0"/>
              <a:t>picks </a:t>
            </a:r>
            <a:r>
              <a:rPr lang="en-US" altLang="en-US" sz="2800" dirty="0"/>
              <a:t>up amino acids in the cytoplasm and carries them to the ribosome</a:t>
            </a:r>
            <a:r>
              <a:rPr lang="en-US" altLang="en-US" sz="2800" dirty="0" smtClean="0"/>
              <a:t>.</a:t>
            </a:r>
            <a:endParaRPr lang="en-US" altLang="en-US" dirty="0"/>
          </a:p>
          <a:p>
            <a:pPr marL="119063" lvl="2" indent="0">
              <a:buNone/>
            </a:pPr>
            <a:r>
              <a:rPr lang="en-US" sz="2800" b="1" dirty="0" smtClean="0"/>
              <a:t>Ribosomal </a:t>
            </a:r>
            <a:r>
              <a:rPr lang="en-US" sz="2800" b="1" dirty="0"/>
              <a:t>RNA (</a:t>
            </a:r>
            <a:r>
              <a:rPr lang="en-US" sz="2800" b="1" dirty="0" err="1"/>
              <a:t>rRNA</a:t>
            </a:r>
            <a:r>
              <a:rPr lang="en-US" sz="2800" b="1" dirty="0" smtClean="0"/>
              <a:t>)</a:t>
            </a:r>
          </a:p>
          <a:p>
            <a:pPr marL="347663" lvl="2">
              <a:buFontTx/>
              <a:buChar char="-"/>
            </a:pPr>
            <a:r>
              <a:rPr lang="en-US" altLang="en-US" sz="2800" dirty="0" smtClean="0"/>
              <a:t>found </a:t>
            </a:r>
            <a:r>
              <a:rPr lang="en-US" altLang="en-US" sz="2800" dirty="0"/>
              <a:t>in ribosome, helps to bind mRNA to </a:t>
            </a:r>
            <a:r>
              <a:rPr lang="en-US" altLang="en-US" sz="2800" dirty="0" err="1"/>
              <a:t>tRNA</a:t>
            </a:r>
            <a:r>
              <a:rPr lang="en-US" altLang="en-US" sz="2800" dirty="0"/>
              <a:t>.</a:t>
            </a:r>
            <a:r>
              <a:rPr lang="en-US" sz="2800" b="1" dirty="0" smtClean="0"/>
              <a:t>  </a:t>
            </a:r>
          </a:p>
          <a:p>
            <a:pPr marL="119063" lvl="2" indent="0">
              <a:buNone/>
            </a:pPr>
            <a:endParaRPr lang="en-US" b="1" dirty="0" smtClean="0"/>
          </a:p>
          <a:p>
            <a:pPr marL="119063" lvl="2" indent="0">
              <a:buNone/>
            </a:pPr>
            <a:r>
              <a:rPr lang="en-US" b="1" dirty="0" smtClean="0"/>
              <a:t>                                                                                     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048000"/>
            <a:ext cx="3290961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33CC"/>
                </a:solidFill>
              </a:rPr>
              <a:t>IMPORTANCE OF PROTEINS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From the Greek word “</a:t>
            </a:r>
            <a:r>
              <a:rPr lang="en-US" altLang="en-US" sz="2800" dirty="0" err="1" smtClean="0">
                <a:solidFill>
                  <a:srgbClr val="FF0000"/>
                </a:solidFill>
              </a:rPr>
              <a:t>prota</a:t>
            </a:r>
            <a:r>
              <a:rPr lang="en-US" altLang="en-US" sz="2800" dirty="0" smtClean="0"/>
              <a:t>,” meaning of primary importance.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Large, organic molecule made up of </a:t>
            </a:r>
            <a:r>
              <a:rPr lang="en-US" altLang="en-US" sz="2800" dirty="0" smtClean="0">
                <a:solidFill>
                  <a:schemeClr val="accent2"/>
                </a:solidFill>
              </a:rPr>
              <a:t>amino acids</a:t>
            </a:r>
            <a:r>
              <a:rPr lang="en-US" altLang="en-US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Traits, such as eye color, are determined by proteins, built according to the DNA.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u="sng" dirty="0" smtClean="0"/>
              <a:t>Example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The condition of </a:t>
            </a:r>
            <a:r>
              <a:rPr lang="en-US" altLang="en-US" sz="2800" dirty="0" smtClean="0">
                <a:solidFill>
                  <a:srgbClr val="FF0000"/>
                </a:solidFill>
              </a:rPr>
              <a:t>albinism</a:t>
            </a:r>
            <a:r>
              <a:rPr lang="en-US" altLang="en-US" sz="2800" dirty="0" smtClean="0"/>
              <a:t> is the result of a genetic defect of the enzyme </a:t>
            </a:r>
            <a:r>
              <a:rPr lang="en-US" altLang="en-US" sz="2800" dirty="0" err="1" smtClean="0">
                <a:solidFill>
                  <a:schemeClr val="accent2"/>
                </a:solidFill>
              </a:rPr>
              <a:t>tyrosinase</a:t>
            </a:r>
            <a:r>
              <a:rPr lang="en-US" altLang="en-US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This enzyme helps the body change the amino acid tyrosine into pigment (</a:t>
            </a:r>
            <a:r>
              <a:rPr lang="en-US" altLang="en-US" sz="2800" dirty="0" smtClean="0">
                <a:solidFill>
                  <a:schemeClr val="accent2"/>
                </a:solidFill>
              </a:rPr>
              <a:t>melanin</a:t>
            </a:r>
            <a:r>
              <a:rPr lang="en-US" altLang="en-US" sz="2800" dirty="0" smtClean="0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 smtClean="0">
                <a:solidFill>
                  <a:srgbClr val="FF33CC"/>
                </a:solidFill>
              </a:rPr>
              <a:t>PROTEINS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32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800" b="1" dirty="0" smtClean="0"/>
              <a:t>Proteins are the tools of the living organism.</a:t>
            </a:r>
            <a:r>
              <a:rPr lang="en-US" altLang="en-US" sz="2800" dirty="0" smtClean="0">
                <a:hlinkClick r:id="rId3"/>
                <a:hlinkMouseOver r:id="rId4" action="ppaction://hlinkfile"/>
              </a:rPr>
              <a:t> </a:t>
            </a:r>
            <a:r>
              <a:rPr lang="en-US" altLang="en-US" sz="2800" dirty="0" smtClean="0"/>
              <a:t> </a:t>
            </a:r>
          </a:p>
          <a:p>
            <a:pPr eaLnBrk="1" hangingPunct="1"/>
            <a:r>
              <a:rPr lang="en-US" altLang="en-US" sz="2800" dirty="0" smtClean="0"/>
              <a:t>Proteins are composed of amino acids and have a defined three-dimensional structure. This form dictates the function. </a:t>
            </a:r>
          </a:p>
          <a:p>
            <a:pPr eaLnBrk="1" hangingPunct="1"/>
            <a:r>
              <a:rPr lang="en-US" altLang="en-US" sz="2800" dirty="0" smtClean="0"/>
              <a:t>Proteins are responsible for all the reactions and activities of the cell. </a:t>
            </a:r>
          </a:p>
          <a:p>
            <a:pPr eaLnBrk="1" hangingPunct="1"/>
            <a:r>
              <a:rPr lang="en-US" altLang="en-US" sz="2800" dirty="0" smtClean="0"/>
              <a:t>The structure of the individual proteins is encoded in DNA in the cell nucleus. </a:t>
            </a:r>
          </a:p>
          <a:p>
            <a:pPr eaLnBrk="1" hangingPunct="1"/>
            <a:r>
              <a:rPr lang="en-US" altLang="en-US" sz="2800" dirty="0" smtClean="0"/>
              <a:t>Cytoskeletal proteins control the shape and movement of the cell.</a:t>
            </a:r>
          </a:p>
          <a:p>
            <a:pPr eaLnBrk="1" hangingPunct="1"/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 smtClean="0">
                <a:solidFill>
                  <a:srgbClr val="FF33CC"/>
                </a:solidFill>
              </a:rPr>
              <a:t>FUNCTION OF PROTEINS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 dirty="0" smtClean="0"/>
              <a:t>Proteins have many functions</a:t>
            </a:r>
          </a:p>
          <a:p>
            <a:pPr eaLnBrk="1" hangingPunct="1"/>
            <a:r>
              <a:rPr lang="en-US" altLang="en-US" sz="2800" dirty="0" smtClean="0">
                <a:solidFill>
                  <a:schemeClr val="accent2"/>
                </a:solidFill>
              </a:rPr>
              <a:t>Enzymes</a:t>
            </a:r>
            <a:endParaRPr lang="en-US" altLang="en-US" sz="2800" dirty="0"/>
          </a:p>
          <a:p>
            <a:pPr eaLnBrk="1" hangingPunct="1"/>
            <a:r>
              <a:rPr lang="en-US" altLang="en-US" sz="2800" dirty="0" smtClean="0"/>
              <a:t>transport molecules (</a:t>
            </a:r>
            <a:r>
              <a:rPr lang="en-US" altLang="en-US" sz="2800" dirty="0" smtClean="0">
                <a:solidFill>
                  <a:srgbClr val="FF0000"/>
                </a:solidFill>
              </a:rPr>
              <a:t>hemoglobin</a:t>
            </a:r>
            <a:r>
              <a:rPr lang="en-US" altLang="en-US" sz="2800" dirty="0" smtClean="0"/>
              <a:t> &amp; O</a:t>
            </a:r>
            <a:r>
              <a:rPr lang="en-US" altLang="en-US" sz="2800" baseline="-25000" dirty="0" smtClean="0"/>
              <a:t>2</a:t>
            </a:r>
            <a:r>
              <a:rPr lang="en-US" altLang="en-US" sz="2800" dirty="0" smtClean="0"/>
              <a:t>)</a:t>
            </a:r>
          </a:p>
          <a:p>
            <a:pPr eaLnBrk="1" hangingPunct="1"/>
            <a:r>
              <a:rPr lang="en-US" altLang="en-US" sz="2800" dirty="0" smtClean="0"/>
              <a:t>storage molecules (Fe in liver)</a:t>
            </a:r>
          </a:p>
          <a:p>
            <a:pPr eaLnBrk="1" hangingPunct="1"/>
            <a:r>
              <a:rPr lang="en-US" altLang="en-US" sz="2800" dirty="0" smtClean="0"/>
              <a:t>movement (muscles)</a:t>
            </a:r>
          </a:p>
          <a:p>
            <a:pPr eaLnBrk="1" hangingPunct="1"/>
            <a:r>
              <a:rPr lang="en-US" altLang="en-US" sz="2800" dirty="0" smtClean="0"/>
              <a:t>mechanical support (skin &amp; bone made up of </a:t>
            </a:r>
            <a:r>
              <a:rPr lang="en-US" altLang="en-US" sz="2800" dirty="0" smtClean="0">
                <a:solidFill>
                  <a:srgbClr val="FF0000"/>
                </a:solidFill>
              </a:rPr>
              <a:t>collagen</a:t>
            </a:r>
            <a:r>
              <a:rPr lang="en-US" altLang="en-US" sz="2800" dirty="0" smtClean="0"/>
              <a:t> a fibrous protein)</a:t>
            </a:r>
          </a:p>
          <a:p>
            <a:pPr eaLnBrk="1" hangingPunct="1"/>
            <a:r>
              <a:rPr lang="en-US" altLang="en-US" sz="2800" dirty="0" smtClean="0"/>
              <a:t>mediate cell responses (</a:t>
            </a:r>
            <a:r>
              <a:rPr lang="en-US" altLang="en-US" sz="2800" dirty="0" smtClean="0">
                <a:solidFill>
                  <a:srgbClr val="FF0000"/>
                </a:solidFill>
              </a:rPr>
              <a:t>rhodopsin</a:t>
            </a:r>
            <a:r>
              <a:rPr lang="en-US" altLang="en-US" sz="2800" dirty="0" smtClean="0"/>
              <a:t>, a protein in the eye used for vision)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 smtClean="0">
                <a:solidFill>
                  <a:srgbClr val="FF33CC"/>
                </a:solidFill>
              </a:rPr>
              <a:t>FUNCTION OF PROTEINS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 dirty="0" smtClean="0"/>
              <a:t>Proteins have many functions</a:t>
            </a:r>
          </a:p>
          <a:p>
            <a:pPr eaLnBrk="1" hangingPunct="1"/>
            <a:r>
              <a:rPr lang="en-US" altLang="en-US" sz="2800" dirty="0" smtClean="0"/>
              <a:t>antibody proteins are needed for immune protection</a:t>
            </a:r>
          </a:p>
          <a:p>
            <a:pPr eaLnBrk="1" hangingPunct="1"/>
            <a:r>
              <a:rPr lang="en-US" altLang="en-US" sz="2800" dirty="0" smtClean="0"/>
              <a:t>control of growth &amp; cell differentiation uses proteins (</a:t>
            </a:r>
            <a:r>
              <a:rPr lang="en-US" altLang="en-US" sz="2800" dirty="0" smtClean="0">
                <a:solidFill>
                  <a:srgbClr val="FF0000"/>
                </a:solidFill>
              </a:rPr>
              <a:t>hormones</a:t>
            </a:r>
            <a:r>
              <a:rPr lang="en-US" altLang="en-US" sz="2800" dirty="0" smtClean="0"/>
              <a:t>), cytoskeleton, etc.</a:t>
            </a:r>
          </a:p>
          <a:p>
            <a:pPr eaLnBrk="1" hangingPunct="1"/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3996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rgbClr val="FF33CC"/>
                </a:solidFill>
              </a:rPr>
              <a:t>THE CENTRAL DOGMA</a:t>
            </a:r>
            <a:endParaRPr lang="en-US" sz="4800" b="1" dirty="0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676400"/>
          </a:xfrm>
        </p:spPr>
        <p:txBody>
          <a:bodyPr/>
          <a:lstStyle/>
          <a:p>
            <a:r>
              <a:rPr lang="en-US" dirty="0" smtClean="0"/>
              <a:t>The Central Dogma, developed by Frances Crick, says: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505200"/>
            <a:ext cx="737616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72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TRANSCRIPTION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mRNA </a:t>
            </a:r>
            <a:r>
              <a:rPr lang="en-US" b="1" dirty="0"/>
              <a:t>copies a segment of DNA. </a:t>
            </a:r>
          </a:p>
          <a:p>
            <a:pPr marL="514350" lvl="0" indent="-514350">
              <a:buAutoNum type="arabicPeriod"/>
            </a:pPr>
            <a:r>
              <a:rPr lang="en-US" sz="2800" dirty="0" smtClean="0"/>
              <a:t>RNA </a:t>
            </a:r>
            <a:r>
              <a:rPr lang="en-US" sz="2800" dirty="0"/>
              <a:t>polymerase attaches to DNA in the </a:t>
            </a:r>
            <a:r>
              <a:rPr lang="en-US" sz="2800" b="1" dirty="0"/>
              <a:t>nucleus</a:t>
            </a:r>
            <a:r>
              <a:rPr lang="en-US" sz="2800" dirty="0"/>
              <a:t> and initiates transcription at the promoter. A promoter is a sequence of DNA where enzyme attaches and initiates transcription. </a:t>
            </a:r>
          </a:p>
          <a:p>
            <a:pPr marL="514350" lvl="0" indent="-514350">
              <a:buAutoNum type="arabicPeriod"/>
            </a:pPr>
            <a:r>
              <a:rPr lang="en-US" sz="2800" dirty="0" smtClean="0"/>
              <a:t>RNA </a:t>
            </a:r>
            <a:r>
              <a:rPr lang="en-US" sz="2800" dirty="0"/>
              <a:t>polymerase unwinds DNA and starts transcription. As it moves along the DNA strand from 3’ to 5’, complementary bases of RNA nucleotides are added.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493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TRANSCRIPTION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363988"/>
            <a:ext cx="8458200" cy="392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33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TRANSCRIPTION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800" dirty="0" smtClean="0"/>
              <a:t>3. When </a:t>
            </a:r>
            <a:r>
              <a:rPr lang="en-US" sz="2800" dirty="0"/>
              <a:t>the RNA polymerase reaches a terminator sequence on the DNA, transcription stops. The mRNA strand disconnects from DNA. </a:t>
            </a:r>
          </a:p>
          <a:p>
            <a:pPr marL="457200" lvl="0" indent="-457200">
              <a:buNone/>
            </a:pPr>
            <a:r>
              <a:rPr lang="en-US" sz="2800" dirty="0" smtClean="0"/>
              <a:t>4. Before </a:t>
            </a:r>
            <a:r>
              <a:rPr lang="en-US" sz="2800" dirty="0"/>
              <a:t>leaving the nucleus, each new mRNA transcript undergoes modification. </a:t>
            </a:r>
            <a:r>
              <a:rPr lang="en-US" sz="2800" b="1" dirty="0">
                <a:solidFill>
                  <a:srgbClr val="FF0000"/>
                </a:solidFill>
              </a:rPr>
              <a:t>Introns</a:t>
            </a:r>
            <a:r>
              <a:rPr lang="en-US" sz="2800" dirty="0"/>
              <a:t>, which are non-coding regions (junk DNA), are cut out of the mRNA strand. The strand is spliced back together leaving only exons. </a:t>
            </a:r>
            <a:r>
              <a:rPr lang="en-US" sz="2800" b="1" dirty="0">
                <a:solidFill>
                  <a:srgbClr val="FF0000"/>
                </a:solidFill>
              </a:rPr>
              <a:t>Exons</a:t>
            </a:r>
            <a:r>
              <a:rPr lang="en-US" sz="2800" dirty="0"/>
              <a:t> are the coding regions (genes). </a:t>
            </a:r>
          </a:p>
          <a:p>
            <a:pPr marL="457200" lvl="0" indent="-457200">
              <a:buNone/>
            </a:pPr>
            <a:r>
              <a:rPr lang="en-US" sz="2800" dirty="0" smtClean="0"/>
              <a:t>5. The </a:t>
            </a:r>
            <a:r>
              <a:rPr lang="en-US" sz="2800" dirty="0"/>
              <a:t>mRNA strand leaves the nucleus and travels to the ribosome.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40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 smtClean="0">
                <a:solidFill>
                  <a:srgbClr val="FF33CC"/>
                </a:solidFill>
              </a:rPr>
              <a:t>TRANSCRIPTION</a:t>
            </a:r>
          </a:p>
        </p:txBody>
      </p:sp>
      <p:pic>
        <p:nvPicPr>
          <p:cNvPr id="6146" name="il_fi" descr="http://dna-rna.net/wp-content/uploads/2011/08/rna-transcription2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05467"/>
            <a:ext cx="7162800" cy="442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6172200"/>
            <a:ext cx="4267200" cy="457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chemeClr val="tx2"/>
                  </a:solidFill>
                </a:ln>
                <a:hlinkClick r:id="rId5"/>
              </a:rPr>
              <a:t>Transcription</a:t>
            </a:r>
            <a:r>
              <a:rPr lang="en-US" dirty="0"/>
              <a:t> and </a:t>
            </a:r>
            <a:r>
              <a:rPr lang="en-US" u="sng" dirty="0">
                <a:ln>
                  <a:solidFill>
                    <a:schemeClr val="tx2"/>
                  </a:solidFill>
                </a:ln>
                <a:hlinkClick r:id="rId6"/>
              </a:rPr>
              <a:t>Transcription</a:t>
            </a:r>
            <a:endParaRPr lang="en-US" dirty="0">
              <a:ln>
                <a:solidFill>
                  <a:schemeClr val="tx2"/>
                </a:solidFill>
              </a:ln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2918</TotalTime>
  <Words>633</Words>
  <Application>Microsoft Office PowerPoint</Application>
  <PresentationFormat>On-screen Show (4:3)</PresentationFormat>
  <Paragraphs>80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Times New Roman</vt:lpstr>
      <vt:lpstr>Default Design</vt:lpstr>
      <vt:lpstr>RNA and TRANSCRIPTION</vt:lpstr>
      <vt:lpstr>DNA REPLICATION REVIEW</vt:lpstr>
      <vt:lpstr>PowerPoint Presentation</vt:lpstr>
      <vt:lpstr>RNA</vt:lpstr>
      <vt:lpstr>RNA</vt:lpstr>
      <vt:lpstr>RNA</vt:lpstr>
      <vt:lpstr>IMPORTANCE OF PROTEINS </vt:lpstr>
      <vt:lpstr>PROTEINS</vt:lpstr>
      <vt:lpstr>FUNCTION OF PROTEINS</vt:lpstr>
      <vt:lpstr>FUNCTION OF PROTEINS</vt:lpstr>
      <vt:lpstr>THE CENTRAL DOGMA</vt:lpstr>
      <vt:lpstr>TRANSCRIPTION</vt:lpstr>
      <vt:lpstr>TRANSCRIPTION</vt:lpstr>
      <vt:lpstr>TRANSCRIPTION</vt:lpstr>
      <vt:lpstr>TRANSCRIPTION</vt:lpstr>
    </vt:vector>
  </TitlesOfParts>
  <Company>DCSS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</dc:title>
  <dc:creator>DCSS</dc:creator>
  <cp:lastModifiedBy>Nancy Brim</cp:lastModifiedBy>
  <cp:revision>27</cp:revision>
  <dcterms:created xsi:type="dcterms:W3CDTF">2005-11-30T18:52:46Z</dcterms:created>
  <dcterms:modified xsi:type="dcterms:W3CDTF">2015-11-03T00:46:55Z</dcterms:modified>
</cp:coreProperties>
</file>