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1" r:id="rId4"/>
    <p:sldId id="262" r:id="rId5"/>
    <p:sldId id="263" r:id="rId6"/>
    <p:sldId id="406" r:id="rId7"/>
    <p:sldId id="264" r:id="rId8"/>
    <p:sldId id="266" r:id="rId9"/>
    <p:sldId id="270" r:id="rId10"/>
    <p:sldId id="407" r:id="rId11"/>
    <p:sldId id="271" r:id="rId12"/>
    <p:sldId id="408" r:id="rId13"/>
    <p:sldId id="409" r:id="rId14"/>
    <p:sldId id="433" r:id="rId15"/>
    <p:sldId id="272" r:id="rId16"/>
    <p:sldId id="273" r:id="rId17"/>
    <p:sldId id="274" r:id="rId18"/>
    <p:sldId id="275" r:id="rId19"/>
    <p:sldId id="410" r:id="rId20"/>
    <p:sldId id="413" r:id="rId21"/>
    <p:sldId id="411" r:id="rId22"/>
    <p:sldId id="41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34" autoAdjust="0"/>
    <p:restoredTop sz="95987" autoAdjust="0"/>
  </p:normalViewPr>
  <p:slideViewPr>
    <p:cSldViewPr>
      <p:cViewPr varScale="1">
        <p:scale>
          <a:sx n="67" d="100"/>
          <a:sy n="67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85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7E658A0-25DD-49F8-AC48-D40AAFB1BC11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369A6F6-E8DC-486C-8846-FC6CED42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9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F43A-25AB-4B9F-A5C4-353533900BE0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7B89D-7340-465C-8403-94B64B4E8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137E4-4AA8-4036-9673-2D74152CB37F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DA05-5BB1-4C73-B64B-DBDA82717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AFD-970E-4CDE-ACB1-310FF8ED206F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696D-FB35-4ED4-9B0F-CD7E61339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A52E1-4EE9-49CE-9B19-028880F88445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D8AAA-74D3-4101-90C6-97505B8EC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0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F6F5D-AC7E-4FB1-9379-AED1900A467A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2195-4A08-40C0-945C-0DCC92EC9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4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A206-C3D4-49F5-B099-B3DCD6035F97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8A126-9858-4084-A7E1-9384E3DCA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F2F9B-1E85-48CA-9767-F2AFCFE73727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0DF2-8C57-4E30-BFBB-40CD14B87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0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9F171-6EC9-4CD7-826A-FB9AC3815E03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8265-6139-4AAF-A0F1-F8D03923C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9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009C4-8AC3-4F6D-9D21-6CD2DFA5115C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4C76-C861-4015-A408-7CB89A6E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9D6B8-6EB9-476B-831A-4955E86CEE10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71E6B-77A0-4AD3-AFFA-F8829BC17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C65E4F-A02A-4CA4-BD92-F67F8375EFD2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94F724-F9EF-4F44-91FC-CE2C93262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8" r:id="rId8"/>
    <p:sldLayoutId id="2147483739" r:id="rId9"/>
    <p:sldLayoutId id="2147483730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525363"/>
            <a:ext cx="4419600" cy="254775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4953000" y="2743200"/>
            <a:ext cx="3313113" cy="1701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b="1" dirty="0"/>
              <a:t>SOLUTIONS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1589038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If you are not part of the SOLUTION, you’re part of the PRECIPITATE!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024687" cy="990600"/>
          </a:xfrm>
        </p:spPr>
        <p:txBody>
          <a:bodyPr/>
          <a:lstStyle/>
          <a:p>
            <a:pPr algn="ctr" eaLnBrk="1" hangingPunct="1"/>
            <a:r>
              <a:rPr lang="en-US" b="1" dirty="0"/>
              <a:t>THREE TYPES OF MIXTURES</a:t>
            </a:r>
          </a:p>
        </p:txBody>
      </p:sp>
      <p:pic>
        <p:nvPicPr>
          <p:cNvPr id="9219" name="Picture 2" descr="http://image.wistatutor.com/content/matter-around-pure/types-of-solution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19200"/>
            <a:ext cx="6602413" cy="3505200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685800" y="4711045"/>
            <a:ext cx="7772400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            SOLUTIONS	     COLLOIDS	         SUSPENSIONS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5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5"/>
                </a:solidFill>
                <a:latin typeface="+mn-lt"/>
                <a:cs typeface="+mn-cs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+mn-cs"/>
              </a:rPr>
              <a:t>particle size </a:t>
            </a:r>
            <a:r>
              <a:rPr lang="en-US" sz="2400" b="1" dirty="0">
                <a:solidFill>
                  <a:schemeClr val="accent5"/>
                </a:solidFill>
                <a:latin typeface="+mn-lt"/>
                <a:cs typeface="+mn-cs"/>
              </a:rPr>
              <a:t>determines the type of mixture.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5"/>
                </a:solidFill>
                <a:latin typeface="+mn-lt"/>
                <a:cs typeface="+mn-cs"/>
              </a:rPr>
              <a:t>Solutions and Colloids are 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+mn-cs"/>
              </a:rPr>
              <a:t>homogeneous</a:t>
            </a:r>
            <a:r>
              <a:rPr lang="en-US" sz="2400" b="1" dirty="0">
                <a:solidFill>
                  <a:schemeClr val="accent5"/>
                </a:solidFill>
                <a:latin typeface="+mn-lt"/>
                <a:cs typeface="+mn-cs"/>
              </a:rPr>
              <a:t>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5"/>
                </a:solidFill>
                <a:latin typeface="+mn-lt"/>
                <a:cs typeface="+mn-cs"/>
              </a:rPr>
              <a:t>suspensions are 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+mn-cs"/>
              </a:rPr>
              <a:t>heterogeneous</a:t>
            </a:r>
            <a:r>
              <a:rPr lang="en-US" sz="2400" b="1" dirty="0">
                <a:solidFill>
                  <a:schemeClr val="accent5"/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024687" cy="762000"/>
          </a:xfrm>
        </p:spPr>
        <p:txBody>
          <a:bodyPr/>
          <a:lstStyle/>
          <a:p>
            <a:pPr algn="ctr" eaLnBrk="1" hangingPunct="1"/>
            <a:r>
              <a:rPr lang="en-US" b="1"/>
              <a:t>MIXTURES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58" y="1600200"/>
            <a:ext cx="7791346" cy="41195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67000" y="2590800"/>
            <a:ext cx="5715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667000" y="2819400"/>
            <a:ext cx="3810000" cy="8405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55331" y="3659981"/>
            <a:ext cx="3826669" cy="60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67000" y="4267200"/>
            <a:ext cx="381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762000"/>
          </a:xfrm>
        </p:spPr>
        <p:txBody>
          <a:bodyPr/>
          <a:lstStyle/>
          <a:p>
            <a:pPr eaLnBrk="1" hangingPunct="1"/>
            <a:r>
              <a:rPr lang="en-US" sz="4400" b="1" dirty="0"/>
              <a:t>MIXTURES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4929187" cy="39274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b="1" dirty="0" smtClean="0">
                <a:solidFill>
                  <a:srgbClr val="FF0000"/>
                </a:solidFill>
              </a:rPr>
              <a:t>TYNDALL </a:t>
            </a:r>
            <a:r>
              <a:rPr lang="en-US" sz="3200" b="1" dirty="0">
                <a:solidFill>
                  <a:srgbClr val="FF0000"/>
                </a:solidFill>
              </a:rPr>
              <a:t>EFFECT</a:t>
            </a:r>
            <a:r>
              <a:rPr lang="en-US" sz="3200" dirty="0"/>
              <a:t>:  particles dispersed in mixture are big enough to scatter light.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7" y="1219200"/>
            <a:ext cx="2857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029075"/>
            <a:ext cx="38481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024687" cy="990600"/>
          </a:xfrm>
        </p:spPr>
        <p:txBody>
          <a:bodyPr/>
          <a:lstStyle/>
          <a:p>
            <a:pPr eaLnBrk="1" hangingPunct="1"/>
            <a:r>
              <a:rPr lang="en-US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752600"/>
            <a:ext cx="4343400" cy="4648200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A solution is a </a:t>
            </a:r>
            <a:r>
              <a:rPr lang="en-US" b="1" dirty="0">
                <a:solidFill>
                  <a:srgbClr val="FF0000"/>
                </a:solidFill>
              </a:rPr>
              <a:t>mixture</a:t>
            </a:r>
            <a:r>
              <a:rPr lang="en-US" dirty="0"/>
              <a:t> that has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 composition, color, and density throughout.</a:t>
            </a:r>
          </a:p>
          <a:p>
            <a:pPr lvl="0"/>
            <a:r>
              <a:rPr lang="en-US" dirty="0"/>
              <a:t>It is </a:t>
            </a:r>
            <a:r>
              <a:rPr lang="en-US" b="1" dirty="0">
                <a:solidFill>
                  <a:srgbClr val="FF0000"/>
                </a:solidFill>
              </a:rPr>
              <a:t>homogeneous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Solutions form when particles of </a:t>
            </a:r>
            <a:r>
              <a:rPr lang="en-US" b="1" dirty="0">
                <a:solidFill>
                  <a:srgbClr val="FF0000"/>
                </a:solidFill>
              </a:rPr>
              <a:t>solute</a:t>
            </a:r>
            <a:r>
              <a:rPr lang="en-US" dirty="0"/>
              <a:t> are interspersed evenly throughout the </a:t>
            </a:r>
            <a:r>
              <a:rPr lang="en-US" b="1" dirty="0">
                <a:solidFill>
                  <a:srgbClr val="FF0000"/>
                </a:solidFill>
              </a:rPr>
              <a:t>solvent</a:t>
            </a:r>
            <a:r>
              <a:rPr lang="en-US" dirty="0"/>
              <a:t>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292" name="Picture 2" descr="http://www.msnucleus.org/membership/html/k-6/rc/chemistry/5/images/rc5c07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19400"/>
            <a:ext cx="33337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024687" cy="990600"/>
          </a:xfrm>
        </p:spPr>
        <p:txBody>
          <a:bodyPr/>
          <a:lstStyle/>
          <a:p>
            <a:pPr eaLnBrk="1" hangingPunct="1"/>
            <a:r>
              <a:rPr lang="en-US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752600"/>
            <a:ext cx="4343400" cy="4648200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It has two parts: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SOLUTE</a:t>
            </a:r>
            <a:r>
              <a:rPr lang="en-US" dirty="0"/>
              <a:t>: the substance being dissolved; in </a:t>
            </a:r>
            <a:r>
              <a:rPr lang="en-US" b="1" dirty="0">
                <a:solidFill>
                  <a:srgbClr val="FF0000"/>
                </a:solidFill>
              </a:rPr>
              <a:t>smaller</a:t>
            </a:r>
            <a:r>
              <a:rPr lang="en-US" dirty="0"/>
              <a:t> abundant.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SOLVENT</a:t>
            </a:r>
            <a:r>
              <a:rPr lang="en-US" dirty="0"/>
              <a:t>: the substance doing the dissolving; the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/>
              <a:t> amount.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2341807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1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405688" cy="762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676400"/>
            <a:ext cx="7262812" cy="4648200"/>
          </a:xfrm>
        </p:spPr>
        <p:txBody>
          <a:bodyPr>
            <a:normAutofit/>
          </a:bodyPr>
          <a:lstStyle/>
          <a:p>
            <a:pPr marL="68263" indent="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b="1" dirty="0"/>
              <a:t>Solutions can be one of </a:t>
            </a:r>
            <a:r>
              <a:rPr lang="en-US" b="1" dirty="0">
                <a:solidFill>
                  <a:srgbClr val="FF0000"/>
                </a:solidFill>
              </a:rPr>
              <a:t>nine</a:t>
            </a:r>
            <a:r>
              <a:rPr lang="en-US" b="1" dirty="0"/>
              <a:t> basic types:</a:t>
            </a:r>
          </a:p>
          <a:p>
            <a:pPr marL="68263" indent="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Liquid</a:t>
            </a:r>
            <a:r>
              <a:rPr lang="en-US" b="1" dirty="0"/>
              <a:t> Solutions:</a:t>
            </a:r>
            <a:endParaRPr lang="en-US" dirty="0"/>
          </a:p>
          <a:p>
            <a:pPr marL="68263" indent="0" eaLnBrk="1" hangingPunct="1">
              <a:lnSpc>
                <a:spcPct val="90000"/>
              </a:lnSpc>
              <a:defRPr/>
            </a:pPr>
            <a:r>
              <a:rPr lang="en-US" dirty="0"/>
              <a:t>solid in liquid (salt water)</a:t>
            </a:r>
          </a:p>
          <a:p>
            <a:pPr marL="68263" indent="0" eaLnBrk="1" hangingPunct="1">
              <a:lnSpc>
                <a:spcPct val="90000"/>
              </a:lnSpc>
              <a:defRPr/>
            </a:pPr>
            <a:r>
              <a:rPr lang="en-US" dirty="0"/>
              <a:t>liquid in liquid (vinegar)</a:t>
            </a:r>
          </a:p>
          <a:p>
            <a:pPr marL="68263" indent="0" eaLnBrk="1" hangingPunct="1">
              <a:lnSpc>
                <a:spcPct val="90000"/>
              </a:lnSpc>
              <a:defRPr/>
            </a:pPr>
            <a:r>
              <a:rPr lang="en-US" dirty="0"/>
              <a:t>gas in liquid (carbonated drink)</a:t>
            </a:r>
          </a:p>
          <a:p>
            <a:pPr marL="68263" indent="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en-US" b="1" dirty="0"/>
          </a:p>
          <a:p>
            <a:pPr marL="68263" indent="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Gaseous</a:t>
            </a:r>
            <a:r>
              <a:rPr lang="en-US" b="1" dirty="0"/>
              <a:t> Solutions (All gaseous mixtures are solutions):</a:t>
            </a:r>
          </a:p>
          <a:p>
            <a:pPr marL="68263" indent="0" eaLnBrk="1" hangingPunct="1">
              <a:lnSpc>
                <a:spcPct val="90000"/>
              </a:lnSpc>
              <a:defRPr/>
            </a:pPr>
            <a:r>
              <a:rPr lang="en-US" dirty="0"/>
              <a:t>solid in gas (soot in air)</a:t>
            </a:r>
          </a:p>
          <a:p>
            <a:pPr marL="68263" indent="0" eaLnBrk="1" hangingPunct="1">
              <a:lnSpc>
                <a:spcPct val="90000"/>
              </a:lnSpc>
              <a:defRPr/>
            </a:pPr>
            <a:r>
              <a:rPr lang="en-US" dirty="0"/>
              <a:t>liquid in gas (humid air)</a:t>
            </a:r>
          </a:p>
          <a:p>
            <a:pPr marL="68263" indent="0" eaLnBrk="1" hangingPunct="1">
              <a:lnSpc>
                <a:spcPct val="90000"/>
              </a:lnSpc>
              <a:defRPr/>
            </a:pPr>
            <a:r>
              <a:rPr lang="en-US" dirty="0"/>
              <a:t>gas in gas (air)</a:t>
            </a:r>
          </a:p>
          <a:p>
            <a:pPr marL="68263" indent="0" eaLnBrk="1" hangingPunct="1">
              <a:lnSpc>
                <a:spcPct val="90000"/>
              </a:lnSpc>
              <a:defRPr/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415212" cy="7254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752600"/>
            <a:ext cx="7262812" cy="4572000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Solid</a:t>
            </a:r>
            <a:r>
              <a:rPr lang="en-US" b="1" dirty="0"/>
              <a:t> Solutions</a:t>
            </a:r>
            <a:r>
              <a:rPr lang="en-US" b="1" i="1" dirty="0"/>
              <a:t> </a:t>
            </a:r>
            <a:r>
              <a:rPr lang="en-US" b="1" dirty="0"/>
              <a:t>- usually made from liquid solutions that have been mixed and then solidified (frozen):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solid in solid (alloys – brass, bronze)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liquid in solid (dental fillings)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gas in solid (charcoal gas mask)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024687" cy="1066800"/>
          </a:xfrm>
        </p:spPr>
        <p:txBody>
          <a:bodyPr/>
          <a:lstStyle/>
          <a:p>
            <a:pPr algn="ctr" eaLnBrk="1" hangingPunct="1"/>
            <a:r>
              <a:rPr lang="en-US" b="1" dirty="0"/>
              <a:t>THE DISSOLVING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1174"/>
            <a:ext cx="5486400" cy="4619625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Dissolving</a:t>
            </a:r>
            <a:r>
              <a:rPr lang="en-US" sz="2800" dirty="0"/>
              <a:t> occurs when the solute is pulled apart by the solvent.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This takes place at the </a:t>
            </a:r>
            <a:r>
              <a:rPr lang="en-US" sz="2800" b="1" dirty="0">
                <a:solidFill>
                  <a:srgbClr val="FF0000"/>
                </a:solidFill>
              </a:rPr>
              <a:t>surface</a:t>
            </a:r>
            <a:r>
              <a:rPr lang="en-US" sz="2800" dirty="0"/>
              <a:t> of the solute.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The solvent </a:t>
            </a:r>
            <a:r>
              <a:rPr lang="en-US" sz="2800" b="1" dirty="0">
                <a:solidFill>
                  <a:srgbClr val="FF0000"/>
                </a:solidFill>
              </a:rPr>
              <a:t>surrounds</a:t>
            </a:r>
            <a:r>
              <a:rPr lang="en-US" sz="2800" dirty="0"/>
              <a:t> the solute.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When ionic compounds separate into their ions in a solvent, </a:t>
            </a:r>
            <a:r>
              <a:rPr lang="en-US" sz="2800" b="1" dirty="0">
                <a:solidFill>
                  <a:srgbClr val="FF0000"/>
                </a:solidFill>
              </a:rPr>
              <a:t>dissociation</a:t>
            </a:r>
            <a:r>
              <a:rPr lang="en-US" sz="2800" b="1" dirty="0"/>
              <a:t> </a:t>
            </a:r>
            <a:r>
              <a:rPr lang="en-US" sz="2800" dirty="0"/>
              <a:t>occurs.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362200"/>
            <a:ext cx="2428875" cy="2876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024687" cy="1066800"/>
          </a:xfrm>
        </p:spPr>
        <p:txBody>
          <a:bodyPr/>
          <a:lstStyle/>
          <a:p>
            <a:pPr algn="ctr" eaLnBrk="1" hangingPunct="1"/>
            <a:r>
              <a:rPr lang="en-US" b="1" dirty="0"/>
              <a:t>THE DISSOLVING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1174"/>
            <a:ext cx="5486400" cy="4619625"/>
          </a:xfrm>
        </p:spPr>
        <p:txBody>
          <a:bodyPr rtlCol="0">
            <a:normAutofit/>
          </a:bodyPr>
          <a:lstStyle/>
          <a:p>
            <a:pPr lvl="0"/>
            <a:r>
              <a:rPr lang="en-US" sz="2800" dirty="0"/>
              <a:t>Remember that </a:t>
            </a:r>
            <a:r>
              <a:rPr lang="en-US" sz="2800" b="1" dirty="0">
                <a:solidFill>
                  <a:srgbClr val="FF0000"/>
                </a:solidFill>
              </a:rPr>
              <a:t>opposites</a:t>
            </a:r>
            <a:r>
              <a:rPr lang="en-US" sz="2800" dirty="0"/>
              <a:t> attract.  So when a positive ion comes near a negative ion, there is an </a:t>
            </a:r>
            <a:r>
              <a:rPr lang="en-US" sz="2800" b="1" dirty="0">
                <a:solidFill>
                  <a:srgbClr val="FF0000"/>
                </a:solidFill>
              </a:rPr>
              <a:t>attraction</a:t>
            </a:r>
            <a:r>
              <a:rPr lang="en-US" sz="2800" dirty="0"/>
              <a:t>.  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Polar</a:t>
            </a:r>
            <a:r>
              <a:rPr lang="en-US" sz="2800" dirty="0"/>
              <a:t> molecules have a negative end and a positive end.  Polar molecules are attracted to </a:t>
            </a:r>
            <a:r>
              <a:rPr lang="en-US" sz="2800" b="1" dirty="0">
                <a:solidFill>
                  <a:srgbClr val="FF0000"/>
                </a:solidFill>
              </a:rPr>
              <a:t>each other.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95649"/>
            <a:ext cx="2408668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4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801687"/>
          </a:xfrm>
        </p:spPr>
        <p:txBody>
          <a:bodyPr/>
          <a:lstStyle/>
          <a:p>
            <a:pPr algn="ctr" eaLnBrk="1" hangingPunct="1"/>
            <a:r>
              <a:rPr lang="en-US" b="1"/>
              <a:t>DISSOCIATION OF NaCl</a:t>
            </a:r>
          </a:p>
        </p:txBody>
      </p:sp>
      <p:pic>
        <p:nvPicPr>
          <p:cNvPr id="19459" name="Content Placeholder 3" descr="dissociation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828800"/>
            <a:ext cx="5334000" cy="4586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024687" cy="1066800"/>
          </a:xfrm>
        </p:spPr>
        <p:txBody>
          <a:bodyPr/>
          <a:lstStyle/>
          <a:p>
            <a:pPr algn="ctr" eaLnBrk="1" hangingPunct="1"/>
            <a:r>
              <a:rPr lang="en-US" b="1" dirty="0"/>
              <a:t>THE DISSOLVING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1174"/>
            <a:ext cx="7696200" cy="4619625"/>
          </a:xfrm>
        </p:spPr>
        <p:txBody>
          <a:bodyPr rtlCol="0">
            <a:norm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Electrolytes</a:t>
            </a:r>
            <a:r>
              <a:rPr lang="en-US" dirty="0"/>
              <a:t> are compounds that break apart in water forming ions that conduct </a:t>
            </a:r>
            <a:r>
              <a:rPr lang="en-US" b="1" dirty="0">
                <a:solidFill>
                  <a:srgbClr val="FF0000"/>
                </a:solidFill>
              </a:rPr>
              <a:t>electricity</a:t>
            </a:r>
            <a:r>
              <a:rPr lang="en-US" dirty="0"/>
              <a:t>.  </a:t>
            </a:r>
            <a:r>
              <a:rPr lang="en-US" b="1" dirty="0">
                <a:solidFill>
                  <a:srgbClr val="FF0000"/>
                </a:solidFill>
              </a:rPr>
              <a:t>Ions</a:t>
            </a:r>
            <a:r>
              <a:rPr lang="en-US" dirty="0"/>
              <a:t> are polar.  </a:t>
            </a:r>
            <a:endParaRPr lang="en-US" dirty="0" smtClean="0"/>
          </a:p>
          <a:p>
            <a:pPr lvl="0"/>
            <a:r>
              <a:rPr lang="en-US" b="1" dirty="0" smtClean="0">
                <a:solidFill>
                  <a:srgbClr val="FF0000"/>
                </a:solidFill>
              </a:rPr>
              <a:t>Ionization</a:t>
            </a:r>
            <a:r>
              <a:rPr lang="en-US" dirty="0" smtClean="0"/>
              <a:t> </a:t>
            </a:r>
            <a:r>
              <a:rPr lang="en-US" dirty="0"/>
              <a:t>is when electrolytes dissolve in water and separate into ions.  So a solution with </a:t>
            </a:r>
            <a:r>
              <a:rPr lang="en-US" b="1" dirty="0">
                <a:solidFill>
                  <a:srgbClr val="FF0000"/>
                </a:solidFill>
              </a:rPr>
              <a:t>ions</a:t>
            </a:r>
            <a:r>
              <a:rPr lang="en-US" dirty="0"/>
              <a:t> conducts electricity.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337" y="4300782"/>
            <a:ext cx="4614863" cy="248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024687" cy="1066800"/>
          </a:xfrm>
        </p:spPr>
        <p:txBody>
          <a:bodyPr/>
          <a:lstStyle/>
          <a:p>
            <a:pPr algn="ctr" eaLnBrk="1" hangingPunct="1"/>
            <a:r>
              <a:rPr lang="en-US" b="1" dirty="0"/>
              <a:t>THE DISSOLVING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600200"/>
            <a:ext cx="7696200" cy="4619625"/>
          </a:xfrm>
        </p:spPr>
        <p:txBody>
          <a:bodyPr rtlCol="0">
            <a:norm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Nonpolar</a:t>
            </a:r>
            <a:r>
              <a:rPr lang="en-US" dirty="0"/>
              <a:t> molecules are not attracted to each other or to polar molecules.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Nonelectrolytes</a:t>
            </a:r>
            <a:r>
              <a:rPr lang="en-US" dirty="0"/>
              <a:t> are substance that do not ionize in water and cannot conduct electricity.  They </a:t>
            </a:r>
            <a:r>
              <a:rPr lang="en-US" b="1" dirty="0">
                <a:solidFill>
                  <a:srgbClr val="FF0000"/>
                </a:solidFill>
              </a:rPr>
              <a:t>may</a:t>
            </a:r>
            <a:r>
              <a:rPr lang="en-US" dirty="0"/>
              <a:t> still dissolve in water.  A solution with nonelectrolytes does not conduct </a:t>
            </a:r>
            <a:r>
              <a:rPr lang="en-US" b="1" dirty="0">
                <a:solidFill>
                  <a:srgbClr val="FF0000"/>
                </a:solidFill>
              </a:rPr>
              <a:t>electricity</a:t>
            </a:r>
            <a:r>
              <a:rPr lang="en-US" dirty="0" smtClean="0"/>
              <a:t>.</a:t>
            </a: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337" y="3990975"/>
            <a:ext cx="519112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762000"/>
          </a:xfrm>
        </p:spPr>
        <p:txBody>
          <a:bodyPr/>
          <a:lstStyle/>
          <a:p>
            <a:pPr algn="ctr" eaLnBrk="1" hangingPunct="1"/>
            <a:r>
              <a:rPr lang="en-US" b="1" dirty="0"/>
              <a:t>Solute-Solvent Combinations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35083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dirty="0" smtClean="0"/>
              <a:t>Combinations to solute and solvent are based on properties of each.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800" dirty="0" smtClean="0"/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dirty="0" smtClean="0"/>
              <a:t>There are </a:t>
            </a:r>
            <a:r>
              <a:rPr lang="en-US" sz="2800" b="1" dirty="0" smtClean="0">
                <a:solidFill>
                  <a:srgbClr val="FF0000"/>
                </a:solidFill>
              </a:rPr>
              <a:t>FOUR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main types.</a:t>
            </a:r>
            <a:endParaRPr lang="en-US" sz="2800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8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762000"/>
          </a:xfrm>
        </p:spPr>
        <p:txBody>
          <a:bodyPr/>
          <a:lstStyle/>
          <a:p>
            <a:pPr algn="ctr" eaLnBrk="1" hangingPunct="1"/>
            <a:r>
              <a:rPr lang="en-US" b="1" dirty="0"/>
              <a:t>Solute-Solvent Combinations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35083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b="1" dirty="0"/>
              <a:t>1.  </a:t>
            </a:r>
            <a:r>
              <a:rPr lang="en-US" sz="2800" b="1" dirty="0">
                <a:solidFill>
                  <a:srgbClr val="FF0000"/>
                </a:solidFill>
              </a:rPr>
              <a:t>Polar Solvent – Polar 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2800" dirty="0"/>
              <a:t>The polar solvent is attracted to the polar solute.  The solvent gradually surrounds the solute.  The particles attach themselves due to polar attraction.  </a:t>
            </a:r>
            <a:r>
              <a:rPr lang="en-US" sz="2800" b="1" dirty="0">
                <a:solidFill>
                  <a:schemeClr val="accent5"/>
                </a:solidFill>
              </a:rPr>
              <a:t>Dissolving occurs.  </a:t>
            </a:r>
            <a:r>
              <a:rPr lang="en-US" sz="2800" dirty="0"/>
              <a:t>Like dissolves like.                                           Example: Salt in water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037012"/>
            <a:ext cx="3771900" cy="2752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024687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Solute-Solvent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600200"/>
            <a:ext cx="7491412" cy="40036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b="1" dirty="0"/>
              <a:t>2.  </a:t>
            </a:r>
            <a:r>
              <a:rPr lang="en-US" sz="2800" b="1" dirty="0">
                <a:solidFill>
                  <a:srgbClr val="FF0000"/>
                </a:solidFill>
              </a:rPr>
              <a:t>Polar Solvent – Nonpolar 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2800" dirty="0"/>
              <a:t>Polar solvent particles are attracted to each other and not the solute.  </a:t>
            </a:r>
            <a:r>
              <a:rPr lang="en-US" sz="2800" b="1" dirty="0">
                <a:solidFill>
                  <a:schemeClr val="accent5"/>
                </a:solidFill>
              </a:rPr>
              <a:t>Dissolving</a:t>
            </a:r>
            <a:r>
              <a:rPr lang="en-US" sz="2800" dirty="0"/>
              <a:t> does not occur and a solution is </a:t>
            </a:r>
            <a:r>
              <a:rPr lang="en-US" sz="2800" b="1" dirty="0">
                <a:solidFill>
                  <a:schemeClr val="accent5"/>
                </a:solidFill>
              </a:rPr>
              <a:t>unlikely</a:t>
            </a:r>
            <a:r>
              <a:rPr lang="en-US" sz="2800" dirty="0"/>
              <a:t>. Example: oil in water.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011678"/>
            <a:ext cx="3848100" cy="2846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024687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Solute-Solvent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600200"/>
            <a:ext cx="7110412" cy="38512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b="1" dirty="0"/>
              <a:t>3.  </a:t>
            </a:r>
            <a:r>
              <a:rPr lang="en-US" sz="2800" b="1" dirty="0">
                <a:solidFill>
                  <a:srgbClr val="FF0000"/>
                </a:solidFill>
              </a:rPr>
              <a:t>Nonpolar Solvent – Polar 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2800" dirty="0"/>
              <a:t>Nonpolar solvent particles have little attraction to the polar solute.  </a:t>
            </a:r>
            <a:r>
              <a:rPr lang="en-US" sz="2800" b="1" dirty="0">
                <a:solidFill>
                  <a:schemeClr val="accent5"/>
                </a:solidFill>
              </a:rPr>
              <a:t>Solvation</a:t>
            </a:r>
            <a:r>
              <a:rPr lang="en-US" sz="2800" dirty="0"/>
              <a:t> does not occur and a solution is </a:t>
            </a:r>
            <a:r>
              <a:rPr lang="en-US" sz="2800" b="1" dirty="0">
                <a:solidFill>
                  <a:schemeClr val="accent5"/>
                </a:solidFill>
              </a:rPr>
              <a:t>unlikely</a:t>
            </a:r>
            <a:r>
              <a:rPr lang="en-US" sz="2800" dirty="0"/>
              <a:t>.  Example: Salt in oil.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962400"/>
            <a:ext cx="4181475" cy="28337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Solute-Solvent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696200" cy="40036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b="1" dirty="0"/>
              <a:t>4.  </a:t>
            </a:r>
            <a:r>
              <a:rPr lang="en-US" sz="2800" b="1" dirty="0">
                <a:solidFill>
                  <a:srgbClr val="FF0000"/>
                </a:solidFill>
              </a:rPr>
              <a:t>Nonpolar solvent – nonpolar 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2800" dirty="0"/>
              <a:t>Random motion of solute particles causes them to leave the surface of the solute and become evenly dispersed in the nonpolar solvent.  </a:t>
            </a:r>
            <a:r>
              <a:rPr lang="en-US" sz="2800" b="1" dirty="0">
                <a:solidFill>
                  <a:schemeClr val="accent5"/>
                </a:solidFill>
              </a:rPr>
              <a:t>Solvation occurs</a:t>
            </a:r>
            <a:r>
              <a:rPr lang="en-US" sz="2800" dirty="0"/>
              <a:t>.  Like dissolves like.  Example: Styrofoam® in acetone.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687" cy="801687"/>
          </a:xfrm>
        </p:spPr>
        <p:txBody>
          <a:bodyPr/>
          <a:lstStyle/>
          <a:p>
            <a:r>
              <a:rPr lang="en-US" sz="4400" b="1" dirty="0" smtClean="0"/>
              <a:t>REAL-WORLD SOLUTIONS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1"/>
            <a:ext cx="7186612" cy="1676400"/>
          </a:xfrm>
        </p:spPr>
        <p:txBody>
          <a:bodyPr/>
          <a:lstStyle/>
          <a:p>
            <a:pPr marL="457200" lvl="0" indent="-387350"/>
            <a:r>
              <a:rPr lang="en-US" sz="2800" b="1" dirty="0" smtClean="0">
                <a:solidFill>
                  <a:srgbClr val="FF0000"/>
                </a:solidFill>
              </a:rPr>
              <a:t>Alcohol</a:t>
            </a:r>
            <a:r>
              <a:rPr lang="en-US" sz="2800" dirty="0" smtClean="0"/>
              <a:t> </a:t>
            </a:r>
            <a:r>
              <a:rPr lang="en-US" sz="2800" dirty="0"/>
              <a:t>has a polar end and a nonpolar end so it will work with polar and nonpolar solvents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29000"/>
            <a:ext cx="557569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0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687" cy="801687"/>
          </a:xfrm>
        </p:spPr>
        <p:txBody>
          <a:bodyPr/>
          <a:lstStyle/>
          <a:p>
            <a:r>
              <a:rPr lang="en-US" sz="4400" b="1" dirty="0" smtClean="0"/>
              <a:t>REAL-WORLD SOLUTIONS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1"/>
            <a:ext cx="7186612" cy="1676400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Soap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is another molecule with a nonpolar end and a polar end that is good at lifting oils and other nonpolar solutes in water which is polar.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24200"/>
            <a:ext cx="3581399" cy="3170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687" cy="801687"/>
          </a:xfrm>
        </p:spPr>
        <p:txBody>
          <a:bodyPr/>
          <a:lstStyle/>
          <a:p>
            <a:r>
              <a:rPr lang="en-US" sz="4400" b="1" dirty="0" smtClean="0"/>
              <a:t>REAL-WORLD SOLUTIONS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1"/>
            <a:ext cx="7186612" cy="1676400"/>
          </a:xfrm>
        </p:spPr>
        <p:txBody>
          <a:bodyPr/>
          <a:lstStyle/>
          <a:p>
            <a:pPr marL="69850" lvl="0" indent="0">
              <a:buNone/>
            </a:pPr>
            <a:r>
              <a:rPr lang="en-US" sz="2800" dirty="0"/>
              <a:t>Many nonpolar solvents are </a:t>
            </a:r>
            <a:r>
              <a:rPr lang="en-US" sz="2800" b="1" dirty="0">
                <a:solidFill>
                  <a:srgbClr val="FF0000"/>
                </a:solidFill>
              </a:rPr>
              <a:t>flammable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or </a:t>
            </a:r>
            <a:r>
              <a:rPr lang="en-US" sz="2800" b="1" dirty="0">
                <a:solidFill>
                  <a:srgbClr val="FF0000"/>
                </a:solidFill>
              </a:rPr>
              <a:t>toxic</a:t>
            </a:r>
            <a:r>
              <a:rPr lang="en-US" sz="2800" dirty="0"/>
              <a:t>.  </a:t>
            </a:r>
            <a:r>
              <a:rPr lang="en-US" sz="2800" b="1" dirty="0">
                <a:solidFill>
                  <a:srgbClr val="FF0000"/>
                </a:solidFill>
              </a:rPr>
              <a:t>Dry cleaners </a:t>
            </a:r>
            <a:r>
              <a:rPr lang="en-US" sz="2800" dirty="0"/>
              <a:t>use nonpolar solvents.  Turpentine is a nonpolar solvent that can dissolve oil-based paints.</a:t>
            </a:r>
          </a:p>
          <a:p>
            <a:pPr marL="6985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657600"/>
            <a:ext cx="4876800" cy="299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687" cy="801687"/>
          </a:xfrm>
        </p:spPr>
        <p:txBody>
          <a:bodyPr/>
          <a:lstStyle/>
          <a:p>
            <a:r>
              <a:rPr lang="en-US" sz="4400" b="1" dirty="0" smtClean="0"/>
              <a:t>REAL-WORLD SOLUTIONS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5562600" cy="2362199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Vitamins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some vitamins are polar (B vitamins and Vitamin C) so they dissolve in water and other are nonpolar (Vitamins A, D, E, and K).  </a:t>
            </a:r>
            <a:endParaRPr lang="en-US" sz="2800" dirty="0" smtClean="0"/>
          </a:p>
          <a:p>
            <a:pPr lvl="0"/>
            <a:r>
              <a:rPr lang="en-US" sz="2800" dirty="0" smtClean="0"/>
              <a:t>You </a:t>
            </a:r>
            <a:r>
              <a:rPr lang="en-US" sz="2800" dirty="0"/>
              <a:t>have to make sure you do not overdose on the </a:t>
            </a:r>
            <a:r>
              <a:rPr lang="en-US" sz="2800" b="1" dirty="0">
                <a:solidFill>
                  <a:srgbClr val="FF0000"/>
                </a:solidFill>
              </a:rPr>
              <a:t>nonpolar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ones because they are not easily eliminated by the body.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514600" cy="253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7178</TotalTime>
  <Words>713</Words>
  <Application>Microsoft Office PowerPoint</Application>
  <PresentationFormat>On-screen Show (4:3)</PresentationFormat>
  <Paragraphs>75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Austin</vt:lpstr>
      <vt:lpstr>SOLUTIONS</vt:lpstr>
      <vt:lpstr>THREE TYPES OF MIXTURES</vt:lpstr>
      <vt:lpstr>MIXTURES</vt:lpstr>
      <vt:lpstr>MIXTURES</vt:lpstr>
      <vt:lpstr>SOLUTIONS</vt:lpstr>
      <vt:lpstr>SOLUTIONS</vt:lpstr>
      <vt:lpstr>SOLUTIONS</vt:lpstr>
      <vt:lpstr>SOLUTIONS</vt:lpstr>
      <vt:lpstr>THE DISSOLVING PROCESS</vt:lpstr>
      <vt:lpstr>THE DISSOLVING PROCESS</vt:lpstr>
      <vt:lpstr>DISSOCIATION OF NaCl</vt:lpstr>
      <vt:lpstr>THE DISSOLVING PROCESS</vt:lpstr>
      <vt:lpstr>THE DISSOLVING PROCESS</vt:lpstr>
      <vt:lpstr>Solute-Solvent Combinations</vt:lpstr>
      <vt:lpstr>Solute-Solvent Combinations</vt:lpstr>
      <vt:lpstr>Solute-Solvent Combinations</vt:lpstr>
      <vt:lpstr>Solute-Solvent Combinations</vt:lpstr>
      <vt:lpstr>Solute-Solvent Combinations</vt:lpstr>
      <vt:lpstr>REAL-WORLD SOLUTIONS</vt:lpstr>
      <vt:lpstr>REAL-WORLD SOLUTIONS</vt:lpstr>
      <vt:lpstr>REAL-WORLD SOLUTIONS</vt:lpstr>
      <vt:lpstr>REAL-WORLD SOLUTIONS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</dc:title>
  <dc:creator>Nancy Brim</dc:creator>
  <cp:lastModifiedBy>JCBOE</cp:lastModifiedBy>
  <cp:revision>131</cp:revision>
  <dcterms:created xsi:type="dcterms:W3CDTF">2011-03-01T17:41:06Z</dcterms:created>
  <dcterms:modified xsi:type="dcterms:W3CDTF">2016-03-24T19:30:03Z</dcterms:modified>
</cp:coreProperties>
</file>