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419" r:id="rId3"/>
    <p:sldId id="434" r:id="rId4"/>
    <p:sldId id="435" r:id="rId5"/>
    <p:sldId id="416" r:id="rId6"/>
    <p:sldId id="417" r:id="rId7"/>
    <p:sldId id="418" r:id="rId8"/>
    <p:sldId id="423" r:id="rId9"/>
    <p:sldId id="278" r:id="rId10"/>
    <p:sldId id="424" r:id="rId11"/>
    <p:sldId id="425" r:id="rId12"/>
    <p:sldId id="386" r:id="rId13"/>
    <p:sldId id="279" r:id="rId14"/>
    <p:sldId id="372" r:id="rId15"/>
    <p:sldId id="426" r:id="rId16"/>
    <p:sldId id="427" r:id="rId17"/>
    <p:sldId id="337" r:id="rId18"/>
    <p:sldId id="344" r:id="rId19"/>
    <p:sldId id="343" r:id="rId20"/>
    <p:sldId id="388" r:id="rId21"/>
    <p:sldId id="428" r:id="rId22"/>
    <p:sldId id="429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34" autoAdjust="0"/>
    <p:restoredTop sz="95987" autoAdjust="0"/>
  </p:normalViewPr>
  <p:slideViewPr>
    <p:cSldViewPr>
      <p:cViewPr varScale="1">
        <p:scale>
          <a:sx n="67" d="100"/>
          <a:sy n="67" d="100"/>
        </p:scale>
        <p:origin x="-141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853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1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0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5" name="Group 44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8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0" name="Rectangle 39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1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29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4" name="Rectangle 33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1" name="Rectangle 30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" name="Freeform 5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Freeform 6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Hexagon 10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11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Hexagon 16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17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Freeform 25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3" name="Rectangle 42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4649788" y="-22225"/>
            <a:ext cx="3505200" cy="23129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7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688" y="1516063"/>
            <a:ext cx="2133600" cy="752475"/>
          </a:xfrm>
        </p:spPr>
        <p:txBody>
          <a:bodyPr anchor="b"/>
          <a:lstStyle>
            <a:lvl1pPr algn="l">
              <a:defRPr sz="2400"/>
            </a:lvl1pPr>
          </a:lstStyle>
          <a:p>
            <a:pPr>
              <a:defRPr/>
            </a:pPr>
            <a:fld id="{27E658A0-25DD-49F8-AC48-D40AAFB1BC11}" type="datetimeFigureOut">
              <a:rPr lang="en-US"/>
              <a:pPr>
                <a:defRPr/>
              </a:pPr>
              <a:t>3/24/2016</a:t>
            </a:fld>
            <a:endParaRPr lang="en-US"/>
          </a:p>
        </p:txBody>
      </p:sp>
      <p:sp>
        <p:nvSpPr>
          <p:cNvPr id="4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838" y="5719763"/>
            <a:ext cx="283051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788" y="5719763"/>
            <a:ext cx="642937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E369A6F6-E8DC-486C-8846-FC6CED429C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498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2F43A-25AB-4B9F-A5C4-353533900BE0}" type="datetimeFigureOut">
              <a:rPr lang="en-US"/>
              <a:pPr>
                <a:defRPr/>
              </a:pPr>
              <a:t>3/24/2016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7B89D-7340-465C-8403-94B64B4E81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806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137E4-4AA8-4036-9673-2D74152CB37F}" type="datetimeFigureOut">
              <a:rPr lang="en-US"/>
              <a:pPr>
                <a:defRPr/>
              </a:pPr>
              <a:t>3/24/2016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ADA05-5BB1-4C73-B64B-DBDA827176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359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81AFD-970E-4CDE-ACB1-310FF8ED206F}" type="datetimeFigureOut">
              <a:rPr lang="en-US"/>
              <a:pPr>
                <a:defRPr/>
              </a:pPr>
              <a:t>3/24/2016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7696D-FB35-4ED4-9B0F-CD7E613390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242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9A52E1-4EE9-49CE-9B19-028880F88445}" type="datetimeFigureOut">
              <a:rPr lang="en-US"/>
              <a:pPr>
                <a:defRPr/>
              </a:pPr>
              <a:t>3/24/2016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D8AAA-74D3-4101-90C6-97505B8EC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03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EF6F5D-AC7E-4FB1-9379-AED1900A467A}" type="datetimeFigureOut">
              <a:rPr lang="en-US"/>
              <a:pPr>
                <a:defRPr/>
              </a:pPr>
              <a:t>3/24/2016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E2195-4A08-40C0-945C-0DCC92EC90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545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5A206-C3D4-49F5-B099-B3DCD6035F97}" type="datetimeFigureOut">
              <a:rPr lang="en-US"/>
              <a:pPr>
                <a:defRPr/>
              </a:pPr>
              <a:t>3/24/2016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8A126-9858-4084-A7E1-9384E3DCA1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82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61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1" name="Rectangle 40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8" name="Rectangle 37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5" name="Rectangle 34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31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" name="Freeform 6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11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Hexagon 15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17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Hexagon 25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Rectangle 43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F2F9B-1E85-48CA-9767-F2AFCFE73727}" type="datetimeFigureOut">
              <a:rPr lang="en-US"/>
              <a:pPr>
                <a:defRPr/>
              </a:pPr>
              <a:t>3/24/2016</a:t>
            </a:fld>
            <a:endParaRPr lang="en-US"/>
          </a:p>
        </p:txBody>
      </p:sp>
      <p:sp>
        <p:nvSpPr>
          <p:cNvPr id="49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C0DF2-8C57-4E30-BFBB-40CD14B879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0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706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61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1" name="Rectangle 40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8" name="Rectangle 37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5" name="Rectangle 34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31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" name="Freeform 6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11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Hexagon 15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17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Hexagon 25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Rectangle 43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9F171-6EC9-4CD7-826A-FB9AC3815E03}" type="datetimeFigureOut">
              <a:rPr lang="en-US"/>
              <a:pPr>
                <a:defRPr/>
              </a:pPr>
              <a:t>3/24/2016</a:t>
            </a:fld>
            <a:endParaRPr lang="en-US"/>
          </a:p>
        </p:txBody>
      </p:sp>
      <p:sp>
        <p:nvSpPr>
          <p:cNvPr id="4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98265-6139-4AAF-A0F1-F8D03923CA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897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009C4-8AC3-4F6D-9D21-6CD2DFA5115C}" type="datetimeFigureOut">
              <a:rPr lang="en-US"/>
              <a:pPr>
                <a:defRPr/>
              </a:pPr>
              <a:t>3/24/2016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F4C76-C861-4015-A408-7CB89A6EC6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906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9D6B8-6EB9-476B-831A-4955E86CEE10}" type="datetimeFigureOut">
              <a:rPr lang="en-US"/>
              <a:pPr>
                <a:defRPr/>
              </a:pPr>
              <a:t>3/24/2016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71E6B-77A0-4AD3-AFFA-F8829BC171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275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1"/>
          <p:cNvGrpSpPr>
            <a:grpSpLocks/>
          </p:cNvGrpSpPr>
          <p:nvPr/>
        </p:nvGrpSpPr>
        <p:grpSpPr bwMode="auto">
          <a:xfrm>
            <a:off x="-304800" y="0"/>
            <a:ext cx="9932988" cy="6858000"/>
            <a:chOff x="-382404" y="0"/>
            <a:chExt cx="9932332" cy="6858000"/>
          </a:xfrm>
        </p:grpSpPr>
        <p:grpSp>
          <p:nvGrpSpPr>
            <p:cNvPr id="1035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58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1059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1060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2540" y="5035550"/>
              <a:ext cx="9144983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2540" y="3467100"/>
              <a:ext cx="9144983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2540" y="5284788"/>
              <a:ext cx="9144983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6793" y="5132388"/>
              <a:ext cx="6982951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5573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19425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8949" y="159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6524" y="32543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2326" y="53832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3969" y="540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542" y="28495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394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09771" y="54117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8820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443" y="15636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997" y="4056063"/>
              <a:ext cx="1242931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997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375"/>
            <a:ext cx="8229600" cy="618648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0888" y="-22225"/>
            <a:ext cx="3679825" cy="700088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1042988" y="1027113"/>
            <a:ext cx="702468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42988" y="2324100"/>
            <a:ext cx="6777037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575" y="2238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EFEF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8C65E4F-A02A-4CA4-BD92-F67F8375EFD2}" type="datetimeFigureOut">
              <a:rPr lang="en-US"/>
              <a:pPr>
                <a:defRPr/>
              </a:pPr>
              <a:t>3/24/2016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850" y="5851525"/>
            <a:ext cx="350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788" y="223838"/>
            <a:ext cx="13319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EFEF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D94F724-F9EF-4F44-91FC-CE2C932629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6" r:id="rId2"/>
    <p:sldLayoutId id="2147483735" r:id="rId3"/>
    <p:sldLayoutId id="2147483734" r:id="rId4"/>
    <p:sldLayoutId id="2147483733" r:id="rId5"/>
    <p:sldLayoutId id="2147483732" r:id="rId6"/>
    <p:sldLayoutId id="2147483731" r:id="rId7"/>
    <p:sldLayoutId id="2147483738" r:id="rId8"/>
    <p:sldLayoutId id="2147483739" r:id="rId9"/>
    <p:sldLayoutId id="2147483730" r:id="rId10"/>
    <p:sldLayoutId id="214748372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395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255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etacafe.com/watch/404010/rapid_crystallization_supersaturated_solution_demo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" y="1525363"/>
            <a:ext cx="4419600" cy="254775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4953000" y="2743200"/>
            <a:ext cx="3313113" cy="1701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400" b="1" dirty="0"/>
              <a:t>SOLUTIONS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8600" y="1589038"/>
            <a:ext cx="426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Narkisim" pitchFamily="34" charset="-79"/>
                <a:cs typeface="Narkisim" pitchFamily="34" charset="-79"/>
              </a:rPr>
              <a:t>If you are not part of the SOLUTION, you’re part of the PRECIPITATE!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772400" cy="148748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FACTORS AFFECTING RATE OF DISSOLVING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2316162"/>
            <a:ext cx="8001000" cy="3013075"/>
          </a:xfrm>
        </p:spPr>
        <p:txBody>
          <a:bodyPr rtlCol="0">
            <a:normAutofit/>
          </a:bodyPr>
          <a:lstStyle/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sz="3000" b="1" dirty="0">
                <a:solidFill>
                  <a:srgbClr val="FF0000"/>
                </a:solidFill>
              </a:rPr>
              <a:t>Agitation</a:t>
            </a:r>
            <a:r>
              <a:rPr lang="en-US" sz="3000" dirty="0">
                <a:solidFill>
                  <a:srgbClr val="FF0000"/>
                </a:solidFill>
              </a:rPr>
              <a:t> </a:t>
            </a:r>
            <a:r>
              <a:rPr lang="en-US" sz="3000" dirty="0"/>
              <a:t>(shaking, stirring) - more solvent to come in contact with the solute faster</a:t>
            </a:r>
            <a:r>
              <a:rPr lang="en-US" sz="3000" dirty="0" smtClean="0"/>
              <a:t>.</a:t>
            </a:r>
            <a:endParaRPr lang="en-US" sz="3000" dirty="0"/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sz="28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886200"/>
            <a:ext cx="5029200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932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772400" cy="148748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FACTORS AFFECTING RATE OF DISSOLVING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33600"/>
            <a:ext cx="8001000" cy="3013075"/>
          </a:xfrm>
        </p:spPr>
        <p:txBody>
          <a:bodyPr rtlCol="0">
            <a:normAutofit/>
          </a:bodyPr>
          <a:lstStyle/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sz="3000" b="1" dirty="0" smtClean="0">
                <a:solidFill>
                  <a:srgbClr val="FF0000"/>
                </a:solidFill>
              </a:rPr>
              <a:t>Increased </a:t>
            </a:r>
            <a:r>
              <a:rPr lang="en-US" sz="3000" b="1" dirty="0">
                <a:solidFill>
                  <a:srgbClr val="FF0000"/>
                </a:solidFill>
              </a:rPr>
              <a:t>temperature </a:t>
            </a:r>
            <a:r>
              <a:rPr lang="en-US" sz="3000" dirty="0"/>
              <a:t>(except gases)- more solvent to come in contact with the solute faster</a:t>
            </a:r>
            <a:r>
              <a:rPr lang="en-US" sz="3000" dirty="0" smtClean="0"/>
              <a:t>.</a:t>
            </a:r>
            <a:endParaRPr lang="en-US" sz="3000" dirty="0"/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sz="28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627718"/>
            <a:ext cx="6477000" cy="3230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7598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7772400" cy="148748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FACTORS AFFECTING RATE OF DISSOLVING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819400"/>
            <a:ext cx="3886200" cy="3013075"/>
          </a:xfrm>
        </p:spPr>
        <p:txBody>
          <a:bodyPr rtlCol="0">
            <a:normAutofit fontScale="92500" lnSpcReduction="10000"/>
          </a:bodyPr>
          <a:lstStyle/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sz="3000" b="1" dirty="0" smtClean="0">
                <a:solidFill>
                  <a:srgbClr val="FF0000"/>
                </a:solidFill>
              </a:rPr>
              <a:t>Smaller </a:t>
            </a:r>
            <a:r>
              <a:rPr lang="en-US" sz="3000" b="1" dirty="0">
                <a:solidFill>
                  <a:srgbClr val="FF0000"/>
                </a:solidFill>
              </a:rPr>
              <a:t>Particle size </a:t>
            </a:r>
            <a:r>
              <a:rPr lang="en-US" sz="3000" dirty="0" smtClean="0"/>
              <a:t>- more </a:t>
            </a:r>
            <a:r>
              <a:rPr lang="en-US" sz="3000" b="1" dirty="0">
                <a:solidFill>
                  <a:srgbClr val="FF0000"/>
                </a:solidFill>
              </a:rPr>
              <a:t>surface </a:t>
            </a:r>
            <a:r>
              <a:rPr lang="en-US" sz="3000" b="1" dirty="0" smtClean="0">
                <a:solidFill>
                  <a:srgbClr val="FF0000"/>
                </a:solidFill>
              </a:rPr>
              <a:t>area in </a:t>
            </a:r>
            <a:r>
              <a:rPr lang="en-US" sz="3000" dirty="0" smtClean="0">
                <a:solidFill>
                  <a:schemeClr val="tx1"/>
                </a:solidFill>
              </a:rPr>
              <a:t>solutions</a:t>
            </a:r>
            <a:r>
              <a:rPr lang="en-US" sz="3000" b="1" dirty="0" smtClean="0">
                <a:solidFill>
                  <a:srgbClr val="FF0000"/>
                </a:solidFill>
              </a:rPr>
              <a:t> </a:t>
            </a:r>
            <a:r>
              <a:rPr lang="en-US" sz="3000" dirty="0" smtClean="0">
                <a:solidFill>
                  <a:schemeClr val="tx1"/>
                </a:solidFill>
              </a:rPr>
              <a:t>means</a:t>
            </a:r>
            <a:r>
              <a:rPr lang="en-US" sz="3000" b="1" dirty="0" smtClean="0">
                <a:solidFill>
                  <a:srgbClr val="FF0000"/>
                </a:solidFill>
              </a:rPr>
              <a:t> </a:t>
            </a:r>
            <a:r>
              <a:rPr lang="en-US" sz="3000" dirty="0" smtClean="0"/>
              <a:t>more </a:t>
            </a:r>
            <a:r>
              <a:rPr lang="en-US" sz="3000" dirty="0"/>
              <a:t>solvent to come in contact with the solute faster.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sz="28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887" y="2590800"/>
            <a:ext cx="4352925" cy="408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7598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772400" cy="10668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FACTORS AFFECTING </a:t>
            </a:r>
            <a:r>
              <a:rPr lang="en-US" b="1" dirty="0" smtClean="0"/>
              <a:t>DISSOLVING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324100"/>
            <a:ext cx="7134225" cy="3508375"/>
          </a:xfrm>
        </p:spPr>
        <p:txBody>
          <a:bodyPr rtlCol="0">
            <a:normAutofit lnSpcReduction="10000"/>
          </a:bodyPr>
          <a:lstStyle/>
          <a:p>
            <a:pPr marL="525780" indent="-457200" eaLnBrk="1" fontAlgn="auto" hangingPunct="1">
              <a:spcAft>
                <a:spcPts val="0"/>
              </a:spcAft>
              <a:buFont typeface="Wingdings 2" pitchFamily="18" charset="2"/>
              <a:buAutoNum type="arabicPeriod"/>
              <a:defRPr/>
            </a:pPr>
            <a:r>
              <a:rPr lang="en-US" sz="2800" b="1" dirty="0">
                <a:solidFill>
                  <a:srgbClr val="FF0000"/>
                </a:solidFill>
              </a:rPr>
              <a:t>Nature of the solvent and solute  </a:t>
            </a:r>
            <a:r>
              <a:rPr lang="en-US" sz="2800" dirty="0"/>
              <a:t>-  “like dissolves like”.  This means that polar solvent dissolves a polar solute and nonpolar solvent dissolves nonpolar solute.  But polar does not dissolve nonpolar.</a:t>
            </a:r>
          </a:p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sz="2800" i="1" dirty="0"/>
          </a:p>
          <a:p>
            <a:pPr marL="68580" indent="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2800" b="1" i="1" dirty="0">
                <a:solidFill>
                  <a:schemeClr val="bg2">
                    <a:lumMod val="50000"/>
                  </a:schemeClr>
                </a:solidFill>
              </a:rPr>
              <a:t>In other words – will it even dissolve?</a:t>
            </a:r>
            <a:endParaRPr lang="en-US" sz="2800" b="1" dirty="0">
              <a:solidFill>
                <a:schemeClr val="bg2">
                  <a:lumMod val="50000"/>
                </a:schemeClr>
              </a:solidFill>
            </a:endParaRPr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46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38200"/>
            <a:ext cx="7924800" cy="762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FACTORS AFFECTING DISSOLVING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4038600" cy="4419600"/>
          </a:xfrm>
        </p:spPr>
        <p:txBody>
          <a:bodyPr rtlCol="0">
            <a:normAutofit/>
          </a:bodyPr>
          <a:lstStyle/>
          <a:p>
            <a:pPr marL="525780" indent="-457200" eaLnBrk="1" fontAlgn="auto" hangingPunct="1">
              <a:spcAft>
                <a:spcPts val="0"/>
              </a:spcAft>
              <a:buFont typeface="Wingdings 2" pitchFamily="18" charset="2"/>
              <a:buAutoNum type="arabicPeriod" startAt="2"/>
              <a:defRPr/>
            </a:pPr>
            <a:r>
              <a:rPr lang="en-US" sz="2800" b="1" dirty="0">
                <a:solidFill>
                  <a:srgbClr val="FF0000"/>
                </a:solidFill>
              </a:rPr>
              <a:t>Temperature</a:t>
            </a:r>
            <a:r>
              <a:rPr lang="en-US" sz="2800" dirty="0"/>
              <a:t>  - increase the temperature and solubility </a:t>
            </a:r>
            <a:r>
              <a:rPr lang="en-US" sz="2800" dirty="0" smtClean="0"/>
              <a:t>increases.  The exception is gases.  When you increase the temperature of a gas, less gas will dissolve.</a:t>
            </a:r>
            <a:endParaRPr lang="en-US" dirty="0"/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9700" name="Picture 4" descr="http://www.saskschools.ca/curr_content/chem30_05/graphics/4_graphics/sol_cur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76400"/>
            <a:ext cx="3657600" cy="468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784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27113"/>
            <a:ext cx="7696200" cy="64928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FACTORS AFFECTING DISSOLVING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1905000"/>
            <a:ext cx="7339012" cy="4267200"/>
          </a:xfrm>
        </p:spPr>
        <p:txBody>
          <a:bodyPr rtlCol="0">
            <a:normAutofit/>
          </a:bodyPr>
          <a:lstStyle/>
          <a:p>
            <a:pPr marL="582612" indent="-514350" eaLnBrk="1" fontAlgn="auto" hangingPunct="1">
              <a:spcAft>
                <a:spcPts val="0"/>
              </a:spcAft>
              <a:buFont typeface="Wingdings 2" pitchFamily="18" charset="2"/>
              <a:buAutoNum type="arabicPeriod" startAt="3"/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Pressure</a:t>
            </a:r>
            <a:r>
              <a:rPr lang="en-US" sz="2800" dirty="0" smtClean="0"/>
              <a:t>  </a:t>
            </a:r>
            <a:r>
              <a:rPr lang="en-US" sz="2800" dirty="0"/>
              <a:t>-  increase the pressure and you increase </a:t>
            </a:r>
            <a:r>
              <a:rPr lang="en-US" sz="2800" dirty="0" smtClean="0"/>
              <a:t>solubility.  This only works with gases.</a:t>
            </a:r>
          </a:p>
          <a:p>
            <a:pPr marL="582612" indent="-514350" eaLnBrk="1" fontAlgn="auto" hangingPunct="1">
              <a:spcAft>
                <a:spcPts val="0"/>
              </a:spcAft>
              <a:buFont typeface="Wingdings 2" pitchFamily="18" charset="2"/>
              <a:buAutoNum type="arabicPeriod" startAt="3"/>
              <a:defRPr/>
            </a:pPr>
            <a:endParaRPr lang="en-US" sz="2800" dirty="0"/>
          </a:p>
          <a:p>
            <a:pPr marL="582612" indent="-514350" eaLnBrk="1" fontAlgn="auto" hangingPunct="1">
              <a:spcAft>
                <a:spcPts val="0"/>
              </a:spcAft>
              <a:buFont typeface="Wingdings 2" pitchFamily="18" charset="2"/>
              <a:buAutoNum type="arabicPeriod" startAt="4"/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How </a:t>
            </a:r>
            <a:r>
              <a:rPr lang="en-US" sz="2800" b="1" dirty="0">
                <a:solidFill>
                  <a:srgbClr val="FF0000"/>
                </a:solidFill>
              </a:rPr>
              <a:t>much </a:t>
            </a:r>
            <a:r>
              <a:rPr lang="en-US" sz="2800" dirty="0">
                <a:solidFill>
                  <a:schemeClr val="tx1"/>
                </a:solidFill>
              </a:rPr>
              <a:t>is already </a:t>
            </a:r>
            <a:r>
              <a:rPr lang="en-US" sz="2800" dirty="0" smtClean="0">
                <a:solidFill>
                  <a:schemeClr val="tx1"/>
                </a:solidFill>
              </a:rPr>
              <a:t>dissolved? </a:t>
            </a:r>
            <a:endParaRPr lang="en-US" sz="2800" dirty="0">
              <a:solidFill>
                <a:schemeClr val="tx1"/>
              </a:solidFill>
            </a:endParaRPr>
          </a:p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/>
          </a:p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57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990600" y="685800"/>
            <a:ext cx="7024687" cy="838200"/>
          </a:xfrm>
        </p:spPr>
        <p:txBody>
          <a:bodyPr/>
          <a:lstStyle/>
          <a:p>
            <a:pPr algn="ctr" eaLnBrk="1" hangingPunct="1"/>
            <a:r>
              <a:rPr lang="en-US" sz="4400" b="1" dirty="0"/>
              <a:t>SOLUBILITY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752600"/>
            <a:ext cx="7620000" cy="4079875"/>
          </a:xfrm>
        </p:spPr>
        <p:txBody>
          <a:bodyPr rtlCol="0"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Solubility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is the maximum amount of a solute that can dissolved in a given amount of solvent at a given temperature.</a:t>
            </a:r>
          </a:p>
          <a:p>
            <a:r>
              <a:rPr lang="en-US" sz="2800" dirty="0"/>
              <a:t>It is usually measured in </a:t>
            </a:r>
            <a:r>
              <a:rPr lang="en-US" sz="2800" b="1" dirty="0">
                <a:solidFill>
                  <a:srgbClr val="FF0000"/>
                </a:solidFill>
              </a:rPr>
              <a:t>grams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of solute per 100 grams of </a:t>
            </a:r>
            <a:r>
              <a:rPr lang="en-US" sz="2800" b="1" dirty="0">
                <a:solidFill>
                  <a:srgbClr val="FF0000"/>
                </a:solidFill>
              </a:rPr>
              <a:t>solvent</a:t>
            </a:r>
            <a:r>
              <a:rPr lang="en-US" sz="2800" dirty="0"/>
              <a:t>.</a:t>
            </a:r>
          </a:p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/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775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042988" y="838200"/>
            <a:ext cx="7024687" cy="838200"/>
          </a:xfrm>
        </p:spPr>
        <p:txBody>
          <a:bodyPr/>
          <a:lstStyle/>
          <a:p>
            <a:pPr algn="ctr" eaLnBrk="1" hangingPunct="1"/>
            <a:r>
              <a:rPr lang="en-US" sz="4400" b="1" dirty="0"/>
              <a:t>SOLUBILITY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81200"/>
            <a:ext cx="7620000" cy="3851275"/>
          </a:xfrm>
        </p:spPr>
        <p:txBody>
          <a:bodyPr rtlCol="0">
            <a:normAutofit/>
          </a:bodyPr>
          <a:lstStyle/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sz="2800" dirty="0" smtClean="0"/>
              <a:t>A </a:t>
            </a:r>
            <a:r>
              <a:rPr lang="en-US" sz="2800" b="1" dirty="0">
                <a:solidFill>
                  <a:srgbClr val="FF0000"/>
                </a:solidFill>
              </a:rPr>
              <a:t>CONCENTRATED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solution is said to have a high ratio of solute to solvent.  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sz="2800" dirty="0"/>
              <a:t>A </a:t>
            </a:r>
            <a:r>
              <a:rPr lang="en-US" sz="2800" b="1" dirty="0">
                <a:solidFill>
                  <a:srgbClr val="FF0000"/>
                </a:solidFill>
              </a:rPr>
              <a:t>DILUTE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solution is the opposite of this</a:t>
            </a:r>
            <a:r>
              <a:rPr lang="en-US" sz="2800" dirty="0" smtClean="0"/>
              <a:t>.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sz="2800" dirty="0"/>
              <a:t>Neither of these is a </a:t>
            </a:r>
            <a:r>
              <a:rPr lang="en-US" sz="2800" b="1" dirty="0">
                <a:solidFill>
                  <a:srgbClr val="FF0000"/>
                </a:solidFill>
              </a:rPr>
              <a:t>precise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way to measure concentration. </a:t>
            </a:r>
          </a:p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/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917954"/>
            <a:ext cx="4495800" cy="1835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042988" y="838200"/>
            <a:ext cx="7024687" cy="838200"/>
          </a:xfrm>
        </p:spPr>
        <p:txBody>
          <a:bodyPr/>
          <a:lstStyle/>
          <a:p>
            <a:pPr algn="ctr" eaLnBrk="1" hangingPunct="1"/>
            <a:r>
              <a:rPr lang="en-US" sz="4400" b="1" dirty="0"/>
              <a:t>SOLUBILITY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81200"/>
            <a:ext cx="5410200" cy="3851275"/>
          </a:xfrm>
        </p:spPr>
        <p:txBody>
          <a:bodyPr rtlCol="0">
            <a:normAutofit/>
          </a:bodyPr>
          <a:lstStyle/>
          <a:p>
            <a:pPr marL="411480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800" dirty="0"/>
              <a:t>One way to describe concentration is to state the </a:t>
            </a:r>
            <a:r>
              <a:rPr lang="en-US" sz="2800" b="1" dirty="0">
                <a:solidFill>
                  <a:srgbClr val="FF0000"/>
                </a:solidFill>
              </a:rPr>
              <a:t>percentage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by volume.  </a:t>
            </a:r>
            <a:endParaRPr lang="en-US" sz="2800" dirty="0" smtClean="0"/>
          </a:p>
          <a:p>
            <a:pPr marL="411480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800" dirty="0" smtClean="0"/>
              <a:t>Adding </a:t>
            </a:r>
            <a:r>
              <a:rPr lang="en-US" sz="2800" dirty="0"/>
              <a:t>10mL of juice to 90mL of water makes 100mL and a </a:t>
            </a:r>
            <a:r>
              <a:rPr lang="en-US" sz="2800" b="1" dirty="0">
                <a:solidFill>
                  <a:srgbClr val="FF0000"/>
                </a:solidFill>
              </a:rPr>
              <a:t>10%</a:t>
            </a:r>
            <a:r>
              <a:rPr lang="en-US" sz="2800" dirty="0"/>
              <a:t> juice solution</a:t>
            </a:r>
            <a:r>
              <a:rPr lang="en-US" sz="2800" dirty="0" smtClean="0"/>
              <a:t>.</a:t>
            </a:r>
          </a:p>
          <a:p>
            <a:pPr marL="411480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800" dirty="0" smtClean="0"/>
              <a:t>(10mL / 100mL) x 100 = 10%</a:t>
            </a:r>
            <a:endParaRPr lang="en-US" sz="2800" dirty="0"/>
          </a:p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/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547813"/>
            <a:ext cx="1771650" cy="376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291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533401" y="304800"/>
            <a:ext cx="4038600" cy="838200"/>
          </a:xfrm>
        </p:spPr>
        <p:txBody>
          <a:bodyPr/>
          <a:lstStyle/>
          <a:p>
            <a:pPr algn="ctr" eaLnBrk="1" hangingPunct="1"/>
            <a:r>
              <a:rPr lang="en-US" sz="4400" b="1" dirty="0"/>
              <a:t>SOLUBILITY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5943600" cy="3851275"/>
          </a:xfrm>
        </p:spPr>
        <p:txBody>
          <a:bodyPr rtlCol="0"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sz="2800" b="1" dirty="0" smtClean="0"/>
              <a:t>PRACTICE</a:t>
            </a:r>
          </a:p>
          <a:p>
            <a:pPr marL="411480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800" dirty="0" smtClean="0"/>
              <a:t>Calculate the percentage volume of the alcohol in the rubbing alcohol id there is 70mL of alcohol in 100mL solution</a:t>
            </a:r>
            <a:endParaRPr lang="en-US" sz="2800" dirty="0"/>
          </a:p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/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981200"/>
            <a:ext cx="1905000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378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85800"/>
            <a:ext cx="7024687" cy="762000"/>
          </a:xfrm>
        </p:spPr>
        <p:txBody>
          <a:bodyPr/>
          <a:lstStyle/>
          <a:p>
            <a:r>
              <a:rPr lang="en-US" b="1" dirty="0"/>
              <a:t>SOLUBILITY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76400"/>
            <a:ext cx="5029201" cy="4191000"/>
          </a:xfrm>
        </p:spPr>
        <p:txBody>
          <a:bodyPr/>
          <a:lstStyle/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sz="2800" dirty="0"/>
              <a:t>Solubility curves have </a:t>
            </a:r>
            <a:r>
              <a:rPr lang="en-US" sz="2800" b="1" dirty="0">
                <a:solidFill>
                  <a:srgbClr val="FF0000"/>
                </a:solidFill>
              </a:rPr>
              <a:t>temperature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and </a:t>
            </a:r>
            <a:r>
              <a:rPr lang="en-US" sz="2800" b="1" dirty="0">
                <a:solidFill>
                  <a:srgbClr val="FF0000"/>
                </a:solidFill>
              </a:rPr>
              <a:t>solubility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/>
              <a:t>on </a:t>
            </a:r>
            <a:r>
              <a:rPr lang="en-US" sz="2800" dirty="0"/>
              <a:t>their axes.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sz="2800" dirty="0"/>
              <a:t>For </a:t>
            </a:r>
            <a:r>
              <a:rPr lang="en-US" sz="2800" b="1" dirty="0">
                <a:solidFill>
                  <a:schemeClr val="accent5"/>
                </a:solidFill>
              </a:rPr>
              <a:t>solid</a:t>
            </a:r>
            <a:r>
              <a:rPr lang="en-US" sz="2800" dirty="0"/>
              <a:t>s:  solubility </a:t>
            </a:r>
            <a:r>
              <a:rPr lang="en-US" sz="2800" dirty="0">
                <a:solidFill>
                  <a:schemeClr val="tx1"/>
                </a:solidFill>
              </a:rPr>
              <a:t>usually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increases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dirty="0"/>
              <a:t>with increased </a:t>
            </a:r>
            <a:r>
              <a:rPr lang="en-US" sz="2800" dirty="0" smtClean="0"/>
              <a:t>temperature.</a:t>
            </a:r>
            <a:endParaRPr lang="en-US" sz="2800" dirty="0"/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sz="2800" dirty="0"/>
              <a:t>For </a:t>
            </a:r>
            <a:r>
              <a:rPr lang="en-US" sz="2800" b="1" dirty="0">
                <a:solidFill>
                  <a:schemeClr val="accent5"/>
                </a:solidFill>
              </a:rPr>
              <a:t>gases</a:t>
            </a:r>
            <a:r>
              <a:rPr lang="en-US" sz="2800" dirty="0"/>
              <a:t>:  solubility </a:t>
            </a:r>
            <a:r>
              <a:rPr lang="en-US" sz="2800" dirty="0">
                <a:solidFill>
                  <a:schemeClr val="tx1"/>
                </a:solidFill>
              </a:rPr>
              <a:t>usually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decreases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dirty="0"/>
              <a:t>with increased </a:t>
            </a:r>
            <a:r>
              <a:rPr lang="en-US" sz="2800" dirty="0" smtClean="0"/>
              <a:t>temperature.</a:t>
            </a:r>
            <a:endParaRPr lang="en-US" sz="2800" dirty="0"/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362200"/>
            <a:ext cx="3419475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658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838200" y="600863"/>
            <a:ext cx="7024687" cy="838200"/>
          </a:xfrm>
        </p:spPr>
        <p:txBody>
          <a:bodyPr/>
          <a:lstStyle/>
          <a:p>
            <a:pPr eaLnBrk="1" hangingPunct="1"/>
            <a:r>
              <a:rPr lang="en-US" b="1" dirty="0"/>
              <a:t>SOLUBILITY</a:t>
            </a:r>
            <a:endParaRPr lang="en-US" dirty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609600" y="2057400"/>
            <a:ext cx="3962400" cy="3508375"/>
          </a:xfrm>
        </p:spPr>
        <p:txBody>
          <a:bodyPr/>
          <a:lstStyle/>
          <a:p>
            <a:pPr marL="68263" indent="0" eaLnBrk="1" hangingPunct="1">
              <a:buFont typeface="Wingdings 2" pitchFamily="18" charset="2"/>
              <a:buNone/>
            </a:pPr>
            <a:r>
              <a:rPr lang="en-US" sz="2800" dirty="0"/>
              <a:t>Each line is a </a:t>
            </a:r>
            <a:r>
              <a:rPr lang="en-US" sz="2800" b="1" dirty="0">
                <a:solidFill>
                  <a:srgbClr val="FF0000"/>
                </a:solidFill>
              </a:rPr>
              <a:t>saturation</a:t>
            </a:r>
            <a:r>
              <a:rPr lang="en-US" sz="2800" dirty="0"/>
              <a:t> line for that substance indicating temperature and </a:t>
            </a:r>
            <a:r>
              <a:rPr lang="en-US" sz="2800" b="1" dirty="0">
                <a:solidFill>
                  <a:srgbClr val="FF0000"/>
                </a:solidFill>
              </a:rPr>
              <a:t>amount</a:t>
            </a:r>
            <a:r>
              <a:rPr lang="en-US" sz="2800" dirty="0"/>
              <a:t> </a:t>
            </a:r>
            <a:r>
              <a:rPr lang="en-US" sz="2800" dirty="0" smtClean="0"/>
              <a:t>dissolved.</a:t>
            </a:r>
            <a:endParaRPr lang="en-US" sz="2800" dirty="0"/>
          </a:p>
        </p:txBody>
      </p:sp>
      <p:pic>
        <p:nvPicPr>
          <p:cNvPr id="5" name="Picture 4" descr="\\Cluster03-FP01\Users\E19905152\LAKESIDE 2012\2nd Semester\Solutions\sol_curve2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838200"/>
            <a:ext cx="4213860" cy="5345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988" y="1027113"/>
            <a:ext cx="7024687" cy="725487"/>
          </a:xfrm>
        </p:spPr>
        <p:txBody>
          <a:bodyPr/>
          <a:lstStyle/>
          <a:p>
            <a:r>
              <a:rPr lang="en-US" sz="4800" b="1" dirty="0" smtClean="0"/>
              <a:t>TO WATCH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err="1"/>
              <a:t>Supersaturation</a:t>
            </a:r>
            <a:r>
              <a:rPr lang="en-US" sz="2800" b="1" dirty="0"/>
              <a:t>, Chapter 36</a:t>
            </a:r>
          </a:p>
          <a:p>
            <a:endParaRPr lang="en-US" sz="2800" b="1" dirty="0"/>
          </a:p>
          <a:p>
            <a:r>
              <a:rPr lang="en-US" sz="2800" b="1" dirty="0"/>
              <a:t>A large </a:t>
            </a:r>
            <a:r>
              <a:rPr lang="en-US" sz="2800" b="1" dirty="0" err="1"/>
              <a:t>supersaturation</a:t>
            </a:r>
            <a:r>
              <a:rPr lang="en-US" sz="2800" b="1" dirty="0"/>
              <a:t>:</a:t>
            </a:r>
          </a:p>
          <a:p>
            <a:pPr marL="69850" indent="0">
              <a:buNone/>
            </a:pPr>
            <a:r>
              <a:rPr lang="en-US" sz="2800" b="1" dirty="0">
                <a:hlinkClick r:id="rId2"/>
              </a:rPr>
              <a:t>Rapid Crystallization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4891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838200"/>
            <a:ext cx="7024687" cy="877887"/>
          </a:xfrm>
        </p:spPr>
        <p:txBody>
          <a:bodyPr/>
          <a:lstStyle/>
          <a:p>
            <a:r>
              <a:rPr lang="en-US" sz="4800" b="1" dirty="0" smtClean="0"/>
              <a:t>TYPES OF SOLUTIONS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057400"/>
            <a:ext cx="7477125" cy="3775075"/>
          </a:xfrm>
        </p:spPr>
        <p:txBody>
          <a:bodyPr/>
          <a:lstStyle/>
          <a:p>
            <a:pPr lvl="0"/>
            <a:r>
              <a:rPr lang="en-US" dirty="0"/>
              <a:t>A </a:t>
            </a:r>
            <a:r>
              <a:rPr lang="en-US" b="1" dirty="0">
                <a:solidFill>
                  <a:srgbClr val="FF0000"/>
                </a:solidFill>
              </a:rPr>
              <a:t>saturated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solution is a solution that contains all the solute is can hold at a given temperature.</a:t>
            </a:r>
          </a:p>
          <a:p>
            <a:pPr lvl="0"/>
            <a:r>
              <a:rPr lang="en-US" dirty="0"/>
              <a:t>An </a:t>
            </a:r>
            <a:r>
              <a:rPr lang="en-US" b="1" dirty="0">
                <a:solidFill>
                  <a:srgbClr val="FF0000"/>
                </a:solidFill>
              </a:rPr>
              <a:t>unsaturated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solution is a solution that can dissolve more solute at a given temperature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162875"/>
            <a:ext cx="4352925" cy="267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5926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024687" cy="877887"/>
          </a:xfrm>
        </p:spPr>
        <p:txBody>
          <a:bodyPr/>
          <a:lstStyle/>
          <a:p>
            <a:r>
              <a:rPr lang="en-US" sz="4800" b="1" dirty="0" smtClean="0"/>
              <a:t>TYPES OF SOLUTIONS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620000" cy="3662362"/>
          </a:xfrm>
        </p:spPr>
        <p:txBody>
          <a:bodyPr/>
          <a:lstStyle/>
          <a:p>
            <a:pPr lvl="0"/>
            <a:r>
              <a:rPr lang="en-US" dirty="0" smtClean="0"/>
              <a:t>A </a:t>
            </a:r>
            <a:r>
              <a:rPr lang="en-US" b="1" dirty="0">
                <a:solidFill>
                  <a:srgbClr val="FF0000"/>
                </a:solidFill>
              </a:rPr>
              <a:t>supersaturated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solution is one that contains more solute than a saturated one at the same temperature.  </a:t>
            </a:r>
            <a:endParaRPr lang="en-US" dirty="0" smtClean="0"/>
          </a:p>
          <a:p>
            <a:pPr lvl="0"/>
            <a:r>
              <a:rPr lang="en-US" dirty="0" smtClean="0"/>
              <a:t>An </a:t>
            </a:r>
            <a:r>
              <a:rPr lang="en-US" dirty="0"/>
              <a:t>unstable condition results because the solution holds more solute that it normally does at a given temperature.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038600"/>
            <a:ext cx="4652963" cy="2580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6919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733925" y="2708275"/>
            <a:ext cx="3313113" cy="1701800"/>
          </a:xfrm>
        </p:spPr>
        <p:txBody>
          <a:bodyPr/>
          <a:lstStyle/>
          <a:p>
            <a:r>
              <a:rPr lang="en-US" sz="6000" b="1"/>
              <a:t>SEIZURE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33925" y="4421188"/>
            <a:ext cx="3309938" cy="1260475"/>
          </a:xfrm>
        </p:spPr>
        <p:txBody>
          <a:bodyPr/>
          <a:lstStyle/>
          <a:p>
            <a:r>
              <a:rPr lang="en-US"/>
              <a:t>Art Installation by Roger Hiorns</a:t>
            </a:r>
          </a:p>
        </p:txBody>
      </p:sp>
    </p:spTree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>
          <a:xfrm>
            <a:off x="1042988" y="457200"/>
            <a:ext cx="7024687" cy="685800"/>
          </a:xfrm>
        </p:spPr>
        <p:txBody>
          <a:bodyPr/>
          <a:lstStyle/>
          <a:p>
            <a:r>
              <a:rPr lang="en-US" sz="4800" b="1"/>
              <a:t>SEIZURE</a:t>
            </a:r>
          </a:p>
        </p:txBody>
      </p:sp>
      <p:sp>
        <p:nvSpPr>
          <p:cNvPr id="89091" name="Content Placeholder 2"/>
          <p:cNvSpPr>
            <a:spLocks noGrp="1"/>
          </p:cNvSpPr>
          <p:nvPr>
            <p:ph idx="1"/>
          </p:nvPr>
        </p:nvSpPr>
        <p:spPr>
          <a:xfrm>
            <a:off x="1042988" y="1219200"/>
            <a:ext cx="7567612" cy="4613275"/>
          </a:xfrm>
        </p:spPr>
        <p:txBody>
          <a:bodyPr/>
          <a:lstStyle/>
          <a:p>
            <a:pPr>
              <a:buFontTx/>
              <a:buChar char="-"/>
            </a:pPr>
            <a:r>
              <a:rPr lang="en-US" dirty="0" err="1"/>
              <a:t>Hiorns</a:t>
            </a:r>
            <a:r>
              <a:rPr lang="en-US" dirty="0"/>
              <a:t> began by reinforcing the walls and ceiling, and tanking the flat (apartment)with plastic sheeting. </a:t>
            </a:r>
          </a:p>
          <a:p>
            <a:pPr>
              <a:buFontTx/>
              <a:buChar char="-"/>
            </a:pPr>
            <a:r>
              <a:rPr lang="en-US" dirty="0"/>
              <a:t>Then 70-80,000 liters of hot copper sulfate solution was pumped in through a hole in the ceiling from the flat above. </a:t>
            </a:r>
          </a:p>
          <a:p>
            <a:pPr>
              <a:buFontTx/>
              <a:buChar char="-"/>
            </a:pPr>
            <a:r>
              <a:rPr lang="en-US" dirty="0"/>
              <a:t>Weeks went by, until the temperature of the solution dropped, and the crystals began to precipitate. </a:t>
            </a:r>
          </a:p>
          <a:p>
            <a:pPr>
              <a:buFontTx/>
              <a:buChar char="-"/>
            </a:pPr>
            <a:r>
              <a:rPr lang="en-US" dirty="0"/>
              <a:t>Finally, any remaining liquid was pumped back out, to be recycled by the chemical industry.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5236" name="Picture 4" descr="1220215926_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4800"/>
            <a:ext cx="7772400" cy="583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838200"/>
            <a:ext cx="7024687" cy="649287"/>
          </a:xfrm>
        </p:spPr>
        <p:txBody>
          <a:bodyPr/>
          <a:lstStyle/>
          <a:p>
            <a:r>
              <a:rPr lang="en-US" sz="4400" b="1" dirty="0" smtClean="0"/>
              <a:t>PRACTICE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5029200" cy="4191000"/>
          </a:xfrm>
        </p:spPr>
        <p:txBody>
          <a:bodyPr/>
          <a:lstStyle/>
          <a:p>
            <a:pPr marL="69850" indent="0">
              <a:buNone/>
            </a:pPr>
            <a:r>
              <a:rPr lang="en-US" b="1" dirty="0"/>
              <a:t>Looking at the solubility curve above, answer the following:</a:t>
            </a:r>
          </a:p>
          <a:p>
            <a:pPr marL="527050" lvl="0" indent="-457200">
              <a:buAutoNum type="arabicPeriod"/>
            </a:pPr>
            <a:r>
              <a:rPr lang="en-US" dirty="0" smtClean="0"/>
              <a:t>At </a:t>
            </a:r>
            <a:r>
              <a:rPr lang="en-US" dirty="0"/>
              <a:t>what temperature 85g of NaNO</a:t>
            </a:r>
            <a:r>
              <a:rPr lang="en-US" baseline="-25000" dirty="0"/>
              <a:t>3</a:t>
            </a:r>
            <a:r>
              <a:rPr lang="en-US" dirty="0"/>
              <a:t> dissolved? </a:t>
            </a:r>
            <a:r>
              <a:rPr lang="en-US" dirty="0" smtClean="0"/>
              <a:t>____________</a:t>
            </a:r>
          </a:p>
          <a:p>
            <a:pPr marL="527050" lvl="0" indent="-457200">
              <a:buAutoNum type="arabicPeriod"/>
            </a:pPr>
            <a:r>
              <a:rPr lang="en-US" dirty="0" smtClean="0"/>
              <a:t>How </a:t>
            </a:r>
            <a:r>
              <a:rPr lang="en-US" dirty="0"/>
              <a:t>many grams will dissolve at 60°C of NH</a:t>
            </a:r>
            <a:r>
              <a:rPr lang="en-US" baseline="-25000" dirty="0"/>
              <a:t>4</a:t>
            </a:r>
            <a:r>
              <a:rPr lang="en-US" dirty="0"/>
              <a:t>Cl?  </a:t>
            </a:r>
            <a:r>
              <a:rPr lang="en-US" dirty="0" smtClean="0"/>
              <a:t>____________</a:t>
            </a:r>
          </a:p>
          <a:p>
            <a:pPr marL="527050" indent="-457200">
              <a:buFont typeface="Wingdings 2" pitchFamily="18" charset="2"/>
              <a:buAutoNum type="arabicPeriod"/>
            </a:pPr>
            <a:r>
              <a:rPr lang="en-US" dirty="0"/>
              <a:t>Name one compound that has a decreasing solubility as temperature increases.  _________</a:t>
            </a:r>
          </a:p>
          <a:p>
            <a:pPr marL="527050" lvl="0" indent="-457200">
              <a:buAutoNum type="arabicPeriod"/>
            </a:pPr>
            <a:endParaRPr lang="en-US" dirty="0" smtClean="0"/>
          </a:p>
          <a:p>
            <a:pPr marL="69850" lv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6" name="Picture 5" descr="\\Cluster03-FP01\Users\E19905152\LAKESIDE 2012\2nd Semester\Solutions\sol_curve2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209800"/>
            <a:ext cx="2689860" cy="34124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320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838200"/>
            <a:ext cx="7024687" cy="649287"/>
          </a:xfrm>
        </p:spPr>
        <p:txBody>
          <a:bodyPr/>
          <a:lstStyle/>
          <a:p>
            <a:r>
              <a:rPr lang="en-US" sz="4400" b="1" dirty="0" smtClean="0"/>
              <a:t>PRACTICE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5029200" cy="3508375"/>
          </a:xfrm>
        </p:spPr>
        <p:txBody>
          <a:bodyPr/>
          <a:lstStyle/>
          <a:p>
            <a:pPr marL="457200" lvl="0" indent="-387350">
              <a:buNone/>
            </a:pPr>
            <a:r>
              <a:rPr lang="en-US" dirty="0" smtClean="0"/>
              <a:t>4. If </a:t>
            </a:r>
            <a:r>
              <a:rPr lang="en-US" dirty="0"/>
              <a:t>you have 35g of KNO</a:t>
            </a:r>
            <a:r>
              <a:rPr lang="en-US" baseline="-25000" dirty="0"/>
              <a:t>3</a:t>
            </a:r>
            <a:r>
              <a:rPr lang="en-US" dirty="0"/>
              <a:t> at a temperature of 60°C, is it saturated, unsaturated, or supersaturated? </a:t>
            </a:r>
            <a:endParaRPr lang="en-US" dirty="0" smtClean="0"/>
          </a:p>
          <a:p>
            <a:pPr marL="457200" lvl="0" indent="-387350">
              <a:buNone/>
            </a:pPr>
            <a:r>
              <a:rPr lang="en-US" dirty="0" smtClean="0"/>
              <a:t>____________________________</a:t>
            </a:r>
            <a:endParaRPr lang="en-US" dirty="0"/>
          </a:p>
          <a:p>
            <a:pPr marL="457200" lvl="0" indent="-387350">
              <a:buNone/>
            </a:pPr>
            <a:r>
              <a:rPr lang="en-US" dirty="0" smtClean="0"/>
              <a:t>5. If </a:t>
            </a:r>
            <a:r>
              <a:rPr lang="en-US" dirty="0"/>
              <a:t>you have 40g of KClO</a:t>
            </a:r>
            <a:r>
              <a:rPr lang="en-US" baseline="-25000" dirty="0"/>
              <a:t>3</a:t>
            </a:r>
            <a:r>
              <a:rPr lang="en-US" dirty="0"/>
              <a:t> at a temperature of 20°C, is it is it saturated, unsaturated, or supersaturated? ____________________________</a:t>
            </a:r>
          </a:p>
          <a:p>
            <a:endParaRPr lang="en-US" dirty="0"/>
          </a:p>
        </p:txBody>
      </p:sp>
      <p:pic>
        <p:nvPicPr>
          <p:cNvPr id="6" name="Picture 5" descr="\\Cluster03-FP01\Users\E19905152\LAKESIDE 2012\2nd Semester\Solutions\sol_curve2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057400"/>
            <a:ext cx="2689860" cy="34124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930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838200"/>
            <a:ext cx="7024687" cy="801687"/>
          </a:xfrm>
        </p:spPr>
        <p:txBody>
          <a:bodyPr/>
          <a:lstStyle/>
          <a:p>
            <a:r>
              <a:rPr lang="en-US" sz="4800" b="1" dirty="0" smtClean="0"/>
              <a:t>SOLUTION ENERGY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05000"/>
            <a:ext cx="7620000" cy="3927475"/>
          </a:xfrm>
        </p:spPr>
        <p:txBody>
          <a:bodyPr/>
          <a:lstStyle/>
          <a:p>
            <a:r>
              <a:rPr lang="en-US" dirty="0"/>
              <a:t>When making a solution, it can be </a:t>
            </a:r>
            <a:r>
              <a:rPr lang="en-US" b="1" dirty="0">
                <a:solidFill>
                  <a:srgbClr val="FF0000"/>
                </a:solidFill>
              </a:rPr>
              <a:t>exothermic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or </a:t>
            </a:r>
            <a:r>
              <a:rPr lang="en-US" b="1" dirty="0">
                <a:solidFill>
                  <a:srgbClr val="FF0000"/>
                </a:solidFill>
              </a:rPr>
              <a:t>endothermic</a:t>
            </a:r>
            <a:r>
              <a:rPr lang="en-US" dirty="0"/>
              <a:t>. </a:t>
            </a:r>
          </a:p>
          <a:p>
            <a:r>
              <a:rPr lang="en-US" dirty="0"/>
              <a:t>When sodium acetate is crystallizing (coming out of a supersaturated solution), it gives </a:t>
            </a:r>
            <a:r>
              <a:rPr lang="en-US" b="1" dirty="0">
                <a:solidFill>
                  <a:srgbClr val="FF0000"/>
                </a:solidFill>
              </a:rPr>
              <a:t>off heat</a:t>
            </a:r>
            <a:r>
              <a:rPr lang="en-US" dirty="0"/>
              <a:t>.</a:t>
            </a:r>
          </a:p>
          <a:p>
            <a:r>
              <a:rPr lang="en-US" dirty="0"/>
              <a:t>When ammonium nitrate is dissolving in water, it needs energy to dissolve and thus the solution </a:t>
            </a:r>
            <a:r>
              <a:rPr lang="en-US" b="1" dirty="0">
                <a:solidFill>
                  <a:srgbClr val="FF0000"/>
                </a:solidFill>
              </a:rPr>
              <a:t>gets cold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937" y="4800600"/>
            <a:ext cx="281940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907878"/>
            <a:ext cx="2362200" cy="1950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6976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7178</TotalTime>
  <Words>695</Words>
  <Application>Microsoft Office PowerPoint</Application>
  <PresentationFormat>On-screen Show (4:3)</PresentationFormat>
  <Paragraphs>70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Austin</vt:lpstr>
      <vt:lpstr>SOLUTIONS</vt:lpstr>
      <vt:lpstr>FACTORS AFFECTING RATE OF DISSOLVING</vt:lpstr>
      <vt:lpstr>FACTORS AFFECTING RATE OF DISSOLVING</vt:lpstr>
      <vt:lpstr>FACTORS AFFECTING RATE OF DISSOLVING</vt:lpstr>
      <vt:lpstr>FACTORS AFFECTING DISSOLVING</vt:lpstr>
      <vt:lpstr>FACTORS AFFECTING DISSOLVING</vt:lpstr>
      <vt:lpstr>FACTORS AFFECTING DISSOLVING</vt:lpstr>
      <vt:lpstr>SOLUBILITY</vt:lpstr>
      <vt:lpstr>SOLUBILITY</vt:lpstr>
      <vt:lpstr>SOLUBILITY</vt:lpstr>
      <vt:lpstr>SOLUBILITY</vt:lpstr>
      <vt:lpstr>SOLUBILITY</vt:lpstr>
      <vt:lpstr>SOLUBILITY</vt:lpstr>
      <vt:lpstr>TO WATCH</vt:lpstr>
      <vt:lpstr>TYPES OF SOLUTIONS</vt:lpstr>
      <vt:lpstr>TYPES OF SOLUTIONS</vt:lpstr>
      <vt:lpstr>SEIZURE</vt:lpstr>
      <vt:lpstr>SEIZURE</vt:lpstr>
      <vt:lpstr>PowerPoint Presentation</vt:lpstr>
      <vt:lpstr>PRACTICE</vt:lpstr>
      <vt:lpstr>PRACTICE</vt:lpstr>
      <vt:lpstr>SOLUTION ENERGY</vt:lpstr>
    </vt:vector>
  </TitlesOfParts>
  <Company>DeKalb County School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SOLUTIONS</dc:title>
  <dc:creator>Nancy Brim</dc:creator>
  <cp:lastModifiedBy>JCBOE</cp:lastModifiedBy>
  <cp:revision>131</cp:revision>
  <dcterms:created xsi:type="dcterms:W3CDTF">2011-03-01T17:41:06Z</dcterms:created>
  <dcterms:modified xsi:type="dcterms:W3CDTF">2016-03-24T19:30:37Z</dcterms:modified>
</cp:coreProperties>
</file>