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315" r:id="rId2"/>
    <p:sldId id="256" r:id="rId3"/>
    <p:sldId id="257" r:id="rId4"/>
    <p:sldId id="316" r:id="rId5"/>
    <p:sldId id="258" r:id="rId6"/>
    <p:sldId id="259" r:id="rId7"/>
    <p:sldId id="260" r:id="rId8"/>
    <p:sldId id="317" r:id="rId9"/>
    <p:sldId id="276" r:id="rId10"/>
    <p:sldId id="318" r:id="rId11"/>
    <p:sldId id="319" r:id="rId12"/>
    <p:sldId id="265" r:id="rId13"/>
    <p:sldId id="321" r:id="rId14"/>
    <p:sldId id="261" r:id="rId15"/>
    <p:sldId id="263" r:id="rId16"/>
    <p:sldId id="264" r:id="rId17"/>
    <p:sldId id="267" r:id="rId18"/>
    <p:sldId id="270" r:id="rId19"/>
    <p:sldId id="272" r:id="rId20"/>
    <p:sldId id="273" r:id="rId21"/>
    <p:sldId id="275" r:id="rId22"/>
    <p:sldId id="320" r:id="rId23"/>
    <p:sldId id="323" r:id="rId24"/>
    <p:sldId id="324" r:id="rId25"/>
    <p:sldId id="325" r:id="rId26"/>
    <p:sldId id="326" r:id="rId27"/>
    <p:sldId id="281" r:id="rId28"/>
    <p:sldId id="327" r:id="rId29"/>
    <p:sldId id="283" r:id="rId30"/>
    <p:sldId id="287" r:id="rId31"/>
    <p:sldId id="328" r:id="rId32"/>
    <p:sldId id="282" r:id="rId33"/>
    <p:sldId id="329" r:id="rId34"/>
    <p:sldId id="289" r:id="rId35"/>
    <p:sldId id="330" r:id="rId36"/>
    <p:sldId id="288" r:id="rId37"/>
    <p:sldId id="331" r:id="rId38"/>
    <p:sldId id="332" r:id="rId39"/>
    <p:sldId id="334" r:id="rId40"/>
    <p:sldId id="335" r:id="rId41"/>
    <p:sldId id="333" r:id="rId42"/>
    <p:sldId id="277" r:id="rId43"/>
    <p:sldId id="278" r:id="rId44"/>
    <p:sldId id="336" r:id="rId45"/>
    <p:sldId id="279" r:id="rId46"/>
    <p:sldId id="337" r:id="rId47"/>
    <p:sldId id="290" r:id="rId48"/>
    <p:sldId id="291" r:id="rId49"/>
    <p:sldId id="292" r:id="rId50"/>
    <p:sldId id="294" r:id="rId51"/>
    <p:sldId id="295" r:id="rId52"/>
    <p:sldId id="296" r:id="rId53"/>
    <p:sldId id="301" r:id="rId54"/>
    <p:sldId id="297" r:id="rId55"/>
    <p:sldId id="298" r:id="rId56"/>
    <p:sldId id="299" r:id="rId57"/>
    <p:sldId id="300" r:id="rId58"/>
    <p:sldId id="302" r:id="rId59"/>
    <p:sldId id="303" r:id="rId60"/>
    <p:sldId id="338" r:id="rId6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3333FF"/>
    <a:srgbClr val="9933FF"/>
    <a:srgbClr val="669900"/>
    <a:srgbClr val="FF9900"/>
    <a:srgbClr val="FF33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4015" autoAdjust="0"/>
    <p:restoredTop sz="94660" autoAdjust="0"/>
  </p:normalViewPr>
  <p:slideViewPr>
    <p:cSldViewPr>
      <p:cViewPr varScale="1">
        <p:scale>
          <a:sx n="66" d="100"/>
          <a:sy n="66" d="100"/>
        </p:scale>
        <p:origin x="-118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857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2253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225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53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253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2253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773E331-EB1E-43E3-8952-CA4216540C47}" type="slidenum">
              <a:rPr lang="en-US" altLang="en-US"/>
              <a:pPr/>
              <a:t>‹#›</a:t>
            </a:fld>
            <a:endParaRPr lang="en-US" altLang="en-US"/>
          </a:p>
        </p:txBody>
      </p:sp>
    </p:spTree>
    <p:extLst>
      <p:ext uri="{BB962C8B-B14F-4D97-AF65-F5344CB8AC3E}">
        <p14:creationId xmlns:p14="http://schemas.microsoft.com/office/powerpoint/2010/main" val="142319045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036BA8-9D76-490F-866E-B953AC2C84CF}" type="slidenum">
              <a:rPr lang="en-US" altLang="en-US"/>
              <a:pPr/>
              <a:t>2</a:t>
            </a:fld>
            <a:endParaRPr lang="en-US" alt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F35A26-564C-4DF7-8E04-600E162ABE6C}" type="slidenum">
              <a:rPr lang="en-US" altLang="en-US"/>
              <a:pPr/>
              <a:t>3</a:t>
            </a:fld>
            <a:endParaRPr lang="en-US" alt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F35A26-564C-4DF7-8E04-600E162ABE6C}" type="slidenum">
              <a:rPr lang="en-US" altLang="en-US"/>
              <a:pPr/>
              <a:t>4</a:t>
            </a:fld>
            <a:endParaRPr lang="en-US" alt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81119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6A2C27-B6D3-4C45-A848-D80AE090D1BE}" type="slidenum">
              <a:rPr lang="en-US" altLang="en-US"/>
              <a:pPr/>
              <a:t>5</a:t>
            </a:fld>
            <a:endParaRPr lang="en-US" alt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0C5CFB-A454-4DE8-AE09-497A3F89F815}" type="slidenum">
              <a:rPr lang="en-US" altLang="en-US"/>
              <a:pPr/>
              <a:t>6</a:t>
            </a:fld>
            <a:endParaRPr lang="en-US" altLang="en-US"/>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EA4A7F-1C6B-4C0B-BF53-B90C72C5A148}" type="slidenum">
              <a:rPr lang="en-US" altLang="en-US"/>
              <a:pPr/>
              <a:t>7</a:t>
            </a:fld>
            <a:endParaRPr lang="en-US" alt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B4501E-71E2-401B-AF4C-19EC49AAA8EE}" type="slidenum">
              <a:rPr lang="en-US" altLang="en-US"/>
              <a:pPr/>
              <a:t>8</a:t>
            </a:fld>
            <a:endParaRPr lang="en-US" alt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038391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B4501E-71E2-401B-AF4C-19EC49AAA8EE}" type="slidenum">
              <a:rPr lang="en-US" altLang="en-US"/>
              <a:pPr/>
              <a:t>9</a:t>
            </a:fld>
            <a:endParaRPr lang="en-US" alt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B4501E-71E2-401B-AF4C-19EC49AAA8EE}" type="slidenum">
              <a:rPr lang="en-US" altLang="en-US"/>
              <a:pPr/>
              <a:t>10</a:t>
            </a:fld>
            <a:endParaRPr lang="en-US" alt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87239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B4501E-71E2-401B-AF4C-19EC49AAA8EE}" type="slidenum">
              <a:rPr lang="en-US" altLang="en-US"/>
              <a:pPr/>
              <a:t>11</a:t>
            </a:fld>
            <a:endParaRPr lang="en-US" alt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180725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2FCBBD-CD1D-4EEB-932C-A7F3D96F5EBB}" type="slidenum">
              <a:rPr lang="en-US" altLang="en-US"/>
              <a:pPr/>
              <a:t>12</a:t>
            </a:fld>
            <a:endParaRPr lang="en-US" alt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5C712A-56AC-4257-826B-C5AAE012B03D}" type="slidenum">
              <a:rPr lang="en-US" altLang="en-US"/>
              <a:pPr/>
              <a:t>14</a:t>
            </a:fld>
            <a:endParaRPr lang="en-US" alt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884255-C50C-491B-A045-649944054C09}" type="slidenum">
              <a:rPr lang="en-US" altLang="en-US"/>
              <a:pPr/>
              <a:t>15</a:t>
            </a:fld>
            <a:endParaRPr lang="en-US" altLang="en-US"/>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0760C7-2164-4A08-9E09-7FEAC65015CC}" type="slidenum">
              <a:rPr lang="en-US" altLang="en-US"/>
              <a:pPr/>
              <a:t>16</a:t>
            </a:fld>
            <a:endParaRPr lang="en-US" alt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457B72-2B6C-4919-A8C1-2B8DAB06D3DA}" type="slidenum">
              <a:rPr lang="en-US" altLang="en-US"/>
              <a:pPr/>
              <a:t>17</a:t>
            </a:fld>
            <a:endParaRPr lang="en-US" altLang="en-US"/>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BBF28A-E941-4D97-975B-F040DF09E589}" type="slidenum">
              <a:rPr lang="en-US" altLang="en-US"/>
              <a:pPr/>
              <a:t>18</a:t>
            </a:fld>
            <a:endParaRPr lang="en-US" alt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954335-2112-4AD1-B509-B5116708C47F}" type="slidenum">
              <a:rPr lang="en-US" altLang="en-US"/>
              <a:pPr/>
              <a:t>19</a:t>
            </a:fld>
            <a:endParaRPr lang="en-US" alt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DCC86B-26B8-4CEF-891B-A8F1C0D7B560}" type="slidenum">
              <a:rPr lang="en-US" altLang="en-US"/>
              <a:pPr/>
              <a:t>20</a:t>
            </a:fld>
            <a:endParaRPr lang="en-US" alt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465291-1430-41F7-890A-CB351053B4BB}" type="slidenum">
              <a:rPr lang="en-US" altLang="en-US"/>
              <a:pPr/>
              <a:t>21</a:t>
            </a:fld>
            <a:endParaRPr lang="en-US" alt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14F154-0D56-449A-AC09-C424C4A20B96}" type="slidenum">
              <a:rPr lang="en-US" altLang="en-US"/>
              <a:pPr/>
              <a:t>27</a:t>
            </a:fld>
            <a:endParaRPr lang="en-US" alt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14F154-0D56-449A-AC09-C424C4A20B96}" type="slidenum">
              <a:rPr lang="en-US" altLang="en-US"/>
              <a:pPr/>
              <a:t>28</a:t>
            </a:fld>
            <a:endParaRPr lang="en-US" alt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4410031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5BB4F0-00DF-436B-B652-EC84EB8EBC34}" type="slidenum">
              <a:rPr lang="en-US" altLang="en-US"/>
              <a:pPr/>
              <a:t>29</a:t>
            </a:fld>
            <a:endParaRPr lang="en-US" alt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2E0AFD-8EEA-47A3-9570-3215891FB37F}" type="slidenum">
              <a:rPr lang="en-US" altLang="en-US"/>
              <a:pPr/>
              <a:t>30</a:t>
            </a:fld>
            <a:endParaRPr lang="en-US" alt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D71A3D-EC3C-43EA-8FDF-7CFE9B119084}" type="slidenum">
              <a:rPr lang="en-US" altLang="en-US"/>
              <a:pPr/>
              <a:t>32</a:t>
            </a:fld>
            <a:endParaRPr lang="en-US" alt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D71A3D-EC3C-43EA-8FDF-7CFE9B119084}" type="slidenum">
              <a:rPr lang="en-US" altLang="en-US"/>
              <a:pPr/>
              <a:t>33</a:t>
            </a:fld>
            <a:endParaRPr lang="en-US" alt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7769678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79724F-43C1-4A05-8A48-F3D1126BB00D}" type="slidenum">
              <a:rPr lang="en-US" altLang="en-US"/>
              <a:pPr/>
              <a:t>34</a:t>
            </a:fld>
            <a:endParaRPr lang="en-US" alt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12F20C-2B96-47FC-90F1-28069DD19534}" type="slidenum">
              <a:rPr lang="en-US" altLang="en-US"/>
              <a:pPr/>
              <a:t>36</a:t>
            </a:fld>
            <a:endParaRPr lang="en-US" alt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190FC2-FC20-410E-9A47-05F394D679DE}" type="slidenum">
              <a:rPr lang="en-US" altLang="en-US"/>
              <a:pPr/>
              <a:t>42</a:t>
            </a:fld>
            <a:endParaRPr lang="en-US" alt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326DA3-3A53-4315-B0BF-2FE0428AAC71}" type="slidenum">
              <a:rPr lang="en-US" altLang="en-US"/>
              <a:pPr/>
              <a:t>43</a:t>
            </a:fld>
            <a:endParaRPr lang="en-US" alt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137B95-8153-4E99-80DF-C96FD9E95BAA}" type="slidenum">
              <a:rPr lang="en-US" altLang="en-US"/>
              <a:pPr/>
              <a:t>45</a:t>
            </a:fld>
            <a:endParaRPr lang="en-US" alt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246D8D-7789-4101-8BF9-ABA095E5D970}" type="slidenum">
              <a:rPr lang="en-US" altLang="en-US"/>
              <a:pPr/>
              <a:t>47</a:t>
            </a:fld>
            <a:endParaRPr lang="en-US" alt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C83903-0579-45FC-995F-83D41C7CDC50}" type="slidenum">
              <a:rPr lang="en-US" altLang="en-US"/>
              <a:pPr/>
              <a:t>48</a:t>
            </a:fld>
            <a:endParaRPr lang="en-US" alt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819019-FC8D-4C0D-861A-784D851834E4}" type="slidenum">
              <a:rPr lang="en-US" altLang="en-US"/>
              <a:pPr/>
              <a:t>49</a:t>
            </a:fld>
            <a:endParaRPr lang="en-US" alt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EC28DB-AABC-4CE9-BE2B-99EBB1FBD0B6}" type="slidenum">
              <a:rPr lang="en-US" altLang="en-US"/>
              <a:pPr/>
              <a:t>50</a:t>
            </a:fld>
            <a:endParaRPr lang="en-US" altLang="en-US"/>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0F2B63-80B1-47AC-8C1E-E54BA4ABDFA5}" type="slidenum">
              <a:rPr lang="en-US" altLang="en-US"/>
              <a:pPr/>
              <a:t>51</a:t>
            </a:fld>
            <a:endParaRPr lang="en-US" alt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4BFB71-893B-486E-AF48-9A6B29577FFA}" type="slidenum">
              <a:rPr lang="en-US" altLang="en-US"/>
              <a:pPr/>
              <a:t>52</a:t>
            </a:fld>
            <a:endParaRPr lang="en-US" altLang="en-US"/>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FFB511-AAAC-4569-8FEB-686C5981B80E}" type="slidenum">
              <a:rPr lang="en-US" altLang="en-US"/>
              <a:pPr/>
              <a:t>53</a:t>
            </a:fld>
            <a:endParaRPr lang="en-US" alt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817F29-C28E-4D90-A00F-3FFA49AE22BB}" type="slidenum">
              <a:rPr lang="en-US" altLang="en-US"/>
              <a:pPr/>
              <a:t>54</a:t>
            </a:fld>
            <a:endParaRPr lang="en-US" alt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E9475C-21F0-499F-A641-AB8E1EE0645E}" type="slidenum">
              <a:rPr lang="en-US" altLang="en-US"/>
              <a:pPr/>
              <a:t>55</a:t>
            </a:fld>
            <a:endParaRPr lang="en-US" altLang="en-US"/>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AC96C7-C484-4B2F-A708-1674B43DED3F}" type="slidenum">
              <a:rPr lang="en-US" altLang="en-US"/>
              <a:pPr/>
              <a:t>56</a:t>
            </a:fld>
            <a:endParaRPr lang="en-US" alt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4B3B60-E937-47BE-A1C5-9FE7AD1FFB75}" type="slidenum">
              <a:rPr lang="en-US" altLang="en-US"/>
              <a:pPr/>
              <a:t>57</a:t>
            </a:fld>
            <a:endParaRPr lang="en-US" alt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746EB5-66AB-4FDF-A564-AFCD2820BC38}" type="slidenum">
              <a:rPr lang="en-US" altLang="en-US"/>
              <a:pPr/>
              <a:t>58</a:t>
            </a:fld>
            <a:endParaRPr lang="en-US" altLang="en-US"/>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AEB5A6-D0C0-4632-91CB-2E82A2421782}" type="slidenum">
              <a:rPr lang="en-US" altLang="en-US"/>
              <a:pPr/>
              <a:t>59</a:t>
            </a:fld>
            <a:endParaRPr lang="en-US" altLang="en-US"/>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B425DAB-935B-4AC8-BEDD-23B17C13083F}" type="slidenum">
              <a:rPr lang="en-US" altLang="en-US"/>
              <a:pPr/>
              <a:t>‹#›</a:t>
            </a:fld>
            <a:endParaRPr lang="en-US" altLang="en-US"/>
          </a:p>
        </p:txBody>
      </p:sp>
    </p:spTree>
    <p:extLst>
      <p:ext uri="{BB962C8B-B14F-4D97-AF65-F5344CB8AC3E}">
        <p14:creationId xmlns:p14="http://schemas.microsoft.com/office/powerpoint/2010/main" val="2297198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6B941BE-06AF-4121-AF7D-90C6F86904EE}" type="slidenum">
              <a:rPr lang="en-US" altLang="en-US"/>
              <a:pPr/>
              <a:t>‹#›</a:t>
            </a:fld>
            <a:endParaRPr lang="en-US" altLang="en-US"/>
          </a:p>
        </p:txBody>
      </p:sp>
    </p:spTree>
    <p:extLst>
      <p:ext uri="{BB962C8B-B14F-4D97-AF65-F5344CB8AC3E}">
        <p14:creationId xmlns:p14="http://schemas.microsoft.com/office/powerpoint/2010/main" val="2475789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B832027-A687-44FA-96B9-120D714DEDBF}" type="slidenum">
              <a:rPr lang="en-US" altLang="en-US"/>
              <a:pPr/>
              <a:t>‹#›</a:t>
            </a:fld>
            <a:endParaRPr lang="en-US" altLang="en-US"/>
          </a:p>
        </p:txBody>
      </p:sp>
    </p:spTree>
    <p:extLst>
      <p:ext uri="{BB962C8B-B14F-4D97-AF65-F5344CB8AC3E}">
        <p14:creationId xmlns:p14="http://schemas.microsoft.com/office/powerpoint/2010/main" val="366899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55B3A6A-1AB1-4D86-9392-4306DCDCF9EA}" type="slidenum">
              <a:rPr lang="en-US" altLang="en-US"/>
              <a:pPr/>
              <a:t>‹#›</a:t>
            </a:fld>
            <a:endParaRPr lang="en-US" altLang="en-US"/>
          </a:p>
        </p:txBody>
      </p:sp>
    </p:spTree>
    <p:extLst>
      <p:ext uri="{BB962C8B-B14F-4D97-AF65-F5344CB8AC3E}">
        <p14:creationId xmlns:p14="http://schemas.microsoft.com/office/powerpoint/2010/main" val="2249601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357A68EB-1ED3-429E-BD16-8FBFFFD303E1}" type="slidenum">
              <a:rPr lang="en-US" altLang="en-US"/>
              <a:pPr/>
              <a:t>‹#›</a:t>
            </a:fld>
            <a:endParaRPr lang="en-US" altLang="en-US"/>
          </a:p>
        </p:txBody>
      </p:sp>
    </p:spTree>
    <p:extLst>
      <p:ext uri="{BB962C8B-B14F-4D97-AF65-F5344CB8AC3E}">
        <p14:creationId xmlns:p14="http://schemas.microsoft.com/office/powerpoint/2010/main" val="2856668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0D69AE5A-B599-48D2-A4E8-0475DC406534}" type="slidenum">
              <a:rPr lang="en-US" altLang="en-US"/>
              <a:pPr/>
              <a:t>‹#›</a:t>
            </a:fld>
            <a:endParaRPr lang="en-US" altLang="en-US"/>
          </a:p>
        </p:txBody>
      </p:sp>
    </p:spTree>
    <p:extLst>
      <p:ext uri="{BB962C8B-B14F-4D97-AF65-F5344CB8AC3E}">
        <p14:creationId xmlns:p14="http://schemas.microsoft.com/office/powerpoint/2010/main" val="1697550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05B43706-7B6E-4FE5-AB18-56A62461066E}" type="slidenum">
              <a:rPr lang="en-US" altLang="en-US"/>
              <a:pPr/>
              <a:t>‹#›</a:t>
            </a:fld>
            <a:endParaRPr lang="en-US" altLang="en-US"/>
          </a:p>
        </p:txBody>
      </p:sp>
    </p:spTree>
    <p:extLst>
      <p:ext uri="{BB962C8B-B14F-4D97-AF65-F5344CB8AC3E}">
        <p14:creationId xmlns:p14="http://schemas.microsoft.com/office/powerpoint/2010/main" val="4166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769C8EAD-0A29-4C3E-85B4-9570EC94B78C}" type="slidenum">
              <a:rPr lang="en-US" altLang="en-US"/>
              <a:pPr/>
              <a:t>‹#›</a:t>
            </a:fld>
            <a:endParaRPr lang="en-US" altLang="en-US"/>
          </a:p>
        </p:txBody>
      </p:sp>
    </p:spTree>
    <p:extLst>
      <p:ext uri="{BB962C8B-B14F-4D97-AF65-F5344CB8AC3E}">
        <p14:creationId xmlns:p14="http://schemas.microsoft.com/office/powerpoint/2010/main" val="3510003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B83BB067-D359-4CE0-B238-7B4036680CBF}" type="slidenum">
              <a:rPr lang="en-US" altLang="en-US"/>
              <a:pPr/>
              <a:t>‹#›</a:t>
            </a:fld>
            <a:endParaRPr lang="en-US" altLang="en-US"/>
          </a:p>
        </p:txBody>
      </p:sp>
    </p:spTree>
    <p:extLst>
      <p:ext uri="{BB962C8B-B14F-4D97-AF65-F5344CB8AC3E}">
        <p14:creationId xmlns:p14="http://schemas.microsoft.com/office/powerpoint/2010/main" val="3498402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E9A7953-7EC7-47A6-A480-2B6935004B3A}" type="slidenum">
              <a:rPr lang="en-US" altLang="en-US"/>
              <a:pPr/>
              <a:t>‹#›</a:t>
            </a:fld>
            <a:endParaRPr lang="en-US" altLang="en-US"/>
          </a:p>
        </p:txBody>
      </p:sp>
    </p:spTree>
    <p:extLst>
      <p:ext uri="{BB962C8B-B14F-4D97-AF65-F5344CB8AC3E}">
        <p14:creationId xmlns:p14="http://schemas.microsoft.com/office/powerpoint/2010/main" val="4017950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D0CC1D4-F490-4902-8255-4D8683E9C5FD}" type="slidenum">
              <a:rPr lang="en-US" altLang="en-US"/>
              <a:pPr/>
              <a:t>‹#›</a:t>
            </a:fld>
            <a:endParaRPr lang="en-US" altLang="en-US"/>
          </a:p>
        </p:txBody>
      </p:sp>
    </p:spTree>
    <p:extLst>
      <p:ext uri="{BB962C8B-B14F-4D97-AF65-F5344CB8AC3E}">
        <p14:creationId xmlns:p14="http://schemas.microsoft.com/office/powerpoint/2010/main" val="2677629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4FC6703E-BE9B-4991-B1EF-301CB5C81718}" type="slidenum">
              <a:rPr lang="en-US" altLang="en-US"/>
              <a:pPr/>
              <a:t>‹#›</a:t>
            </a:fld>
            <a:endParaRPr lang="en-US" altLang="en-US"/>
          </a:p>
        </p:txBody>
      </p:sp>
    </p:spTree>
    <p:extLst>
      <p:ext uri="{BB962C8B-B14F-4D97-AF65-F5344CB8AC3E}">
        <p14:creationId xmlns:p14="http://schemas.microsoft.com/office/powerpoint/2010/main" val="2536743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3333FF"/>
            </a:gs>
            <a:gs pos="32000">
              <a:schemeClr val="accent1">
                <a:lumMod val="45000"/>
                <a:lumOff val="55000"/>
              </a:schemeClr>
            </a:gs>
            <a:gs pos="83000">
              <a:schemeClr val="accent1">
                <a:lumMod val="45000"/>
                <a:lumOff val="55000"/>
              </a:schemeClr>
            </a:gs>
            <a:gs pos="100000">
              <a:schemeClr val="accent1">
                <a:lumMod val="30000"/>
                <a:lumOff val="70000"/>
              </a:schemeClr>
            </a:gs>
          </a:gsLst>
          <a:lin ang="5400000" scaled="0"/>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92C58B0D-2988-434B-813C-5B1B56F1D8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youtube.com/watch?v=oqGuJhOeMek"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hyperlink" Target="http://sites.fas.harvard.edu/~biotext/animations/lyticcycle.html"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hyperlink" Target="http://sites.fas.harvard.edu/~biotext/animations/lysogeny.html"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www.dawn-productions.com/videos/flu-attack-how-a-virus-attacks-a-body/"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22.jpeg"/><Relationship Id="rId5" Type="http://schemas.openxmlformats.org/officeDocument/2006/relationships/image" Target="../media/image21.emf"/><Relationship Id="rId4" Type="http://schemas.openxmlformats.org/officeDocument/2006/relationships/oleObject" Target="../embeddings/oleObject1.bin"/></Relationships>
</file>

<file path=ppt/slides/_rels/slide5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5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5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image" Target="../media/image32.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VIRUSES</a:t>
            </a:r>
            <a:endParaRPr lang="en-US" sz="5400" b="1" dirty="0"/>
          </a:p>
        </p:txBody>
      </p:sp>
      <p:sp>
        <p:nvSpPr>
          <p:cNvPr id="3" name="Content Placeholder 2"/>
          <p:cNvSpPr>
            <a:spLocks noGrp="1"/>
          </p:cNvSpPr>
          <p:nvPr>
            <p:ph idx="1"/>
          </p:nvPr>
        </p:nvSpPr>
        <p:spPr>
          <a:xfrm>
            <a:off x="457200" y="1600201"/>
            <a:ext cx="8229600" cy="762000"/>
          </a:xfrm>
        </p:spPr>
        <p:txBody>
          <a:bodyPr/>
          <a:lstStyle/>
          <a:p>
            <a:r>
              <a:rPr lang="en-US" dirty="0" smtClean="0"/>
              <a:t>Introduction to Viruses video</a:t>
            </a:r>
          </a:p>
          <a:p>
            <a:endParaRPr lang="en-US" dirty="0"/>
          </a:p>
        </p:txBody>
      </p:sp>
      <p:pic>
        <p:nvPicPr>
          <p:cNvPr id="4" name="Picture 3"/>
          <p:cNvPicPr>
            <a:picLocks noChangeAspect="1"/>
          </p:cNvPicPr>
          <p:nvPr/>
        </p:nvPicPr>
        <p:blipFill>
          <a:blip r:embed="rId2"/>
          <a:stretch>
            <a:fillRect/>
          </a:stretch>
        </p:blipFill>
        <p:spPr>
          <a:xfrm>
            <a:off x="1843087" y="2383411"/>
            <a:ext cx="5457825" cy="4096738"/>
          </a:xfrm>
          <a:prstGeom prst="rect">
            <a:avLst/>
          </a:prstGeom>
        </p:spPr>
      </p:pic>
    </p:spTree>
    <p:extLst>
      <p:ext uri="{BB962C8B-B14F-4D97-AF65-F5344CB8AC3E}">
        <p14:creationId xmlns:p14="http://schemas.microsoft.com/office/powerpoint/2010/main" val="1190187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09600" y="990600"/>
            <a:ext cx="7772400" cy="1470025"/>
          </a:xfrm>
        </p:spPr>
        <p:txBody>
          <a:bodyPr anchor="ctr"/>
          <a:lstStyle/>
          <a:p>
            <a:r>
              <a:rPr lang="en-US" altLang="en-US" sz="5400" b="1" dirty="0" smtClean="0">
                <a:solidFill>
                  <a:srgbClr val="FF3399"/>
                </a:solidFill>
              </a:rPr>
              <a:t>VIRUSES</a:t>
            </a:r>
            <a:endParaRPr lang="en-US" altLang="en-US" sz="5400" b="1" dirty="0">
              <a:solidFill>
                <a:srgbClr val="FF3399"/>
              </a:solidFill>
            </a:endParaRPr>
          </a:p>
        </p:txBody>
      </p:sp>
      <p:sp>
        <p:nvSpPr>
          <p:cNvPr id="2051" name="Rectangle 3"/>
          <p:cNvSpPr>
            <a:spLocks noGrp="1" noChangeArrowheads="1"/>
          </p:cNvSpPr>
          <p:nvPr>
            <p:ph type="subTitle" idx="1"/>
          </p:nvPr>
        </p:nvSpPr>
        <p:spPr>
          <a:xfrm>
            <a:off x="1371600" y="2514600"/>
            <a:ext cx="6400800" cy="3505200"/>
          </a:xfrm>
        </p:spPr>
        <p:txBody>
          <a:bodyPr/>
          <a:lstStyle/>
          <a:p>
            <a:r>
              <a:rPr lang="en-US" altLang="en-US" sz="3200" b="1" dirty="0" smtClean="0"/>
              <a:t>The Beginnings of Life?</a:t>
            </a:r>
            <a:endParaRPr lang="en-US" altLang="en-US" sz="3200" b="1" dirty="0"/>
          </a:p>
        </p:txBody>
      </p:sp>
      <p:pic>
        <p:nvPicPr>
          <p:cNvPr id="2" name="Picture 1"/>
          <p:cNvPicPr>
            <a:picLocks noChangeAspect="1"/>
          </p:cNvPicPr>
          <p:nvPr/>
        </p:nvPicPr>
        <p:blipFill>
          <a:blip r:embed="rId3"/>
          <a:stretch>
            <a:fillRect/>
          </a:stretch>
        </p:blipFill>
        <p:spPr>
          <a:xfrm>
            <a:off x="2438400" y="3290433"/>
            <a:ext cx="4292600" cy="306412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ltLang="en-US" b="1" dirty="0" smtClean="0">
                <a:solidFill>
                  <a:schemeClr val="tx1"/>
                </a:solidFill>
              </a:rPr>
              <a:t>VIRUSES</a:t>
            </a:r>
            <a:endParaRPr lang="en-US" altLang="en-US" b="1" dirty="0">
              <a:solidFill>
                <a:schemeClr val="tx1"/>
              </a:solidFill>
            </a:endParaRPr>
          </a:p>
        </p:txBody>
      </p:sp>
      <p:sp>
        <p:nvSpPr>
          <p:cNvPr id="3075" name="Rectangle 3"/>
          <p:cNvSpPr>
            <a:spLocks noGrp="1" noChangeArrowheads="1"/>
          </p:cNvSpPr>
          <p:nvPr>
            <p:ph type="body" idx="1"/>
          </p:nvPr>
        </p:nvSpPr>
        <p:spPr/>
        <p:txBody>
          <a:bodyPr/>
          <a:lstStyle/>
          <a:p>
            <a:r>
              <a:rPr lang="en-US" sz="2800" dirty="0"/>
              <a:t>Viruses are </a:t>
            </a:r>
            <a:r>
              <a:rPr lang="en-US" sz="2800" u="sng" dirty="0"/>
              <a:t>nonliving</a:t>
            </a:r>
            <a:r>
              <a:rPr lang="en-US" sz="2800" dirty="0"/>
              <a:t> particles that can only reproduce within a </a:t>
            </a:r>
            <a:r>
              <a:rPr lang="en-US" sz="2800" b="1" dirty="0"/>
              <a:t>HOST CELL</a:t>
            </a:r>
            <a:r>
              <a:rPr lang="en-US" sz="2800" dirty="0"/>
              <a:t> (living cell).</a:t>
            </a:r>
          </a:p>
          <a:p>
            <a:r>
              <a:rPr lang="en-US" sz="2800" b="1" dirty="0" smtClean="0"/>
              <a:t>CANNOT </a:t>
            </a:r>
            <a:r>
              <a:rPr lang="en-US" sz="2800" b="1" dirty="0"/>
              <a:t>carry out life-sustaining functions.</a:t>
            </a:r>
            <a:endParaRPr lang="en-US" sz="2800" dirty="0"/>
          </a:p>
          <a:p>
            <a:r>
              <a:rPr lang="en-US" altLang="en-US" sz="2800" dirty="0" smtClean="0"/>
              <a:t>Most </a:t>
            </a:r>
            <a:r>
              <a:rPr lang="en-US" altLang="en-US" sz="2800" dirty="0"/>
              <a:t>biologists do not consider them as living</a:t>
            </a:r>
            <a:r>
              <a:rPr lang="en-US" altLang="en-US" sz="2800" dirty="0" smtClean="0"/>
              <a:t>.</a:t>
            </a:r>
            <a:endParaRPr lang="en-US" alt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ltLang="en-US" b="1" dirty="0" smtClean="0">
                <a:solidFill>
                  <a:schemeClr val="tx1"/>
                </a:solidFill>
              </a:rPr>
              <a:t>VIRUSES</a:t>
            </a:r>
            <a:endParaRPr lang="en-US" altLang="en-US" b="1" dirty="0">
              <a:solidFill>
                <a:schemeClr val="tx1"/>
              </a:solidFill>
            </a:endParaRPr>
          </a:p>
        </p:txBody>
      </p:sp>
      <p:sp>
        <p:nvSpPr>
          <p:cNvPr id="3075" name="Rectangle 3"/>
          <p:cNvSpPr>
            <a:spLocks noGrp="1" noChangeArrowheads="1"/>
          </p:cNvSpPr>
          <p:nvPr>
            <p:ph type="body" idx="1"/>
          </p:nvPr>
        </p:nvSpPr>
        <p:spPr/>
        <p:txBody>
          <a:bodyPr/>
          <a:lstStyle/>
          <a:p>
            <a:r>
              <a:rPr lang="en-US" altLang="en-US" sz="2800" b="1" dirty="0" smtClean="0">
                <a:solidFill>
                  <a:srgbClr val="0070C0"/>
                </a:solidFill>
              </a:rPr>
              <a:t>Smaller </a:t>
            </a:r>
            <a:r>
              <a:rPr lang="en-US" altLang="en-US" sz="2800" dirty="0"/>
              <a:t>than bacteria, most can only be seen with an </a:t>
            </a:r>
            <a:r>
              <a:rPr lang="en-US" altLang="en-US" sz="2800" b="1" dirty="0">
                <a:solidFill>
                  <a:srgbClr val="0070C0"/>
                </a:solidFill>
              </a:rPr>
              <a:t>electron microscope</a:t>
            </a:r>
            <a:r>
              <a:rPr lang="en-US" altLang="en-US" sz="2800" dirty="0"/>
              <a:t>.</a:t>
            </a:r>
          </a:p>
          <a:p>
            <a:r>
              <a:rPr lang="en-US" altLang="en-US" sz="2800" dirty="0"/>
              <a:t>Incapable of reproducing </a:t>
            </a:r>
            <a:r>
              <a:rPr lang="en-US" altLang="en-US" sz="2800" b="1" dirty="0">
                <a:solidFill>
                  <a:srgbClr val="0070C0"/>
                </a:solidFill>
              </a:rPr>
              <a:t>independently</a:t>
            </a:r>
            <a:r>
              <a:rPr lang="en-US" altLang="en-US" sz="2800" dirty="0"/>
              <a:t>.</a:t>
            </a:r>
          </a:p>
          <a:p>
            <a:r>
              <a:rPr lang="en-US" altLang="en-US" sz="2800" u="sng" dirty="0"/>
              <a:t>Do not</a:t>
            </a:r>
            <a:r>
              <a:rPr lang="en-US" altLang="en-US" sz="2800" b="1" dirty="0">
                <a:solidFill>
                  <a:srgbClr val="0070C0"/>
                </a:solidFill>
              </a:rPr>
              <a:t> </a:t>
            </a:r>
            <a:r>
              <a:rPr lang="en-US" altLang="en-US" sz="2800" b="1" dirty="0" smtClean="0">
                <a:solidFill>
                  <a:srgbClr val="0070C0"/>
                </a:solidFill>
              </a:rPr>
              <a:t>grow</a:t>
            </a:r>
            <a:r>
              <a:rPr lang="en-US" altLang="en-US" sz="2800" dirty="0" smtClean="0"/>
              <a:t>.</a:t>
            </a:r>
          </a:p>
          <a:p>
            <a:r>
              <a:rPr lang="en-US" altLang="en-US" sz="2800" u="sng" dirty="0"/>
              <a:t>D</a:t>
            </a:r>
            <a:r>
              <a:rPr lang="en-US" altLang="en-US" sz="2800" u="sng" dirty="0" smtClean="0"/>
              <a:t>o </a:t>
            </a:r>
            <a:r>
              <a:rPr lang="en-US" altLang="en-US" sz="2800" u="sng" dirty="0"/>
              <a:t>not</a:t>
            </a:r>
            <a:r>
              <a:rPr lang="en-US" altLang="en-US" sz="2800" dirty="0"/>
              <a:t> have </a:t>
            </a:r>
            <a:r>
              <a:rPr lang="en-US" altLang="en-US" sz="2800" b="1" dirty="0" smtClean="0">
                <a:solidFill>
                  <a:srgbClr val="0070C0"/>
                </a:solidFill>
              </a:rPr>
              <a:t>homeostasis</a:t>
            </a:r>
            <a:r>
              <a:rPr lang="en-US" altLang="en-US" sz="2800" dirty="0" smtClean="0"/>
              <a:t>.</a:t>
            </a:r>
          </a:p>
          <a:p>
            <a:r>
              <a:rPr lang="en-US" altLang="en-US" sz="2800" u="sng" dirty="0"/>
              <a:t>D</a:t>
            </a:r>
            <a:r>
              <a:rPr lang="en-US" altLang="en-US" sz="2800" u="sng" dirty="0" smtClean="0"/>
              <a:t>o </a:t>
            </a:r>
            <a:r>
              <a:rPr lang="en-US" altLang="en-US" sz="2800" u="sng" dirty="0"/>
              <a:t>not</a:t>
            </a:r>
            <a:r>
              <a:rPr lang="en-US" altLang="en-US" sz="2800" dirty="0"/>
              <a:t> </a:t>
            </a:r>
            <a:r>
              <a:rPr lang="en-US" altLang="en-US" sz="2800" b="1" dirty="0">
                <a:solidFill>
                  <a:srgbClr val="0070C0"/>
                </a:solidFill>
              </a:rPr>
              <a:t>metabolize</a:t>
            </a:r>
            <a:r>
              <a:rPr lang="en-US" altLang="en-US" sz="2800" dirty="0"/>
              <a:t>.</a:t>
            </a:r>
          </a:p>
          <a:p>
            <a:r>
              <a:rPr lang="en-US" altLang="en-US" sz="2800" dirty="0" smtClean="0"/>
              <a:t>Can </a:t>
            </a:r>
            <a:r>
              <a:rPr lang="en-US" altLang="en-US" sz="2800" b="1" dirty="0">
                <a:solidFill>
                  <a:srgbClr val="0070C0"/>
                </a:solidFill>
              </a:rPr>
              <a:t>crystallize</a:t>
            </a:r>
            <a:r>
              <a:rPr lang="en-US" altLang="en-US" sz="2800" dirty="0"/>
              <a:t>.</a:t>
            </a:r>
          </a:p>
        </p:txBody>
      </p:sp>
    </p:spTree>
    <p:extLst>
      <p:ext uri="{BB962C8B-B14F-4D97-AF65-F5344CB8AC3E}">
        <p14:creationId xmlns:p14="http://schemas.microsoft.com/office/powerpoint/2010/main" val="2361111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b="1" dirty="0" smtClean="0">
                <a:solidFill>
                  <a:schemeClr val="tx1"/>
                </a:solidFill>
              </a:rPr>
              <a:t>DISCOVERY OF VIRUSES</a:t>
            </a:r>
            <a:endParaRPr lang="en-US" altLang="en-US" b="1" dirty="0">
              <a:solidFill>
                <a:schemeClr val="tx1"/>
              </a:solidFill>
            </a:endParaRPr>
          </a:p>
        </p:txBody>
      </p:sp>
      <p:sp>
        <p:nvSpPr>
          <p:cNvPr id="4099" name="Rectangle 3"/>
          <p:cNvSpPr>
            <a:spLocks noGrp="1" noChangeArrowheads="1"/>
          </p:cNvSpPr>
          <p:nvPr>
            <p:ph type="body" idx="1"/>
          </p:nvPr>
        </p:nvSpPr>
        <p:spPr/>
        <p:txBody>
          <a:bodyPr/>
          <a:lstStyle/>
          <a:p>
            <a:pPr>
              <a:lnSpc>
                <a:spcPct val="80000"/>
              </a:lnSpc>
            </a:pPr>
            <a:r>
              <a:rPr lang="en-US" altLang="en-US" sz="2400" dirty="0"/>
              <a:t>Viruses can cause disease in plants </a:t>
            </a:r>
            <a:r>
              <a:rPr lang="en-US" altLang="en-US" sz="2400" dirty="0" smtClean="0"/>
              <a:t>and </a:t>
            </a:r>
            <a:r>
              <a:rPr lang="en-US" altLang="en-US" sz="2400" dirty="0"/>
              <a:t>animals.</a:t>
            </a:r>
          </a:p>
          <a:p>
            <a:pPr>
              <a:lnSpc>
                <a:spcPct val="80000"/>
              </a:lnSpc>
            </a:pPr>
            <a:r>
              <a:rPr lang="en-US" altLang="en-US" sz="2400" b="1" dirty="0">
                <a:solidFill>
                  <a:srgbClr val="0070C0"/>
                </a:solidFill>
              </a:rPr>
              <a:t>Pathogens</a:t>
            </a:r>
            <a:r>
              <a:rPr lang="en-US" altLang="en-US" sz="2400" dirty="0"/>
              <a:t> are disease-causing microorganisms.</a:t>
            </a:r>
          </a:p>
          <a:p>
            <a:pPr>
              <a:lnSpc>
                <a:spcPct val="80000"/>
              </a:lnSpc>
            </a:pPr>
            <a:r>
              <a:rPr lang="en-US" altLang="en-US" sz="2400" dirty="0"/>
              <a:t>Scientists were looking for </a:t>
            </a:r>
            <a:r>
              <a:rPr lang="en-US" altLang="en-US" sz="2400" dirty="0" smtClean="0"/>
              <a:t>the cause </a:t>
            </a:r>
            <a:r>
              <a:rPr lang="en-US" altLang="en-US" sz="2400" dirty="0"/>
              <a:t>for the disease in tobacco plants.</a:t>
            </a:r>
          </a:p>
          <a:p>
            <a:pPr>
              <a:lnSpc>
                <a:spcPct val="80000"/>
              </a:lnSpc>
            </a:pPr>
            <a:r>
              <a:rPr lang="en-US" altLang="en-US" sz="2400" dirty="0"/>
              <a:t>1892, </a:t>
            </a:r>
            <a:r>
              <a:rPr lang="en-US" altLang="en-US" sz="2400" b="1" dirty="0">
                <a:solidFill>
                  <a:srgbClr val="0070C0"/>
                </a:solidFill>
              </a:rPr>
              <a:t>Dmitri </a:t>
            </a:r>
            <a:r>
              <a:rPr lang="en-US" altLang="en-US" sz="2400" b="1" dirty="0" err="1">
                <a:solidFill>
                  <a:srgbClr val="0070C0"/>
                </a:solidFill>
              </a:rPr>
              <a:t>Iwanowski</a:t>
            </a:r>
            <a:r>
              <a:rPr lang="en-US" altLang="en-US" sz="2400" b="1" dirty="0">
                <a:solidFill>
                  <a:srgbClr val="0070C0"/>
                </a:solidFill>
              </a:rPr>
              <a:t>, </a:t>
            </a:r>
            <a:r>
              <a:rPr lang="en-US" altLang="en-US" sz="2400" dirty="0" smtClean="0"/>
              <a:t>squeezed </a:t>
            </a:r>
            <a:r>
              <a:rPr lang="en-US" altLang="en-US" sz="2400" dirty="0"/>
              <a:t>fluid from a diseased plant, passed it through a filter, </a:t>
            </a:r>
            <a:r>
              <a:rPr lang="en-US" altLang="en-US" sz="2400" dirty="0" smtClean="0"/>
              <a:t>and gave it to a healthy plant.  The fluid </a:t>
            </a:r>
            <a:r>
              <a:rPr lang="en-US" altLang="en-US" sz="2400" dirty="0"/>
              <a:t>caused disease in a healthy plant. </a:t>
            </a:r>
          </a:p>
          <a:p>
            <a:pPr>
              <a:lnSpc>
                <a:spcPct val="80000"/>
              </a:lnSpc>
            </a:pPr>
            <a:r>
              <a:rPr lang="en-US" altLang="en-US" sz="2400" dirty="0"/>
              <a:t>1898</a:t>
            </a:r>
            <a:r>
              <a:rPr lang="en-US" altLang="en-US" sz="2400" b="1" dirty="0"/>
              <a:t>, </a:t>
            </a:r>
            <a:r>
              <a:rPr lang="en-US" altLang="en-US" sz="2400" b="1" dirty="0" err="1">
                <a:solidFill>
                  <a:srgbClr val="0070C0"/>
                </a:solidFill>
              </a:rPr>
              <a:t>Martinus</a:t>
            </a:r>
            <a:r>
              <a:rPr lang="en-US" altLang="en-US" sz="2400" b="1" dirty="0">
                <a:solidFill>
                  <a:srgbClr val="0070C0"/>
                </a:solidFill>
              </a:rPr>
              <a:t> </a:t>
            </a:r>
            <a:r>
              <a:rPr lang="en-US" altLang="en-US" sz="2400" b="1" dirty="0" err="1">
                <a:solidFill>
                  <a:srgbClr val="0070C0"/>
                </a:solidFill>
              </a:rPr>
              <a:t>Beijerinck</a:t>
            </a:r>
            <a:r>
              <a:rPr lang="en-US" altLang="en-US" sz="2400" dirty="0">
                <a:solidFill>
                  <a:srgbClr val="0070C0"/>
                </a:solidFill>
              </a:rPr>
              <a:t>, </a:t>
            </a:r>
            <a:r>
              <a:rPr lang="en-US" altLang="en-US" sz="2400" dirty="0"/>
              <a:t>repeated </a:t>
            </a:r>
            <a:r>
              <a:rPr lang="en-US" altLang="en-US" sz="2400" dirty="0" err="1"/>
              <a:t>Iwanowski’s</a:t>
            </a:r>
            <a:r>
              <a:rPr lang="en-US" altLang="en-US" sz="2400" dirty="0"/>
              <a:t> </a:t>
            </a:r>
            <a:r>
              <a:rPr lang="en-US" altLang="en-US" sz="2400" dirty="0" smtClean="0"/>
              <a:t>experiment and </a:t>
            </a:r>
            <a:r>
              <a:rPr lang="en-US" altLang="en-US" sz="2400" dirty="0"/>
              <a:t>concluded fluid contained “unknown factor,” he called a virus, Latin for “poison.”</a:t>
            </a:r>
          </a:p>
          <a:p>
            <a:pPr>
              <a:lnSpc>
                <a:spcPct val="80000"/>
              </a:lnSpc>
            </a:pPr>
            <a:r>
              <a:rPr lang="en-US" altLang="en-US" sz="2400" dirty="0"/>
              <a:t>1935, </a:t>
            </a:r>
            <a:r>
              <a:rPr lang="en-US" altLang="en-US" sz="2400" b="1" dirty="0">
                <a:solidFill>
                  <a:schemeClr val="bg1"/>
                </a:solidFill>
              </a:rPr>
              <a:t>Wendell Stanley isolated </a:t>
            </a:r>
            <a:r>
              <a:rPr lang="en-US" altLang="en-US" sz="2400" dirty="0"/>
              <a:t>the </a:t>
            </a:r>
            <a:r>
              <a:rPr lang="en-US" altLang="en-US" sz="2400" dirty="0">
                <a:solidFill>
                  <a:schemeClr val="bg1"/>
                </a:solidFill>
              </a:rPr>
              <a:t>Tobacco Mosaic Virus (TMV), </a:t>
            </a:r>
            <a:r>
              <a:rPr lang="en-US" altLang="en-US" sz="2400" dirty="0"/>
              <a:t>crystallized it, placed it back in solution, rubbed fluid on a healthy plant which became diseased.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b="1" dirty="0" smtClean="0">
                <a:solidFill>
                  <a:schemeClr val="tx1"/>
                </a:solidFill>
              </a:rPr>
              <a:t>TOBACCO MOSAIC VIRUS</a:t>
            </a:r>
            <a:endParaRPr lang="en-US" altLang="en-US" b="1" dirty="0">
              <a:solidFill>
                <a:schemeClr val="tx1"/>
              </a:solidFill>
            </a:endParaRPr>
          </a:p>
        </p:txBody>
      </p:sp>
      <p:pic>
        <p:nvPicPr>
          <p:cNvPr id="5124" name="Picture 4" descr="TM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397000"/>
            <a:ext cx="7086600" cy="4724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sz="4800" b="1" dirty="0" smtClean="0">
                <a:solidFill>
                  <a:schemeClr val="tx1"/>
                </a:solidFill>
              </a:rPr>
              <a:t>TOBACCO MOSAIC VIRUS</a:t>
            </a:r>
            <a:endParaRPr lang="en-US" altLang="en-US" sz="4800" b="1" dirty="0">
              <a:solidFill>
                <a:schemeClr val="tx1"/>
              </a:solidFill>
            </a:endParaRPr>
          </a:p>
        </p:txBody>
      </p:sp>
      <p:sp>
        <p:nvSpPr>
          <p:cNvPr id="6147" name="Rectangle 3"/>
          <p:cNvSpPr>
            <a:spLocks noGrp="1" noChangeArrowheads="1"/>
          </p:cNvSpPr>
          <p:nvPr>
            <p:ph type="body" idx="1"/>
          </p:nvPr>
        </p:nvSpPr>
        <p:spPr>
          <a:xfrm>
            <a:off x="457200" y="1600201"/>
            <a:ext cx="8229600" cy="1219200"/>
          </a:xfrm>
        </p:spPr>
        <p:txBody>
          <a:bodyPr/>
          <a:lstStyle/>
          <a:p>
            <a:r>
              <a:rPr lang="en-US" altLang="en-US" dirty="0"/>
              <a:t>Electron micrograph </a:t>
            </a:r>
            <a:r>
              <a:rPr lang="en-US" altLang="en-US" dirty="0" smtClean="0"/>
              <a:t>and </a:t>
            </a:r>
            <a:r>
              <a:rPr lang="en-US" altLang="en-US" dirty="0"/>
              <a:t>explanation of shape due to </a:t>
            </a:r>
            <a:r>
              <a:rPr lang="en-US" altLang="en-US" dirty="0">
                <a:solidFill>
                  <a:srgbClr val="3333FF"/>
                </a:solidFill>
              </a:rPr>
              <a:t>arrangement of proteins</a:t>
            </a:r>
            <a:r>
              <a:rPr lang="en-US" altLang="en-US" dirty="0"/>
              <a:t>.</a:t>
            </a:r>
          </a:p>
        </p:txBody>
      </p:sp>
      <p:pic>
        <p:nvPicPr>
          <p:cNvPr id="6148" name="Picture 4" descr="tmvelectronmic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895600"/>
            <a:ext cx="3124200" cy="3505200"/>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tmvstruct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743200"/>
            <a:ext cx="3638550" cy="3648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en-US" b="1" dirty="0" smtClean="0">
                <a:solidFill>
                  <a:schemeClr val="tx1"/>
                </a:solidFill>
              </a:rPr>
              <a:t>VIRAL STRUCTURES</a:t>
            </a:r>
            <a:endParaRPr lang="en-US" altLang="en-US" b="1" dirty="0">
              <a:solidFill>
                <a:schemeClr val="tx1"/>
              </a:solidFill>
            </a:endParaRPr>
          </a:p>
        </p:txBody>
      </p:sp>
      <p:sp>
        <p:nvSpPr>
          <p:cNvPr id="55299" name="Rectangle 3"/>
          <p:cNvSpPr>
            <a:spLocks noGrp="1" noChangeArrowheads="1"/>
          </p:cNvSpPr>
          <p:nvPr>
            <p:ph type="body" idx="1"/>
          </p:nvPr>
        </p:nvSpPr>
        <p:spPr/>
        <p:txBody>
          <a:bodyPr/>
          <a:lstStyle/>
          <a:p>
            <a:pPr lvl="0"/>
            <a:r>
              <a:rPr lang="en-US" sz="2800" b="1" dirty="0">
                <a:solidFill>
                  <a:srgbClr val="FF3399"/>
                </a:solidFill>
              </a:rPr>
              <a:t>Nucleic Acid</a:t>
            </a:r>
            <a:r>
              <a:rPr lang="en-US" sz="2800" dirty="0">
                <a:solidFill>
                  <a:srgbClr val="FF3399"/>
                </a:solidFill>
              </a:rPr>
              <a:t> </a:t>
            </a:r>
            <a:r>
              <a:rPr lang="en-US" sz="2800" dirty="0"/>
              <a:t>– DNA or RNA</a:t>
            </a:r>
          </a:p>
          <a:p>
            <a:pPr lvl="1"/>
            <a:r>
              <a:rPr lang="en-US" dirty="0"/>
              <a:t>encodes for the synthesis of proteins </a:t>
            </a:r>
            <a:r>
              <a:rPr lang="en-US" dirty="0" smtClean="0"/>
              <a:t> and </a:t>
            </a:r>
            <a:r>
              <a:rPr lang="en-US" dirty="0"/>
              <a:t>making new viruses</a:t>
            </a:r>
          </a:p>
          <a:p>
            <a:pPr lvl="0"/>
            <a:r>
              <a:rPr lang="en-US" sz="2800" b="1" dirty="0">
                <a:solidFill>
                  <a:srgbClr val="FF3399"/>
                </a:solidFill>
              </a:rPr>
              <a:t>Capsid</a:t>
            </a:r>
            <a:r>
              <a:rPr lang="en-US" sz="2800" b="1" dirty="0"/>
              <a:t> </a:t>
            </a:r>
            <a:r>
              <a:rPr lang="en-US" sz="2800" dirty="0"/>
              <a:t>– protein coat surrounding nucleic acid; arrangement determines shape</a:t>
            </a:r>
          </a:p>
          <a:p>
            <a:pPr lvl="1"/>
            <a:r>
              <a:rPr lang="en-US" dirty="0"/>
              <a:t>protects the nucleic acid from digestive enzymes</a:t>
            </a:r>
          </a:p>
          <a:p>
            <a:pPr lvl="1"/>
            <a:r>
              <a:rPr lang="en-US" dirty="0"/>
              <a:t>contains special sites on its protein surface that allow the virus to attach and penetrate the host cell membrane </a:t>
            </a:r>
          </a:p>
          <a:p>
            <a:pPr>
              <a:lnSpc>
                <a:spcPct val="80000"/>
              </a:lnSpc>
            </a:pPr>
            <a:endParaRPr lang="en-US" altLang="en-US" sz="2800" dirty="0"/>
          </a:p>
        </p:txBody>
      </p:sp>
    </p:spTree>
    <p:extLst>
      <p:ext uri="{BB962C8B-B14F-4D97-AF65-F5344CB8AC3E}">
        <p14:creationId xmlns:p14="http://schemas.microsoft.com/office/powerpoint/2010/main" val="631852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en-US" b="1" dirty="0" smtClean="0">
                <a:solidFill>
                  <a:schemeClr val="tx1"/>
                </a:solidFill>
              </a:rPr>
              <a:t>VIRAL STRUCTURES</a:t>
            </a:r>
            <a:endParaRPr lang="en-US" altLang="en-US" b="1" dirty="0">
              <a:solidFill>
                <a:schemeClr val="tx1"/>
              </a:solidFill>
            </a:endParaRPr>
          </a:p>
        </p:txBody>
      </p:sp>
      <p:sp>
        <p:nvSpPr>
          <p:cNvPr id="55299" name="Rectangle 3"/>
          <p:cNvSpPr>
            <a:spLocks noGrp="1" noChangeArrowheads="1"/>
          </p:cNvSpPr>
          <p:nvPr>
            <p:ph type="body" idx="1"/>
          </p:nvPr>
        </p:nvSpPr>
        <p:spPr>
          <a:xfrm>
            <a:off x="304800" y="1600200"/>
            <a:ext cx="4191000" cy="4525963"/>
          </a:xfrm>
        </p:spPr>
        <p:txBody>
          <a:bodyPr/>
          <a:lstStyle/>
          <a:p>
            <a:pPr>
              <a:lnSpc>
                <a:spcPct val="80000"/>
              </a:lnSpc>
            </a:pPr>
            <a:endParaRPr lang="en-US" altLang="en-US" sz="2800" dirty="0"/>
          </a:p>
        </p:txBody>
      </p:sp>
      <p:pic>
        <p:nvPicPr>
          <p:cNvPr id="55300" name="Picture 4" descr="stru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600200"/>
            <a:ext cx="4191000" cy="409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en-US" b="1" dirty="0" smtClean="0">
                <a:solidFill>
                  <a:schemeClr val="tx1"/>
                </a:solidFill>
              </a:rPr>
              <a:t>VIRAL STRUCTURES</a:t>
            </a:r>
            <a:endParaRPr lang="en-US" altLang="en-US" b="1" dirty="0">
              <a:solidFill>
                <a:schemeClr val="tx1"/>
              </a:solidFill>
            </a:endParaRPr>
          </a:p>
        </p:txBody>
      </p:sp>
      <p:sp>
        <p:nvSpPr>
          <p:cNvPr id="55299" name="Rectangle 3"/>
          <p:cNvSpPr>
            <a:spLocks noGrp="1" noChangeArrowheads="1"/>
          </p:cNvSpPr>
          <p:nvPr>
            <p:ph type="body" idx="1"/>
          </p:nvPr>
        </p:nvSpPr>
        <p:spPr>
          <a:xfrm>
            <a:off x="457200" y="1295400"/>
            <a:ext cx="8229600" cy="4830763"/>
          </a:xfrm>
        </p:spPr>
        <p:txBody>
          <a:bodyPr/>
          <a:lstStyle/>
          <a:p>
            <a:pPr marL="0" indent="0">
              <a:lnSpc>
                <a:spcPct val="80000"/>
              </a:lnSpc>
              <a:buNone/>
            </a:pPr>
            <a:r>
              <a:rPr lang="en-US" altLang="en-US" sz="2800" b="1" dirty="0" smtClean="0">
                <a:solidFill>
                  <a:srgbClr val="FF3399"/>
                </a:solidFill>
              </a:rPr>
              <a:t>DIFFERENT MORPHOLOGICAL TYPES</a:t>
            </a:r>
          </a:p>
          <a:p>
            <a:pPr marL="0" indent="0">
              <a:lnSpc>
                <a:spcPct val="80000"/>
              </a:lnSpc>
              <a:buNone/>
            </a:pPr>
            <a:endParaRPr lang="en-US" altLang="en-US" sz="2800" b="1" dirty="0" smtClean="0">
              <a:solidFill>
                <a:srgbClr val="FF3399"/>
              </a:solidFill>
            </a:endParaRPr>
          </a:p>
          <a:p>
            <a:pPr>
              <a:lnSpc>
                <a:spcPct val="80000"/>
              </a:lnSpc>
            </a:pPr>
            <a:r>
              <a:rPr lang="en-US" altLang="en-US" sz="2800" b="1" dirty="0" smtClean="0">
                <a:solidFill>
                  <a:srgbClr val="FF3399"/>
                </a:solidFill>
              </a:rPr>
              <a:t>Envelope:  </a:t>
            </a:r>
            <a:r>
              <a:rPr lang="en-US" altLang="en-US" sz="2800" dirty="0" smtClean="0"/>
              <a:t>membrane surrounding the capsid; not found in all viruses; helps the virus enter cells.  Made up of proteins, lipids, and glycoproteins. Some also have enzymes. Example: influenza</a:t>
            </a:r>
          </a:p>
          <a:p>
            <a:pPr marL="0" indent="0">
              <a:lnSpc>
                <a:spcPct val="80000"/>
              </a:lnSpc>
              <a:buNone/>
            </a:pPr>
            <a:endParaRPr lang="en-US" altLang="en-US" sz="2800" dirty="0" smtClean="0"/>
          </a:p>
          <a:p>
            <a:pPr>
              <a:lnSpc>
                <a:spcPct val="80000"/>
              </a:lnSpc>
            </a:pPr>
            <a:r>
              <a:rPr lang="en-US" altLang="en-US" sz="2800" b="1" dirty="0" smtClean="0">
                <a:solidFill>
                  <a:srgbClr val="FF3399"/>
                </a:solidFill>
              </a:rPr>
              <a:t>Helical</a:t>
            </a:r>
            <a:r>
              <a:rPr lang="en-US" altLang="en-US" sz="2800" dirty="0" smtClean="0">
                <a:solidFill>
                  <a:srgbClr val="FF3399"/>
                </a:solidFill>
              </a:rPr>
              <a:t>: </a:t>
            </a:r>
            <a:r>
              <a:rPr lang="en-US" altLang="en-US" sz="2800" dirty="0" smtClean="0"/>
              <a:t>rod-like with capsid proteins winding around the core in a spiral. Example – Tobacco Mosaic Virus</a:t>
            </a:r>
          </a:p>
          <a:p>
            <a:pPr>
              <a:lnSpc>
                <a:spcPct val="80000"/>
              </a:lnSpc>
            </a:pPr>
            <a:endParaRPr lang="en-US" altLang="en-US" sz="2800" dirty="0"/>
          </a:p>
        </p:txBody>
      </p:sp>
    </p:spTree>
    <p:extLst>
      <p:ext uri="{BB962C8B-B14F-4D97-AF65-F5344CB8AC3E}">
        <p14:creationId xmlns:p14="http://schemas.microsoft.com/office/powerpoint/2010/main" val="118156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en-US" b="1" dirty="0" smtClean="0">
                <a:solidFill>
                  <a:schemeClr val="tx1"/>
                </a:solidFill>
              </a:rPr>
              <a:t>VIRAL STRUCTURES</a:t>
            </a:r>
            <a:endParaRPr lang="en-US" altLang="en-US" b="1" dirty="0">
              <a:solidFill>
                <a:schemeClr val="tx1"/>
              </a:solidFill>
            </a:endParaRPr>
          </a:p>
        </p:txBody>
      </p:sp>
      <p:sp>
        <p:nvSpPr>
          <p:cNvPr id="55299" name="Rectangle 3"/>
          <p:cNvSpPr>
            <a:spLocks noGrp="1" noChangeArrowheads="1"/>
          </p:cNvSpPr>
          <p:nvPr>
            <p:ph type="body" idx="1"/>
          </p:nvPr>
        </p:nvSpPr>
        <p:spPr>
          <a:xfrm>
            <a:off x="457200" y="1295400"/>
            <a:ext cx="8229600" cy="4830763"/>
          </a:xfrm>
        </p:spPr>
        <p:txBody>
          <a:bodyPr/>
          <a:lstStyle/>
          <a:p>
            <a:pPr marL="0" indent="0">
              <a:lnSpc>
                <a:spcPct val="80000"/>
              </a:lnSpc>
              <a:buNone/>
            </a:pPr>
            <a:r>
              <a:rPr lang="en-US" altLang="en-US" sz="2800" b="1" dirty="0" smtClean="0">
                <a:solidFill>
                  <a:srgbClr val="FF3399"/>
                </a:solidFill>
              </a:rPr>
              <a:t>DIFFERENT MORPHOLOGICAL TYPES</a:t>
            </a:r>
          </a:p>
          <a:p>
            <a:pPr marL="0" indent="0">
              <a:lnSpc>
                <a:spcPct val="80000"/>
              </a:lnSpc>
              <a:buNone/>
            </a:pPr>
            <a:endParaRPr lang="en-US" altLang="en-US" sz="2800" b="1" dirty="0" smtClean="0">
              <a:solidFill>
                <a:srgbClr val="FF3399"/>
              </a:solidFill>
            </a:endParaRPr>
          </a:p>
          <a:p>
            <a:pPr>
              <a:lnSpc>
                <a:spcPct val="80000"/>
              </a:lnSpc>
            </a:pPr>
            <a:r>
              <a:rPr lang="en-US" altLang="en-US" sz="2800" b="1" dirty="0" smtClean="0">
                <a:solidFill>
                  <a:srgbClr val="FF3399"/>
                </a:solidFill>
              </a:rPr>
              <a:t>Polyhedral</a:t>
            </a:r>
            <a:r>
              <a:rPr lang="en-US" altLang="en-US" sz="2800" dirty="0" smtClean="0">
                <a:solidFill>
                  <a:srgbClr val="FF3399"/>
                </a:solidFill>
              </a:rPr>
              <a:t>:  </a:t>
            </a:r>
            <a:r>
              <a:rPr lang="en-US" altLang="en-US" sz="2800" dirty="0" smtClean="0"/>
              <a:t>many sides (20 triangular faces &amp; 12 corners) and roughly spherical.  Example:  Adenovirus, causes several human infections such as chest &amp; stomach flu.</a:t>
            </a:r>
          </a:p>
          <a:p>
            <a:pPr marL="0" indent="0">
              <a:lnSpc>
                <a:spcPct val="80000"/>
              </a:lnSpc>
              <a:buNone/>
            </a:pPr>
            <a:endParaRPr lang="en-US" altLang="en-US" sz="2800" dirty="0" smtClean="0"/>
          </a:p>
          <a:p>
            <a:pPr>
              <a:lnSpc>
                <a:spcPct val="80000"/>
              </a:lnSpc>
            </a:pPr>
            <a:r>
              <a:rPr lang="en-US" altLang="en-US" sz="2800" b="1" dirty="0" smtClean="0">
                <a:solidFill>
                  <a:srgbClr val="FF3399"/>
                </a:solidFill>
              </a:rPr>
              <a:t>Bacteriophage</a:t>
            </a:r>
            <a:r>
              <a:rPr lang="en-US" altLang="en-US" sz="2800" dirty="0" smtClean="0"/>
              <a:t>: Viruses that infect bacteria.  Polyhedron capsid attached to a helical tail.</a:t>
            </a:r>
          </a:p>
          <a:p>
            <a:pPr>
              <a:lnSpc>
                <a:spcPct val="80000"/>
              </a:lnSpc>
            </a:pPr>
            <a:endParaRPr lang="en-US" altLang="en-US" sz="2800" dirty="0"/>
          </a:p>
        </p:txBody>
      </p:sp>
    </p:spTree>
    <p:extLst>
      <p:ext uri="{BB962C8B-B14F-4D97-AF65-F5344CB8AC3E}">
        <p14:creationId xmlns:p14="http://schemas.microsoft.com/office/powerpoint/2010/main" val="3510729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p:txBody>
          <a:bodyPr/>
          <a:lstStyle/>
          <a:p>
            <a:r>
              <a:rPr lang="en-US" altLang="en-US" b="1" dirty="0" smtClean="0">
                <a:solidFill>
                  <a:schemeClr val="tx1"/>
                </a:solidFill>
              </a:rPr>
              <a:t>BACTERIOPHAGE</a:t>
            </a:r>
            <a:endParaRPr lang="en-US" altLang="en-US" b="1" dirty="0">
              <a:solidFill>
                <a:schemeClr val="tx1"/>
              </a:solidFill>
            </a:endParaRPr>
          </a:p>
        </p:txBody>
      </p:sp>
      <p:pic>
        <p:nvPicPr>
          <p:cNvPr id="13317" name="Picture 5" descr="bacterioph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524000"/>
            <a:ext cx="3262313" cy="4724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VIRAL STRUCTURES</a:t>
            </a:r>
            <a:endParaRPr lang="en-US" b="1" dirty="0">
              <a:solidFill>
                <a:schemeClr val="tx1"/>
              </a:solidFill>
            </a:endParaRPr>
          </a:p>
        </p:txBody>
      </p:sp>
      <p:sp>
        <p:nvSpPr>
          <p:cNvPr id="3" name="Content Placeholder 2"/>
          <p:cNvSpPr>
            <a:spLocks noGrp="1"/>
          </p:cNvSpPr>
          <p:nvPr>
            <p:ph idx="1"/>
          </p:nvPr>
        </p:nvSpPr>
        <p:spPr>
          <a:xfrm>
            <a:off x="152400" y="1295400"/>
            <a:ext cx="4455285" cy="4525963"/>
          </a:xfrm>
        </p:spPr>
        <p:txBody>
          <a:bodyPr/>
          <a:lstStyle/>
          <a:p>
            <a:r>
              <a:rPr lang="en-US" sz="2000" dirty="0"/>
              <a:t>The viral envelope, the outer coat of the virus, consists of two layers of lipids; different proteins are embedded in the viral envelope, forming "spikes" consisting of the outer glycoprotein </a:t>
            </a:r>
            <a:r>
              <a:rPr lang="en-US" sz="2000" dirty="0" smtClean="0"/>
              <a:t>and </a:t>
            </a:r>
            <a:r>
              <a:rPr lang="en-US" sz="2000" dirty="0"/>
              <a:t>the transmembrane </a:t>
            </a:r>
            <a:r>
              <a:rPr lang="en-US" sz="2000" dirty="0" smtClean="0"/>
              <a:t>. </a:t>
            </a:r>
            <a:endParaRPr lang="en-US" sz="2000" dirty="0"/>
          </a:p>
          <a:p>
            <a:r>
              <a:rPr lang="en-US" sz="2000" dirty="0" smtClean="0"/>
              <a:t>The </a:t>
            </a:r>
            <a:r>
              <a:rPr lang="en-US" sz="2000" dirty="0"/>
              <a:t>HIV matrix proteins </a:t>
            </a:r>
            <a:r>
              <a:rPr lang="en-US" sz="2000" dirty="0" smtClean="0"/>
              <a:t>lie </a:t>
            </a:r>
            <a:r>
              <a:rPr lang="en-US" sz="2000" dirty="0"/>
              <a:t>between the envelope and core. </a:t>
            </a:r>
          </a:p>
          <a:p>
            <a:r>
              <a:rPr lang="en-US" sz="2000" dirty="0" smtClean="0"/>
              <a:t>-The </a:t>
            </a:r>
            <a:r>
              <a:rPr lang="en-US" sz="2000" dirty="0"/>
              <a:t>viral core, contains the viral capsule protein </a:t>
            </a:r>
            <a:r>
              <a:rPr lang="en-US" sz="2000" dirty="0" smtClean="0"/>
              <a:t>which </a:t>
            </a:r>
            <a:r>
              <a:rPr lang="en-US" sz="2000" dirty="0"/>
              <a:t>surrounds two single strands of HIV RNA and the enzymes needed for HIV replication, such as reverse transcriptase, protease, ribonuclease, and </a:t>
            </a:r>
            <a:r>
              <a:rPr lang="en-US" sz="2000" dirty="0" smtClean="0"/>
              <a:t>integrase</a:t>
            </a:r>
            <a:r>
              <a:rPr lang="en-US" sz="2000" dirty="0"/>
              <a:t>.</a:t>
            </a:r>
            <a:endParaRPr lang="en-US" dirty="0"/>
          </a:p>
        </p:txBody>
      </p:sp>
      <p:pic>
        <p:nvPicPr>
          <p:cNvPr id="4" name="Picture 3" descr="human_immunodeficiency_virus"/>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057400"/>
            <a:ext cx="4556740" cy="3352800"/>
          </a:xfrm>
          <a:prstGeom prst="rect">
            <a:avLst/>
          </a:prstGeom>
          <a:noFill/>
        </p:spPr>
      </p:pic>
    </p:spTree>
    <p:extLst>
      <p:ext uri="{BB962C8B-B14F-4D97-AF65-F5344CB8AC3E}">
        <p14:creationId xmlns:p14="http://schemas.microsoft.com/office/powerpoint/2010/main" val="439906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en-US" sz="4000" b="1" dirty="0">
                <a:solidFill>
                  <a:schemeClr val="tx1"/>
                </a:solidFill>
              </a:rPr>
              <a:t>Virus Shape is due to the arrangement of proteins</a:t>
            </a:r>
          </a:p>
        </p:txBody>
      </p:sp>
      <p:sp>
        <p:nvSpPr>
          <p:cNvPr id="7171" name="Rectangle 3"/>
          <p:cNvSpPr>
            <a:spLocks noGrp="1" noChangeArrowheads="1"/>
          </p:cNvSpPr>
          <p:nvPr>
            <p:ph type="body" idx="1"/>
          </p:nvPr>
        </p:nvSpPr>
        <p:spPr/>
        <p:txBody>
          <a:bodyPr/>
          <a:lstStyle/>
          <a:p>
            <a:endParaRPr lang="en-US" altLang="en-US"/>
          </a:p>
        </p:txBody>
      </p:sp>
      <p:pic>
        <p:nvPicPr>
          <p:cNvPr id="7172" name="Picture 4" descr="Virus_gall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350" y="1600200"/>
            <a:ext cx="7607300" cy="4953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Grp="1" noChangeArrowheads="1"/>
          </p:cNvSpPr>
          <p:nvPr>
            <p:ph type="title"/>
          </p:nvPr>
        </p:nvSpPr>
        <p:spPr>
          <a:xfrm>
            <a:off x="457200" y="228600"/>
            <a:ext cx="8229600" cy="1143000"/>
          </a:xfrm>
        </p:spPr>
        <p:txBody>
          <a:bodyPr/>
          <a:lstStyle/>
          <a:p>
            <a:r>
              <a:rPr lang="en-US" altLang="en-US" sz="4800" b="1" dirty="0" smtClean="0">
                <a:solidFill>
                  <a:schemeClr val="tx1"/>
                </a:solidFill>
              </a:rPr>
              <a:t>VIRUS SHAPES</a:t>
            </a:r>
            <a:endParaRPr lang="en-US" altLang="en-US" sz="4800" b="1" dirty="0">
              <a:solidFill>
                <a:schemeClr val="tx1"/>
              </a:solidFill>
            </a:endParaRPr>
          </a:p>
        </p:txBody>
      </p:sp>
      <p:pic>
        <p:nvPicPr>
          <p:cNvPr id="9221" name="Picture 5" descr="virusshape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295400"/>
            <a:ext cx="7739063" cy="5562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p:txBody>
          <a:bodyPr/>
          <a:lstStyle/>
          <a:p>
            <a:r>
              <a:rPr lang="en-US" altLang="en-US" sz="4800" b="1" dirty="0" smtClean="0">
                <a:solidFill>
                  <a:schemeClr val="tx1"/>
                </a:solidFill>
              </a:rPr>
              <a:t>VIRUS SHAPES</a:t>
            </a:r>
            <a:endParaRPr lang="en-US" altLang="en-US" sz="4800" b="1" dirty="0">
              <a:solidFill>
                <a:schemeClr val="tx1"/>
              </a:solidFill>
            </a:endParaRPr>
          </a:p>
        </p:txBody>
      </p:sp>
      <p:pic>
        <p:nvPicPr>
          <p:cNvPr id="11269" name="Picture 5" descr="virussha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295400"/>
            <a:ext cx="6400800" cy="5257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sz="4000" b="1" dirty="0" smtClean="0">
                <a:solidFill>
                  <a:schemeClr val="tx1"/>
                </a:solidFill>
              </a:rPr>
              <a:t>CLASSIFICATION OF VIRUSES</a:t>
            </a:r>
            <a:endParaRPr lang="en-US" altLang="en-US" sz="4000" b="1" dirty="0">
              <a:solidFill>
                <a:schemeClr val="tx1"/>
              </a:solidFill>
            </a:endParaRPr>
          </a:p>
        </p:txBody>
      </p:sp>
      <p:sp>
        <p:nvSpPr>
          <p:cNvPr id="17411" name="Rectangle 3"/>
          <p:cNvSpPr>
            <a:spLocks noGrp="1" noChangeArrowheads="1"/>
          </p:cNvSpPr>
          <p:nvPr>
            <p:ph type="body" idx="1"/>
          </p:nvPr>
        </p:nvSpPr>
        <p:spPr/>
        <p:txBody>
          <a:bodyPr/>
          <a:lstStyle/>
          <a:p>
            <a:pPr>
              <a:lnSpc>
                <a:spcPct val="80000"/>
              </a:lnSpc>
            </a:pPr>
            <a:r>
              <a:rPr lang="en-US" altLang="en-US" sz="2800" b="1" dirty="0"/>
              <a:t>Group I:</a:t>
            </a:r>
            <a:r>
              <a:rPr lang="en-US" altLang="en-US" sz="2800" dirty="0"/>
              <a:t> double-stranded DNA viruses </a:t>
            </a:r>
          </a:p>
          <a:p>
            <a:pPr>
              <a:lnSpc>
                <a:spcPct val="80000"/>
              </a:lnSpc>
            </a:pPr>
            <a:r>
              <a:rPr lang="en-US" altLang="en-US" sz="2800" b="1" dirty="0"/>
              <a:t>Group II:</a:t>
            </a:r>
            <a:r>
              <a:rPr lang="en-US" altLang="en-US" sz="2800" dirty="0"/>
              <a:t> single-stranded DNA viruses </a:t>
            </a:r>
          </a:p>
          <a:p>
            <a:pPr>
              <a:lnSpc>
                <a:spcPct val="80000"/>
              </a:lnSpc>
            </a:pPr>
            <a:r>
              <a:rPr lang="en-US" altLang="en-US" sz="2800" b="1" dirty="0"/>
              <a:t>Group III:</a:t>
            </a:r>
            <a:r>
              <a:rPr lang="en-US" altLang="en-US" sz="2800" dirty="0"/>
              <a:t> double-stranded RNA viruses </a:t>
            </a:r>
          </a:p>
          <a:p>
            <a:pPr>
              <a:lnSpc>
                <a:spcPct val="80000"/>
              </a:lnSpc>
            </a:pPr>
            <a:r>
              <a:rPr lang="en-US" altLang="en-US" sz="2800" b="1" dirty="0"/>
              <a:t>Group IV:</a:t>
            </a:r>
            <a:r>
              <a:rPr lang="en-US" altLang="en-US" sz="2800" dirty="0"/>
              <a:t> </a:t>
            </a:r>
            <a:r>
              <a:rPr lang="en-US" altLang="en-US" sz="2800" dirty="0">
                <a:solidFill>
                  <a:srgbClr val="FF3399"/>
                </a:solidFill>
              </a:rPr>
              <a:t>positive-sense</a:t>
            </a:r>
            <a:r>
              <a:rPr lang="en-US" altLang="en-US" sz="2800" dirty="0"/>
              <a:t> single-stranded RNA viruses </a:t>
            </a:r>
          </a:p>
          <a:p>
            <a:pPr>
              <a:lnSpc>
                <a:spcPct val="80000"/>
              </a:lnSpc>
            </a:pPr>
            <a:r>
              <a:rPr lang="en-US" altLang="en-US" sz="2800" b="1" dirty="0"/>
              <a:t>Group V:</a:t>
            </a:r>
            <a:r>
              <a:rPr lang="en-US" altLang="en-US" sz="2800" dirty="0"/>
              <a:t> </a:t>
            </a:r>
            <a:r>
              <a:rPr lang="en-US" altLang="en-US" sz="2800" dirty="0">
                <a:solidFill>
                  <a:srgbClr val="FF3399"/>
                </a:solidFill>
              </a:rPr>
              <a:t>negative-sense</a:t>
            </a:r>
            <a:r>
              <a:rPr lang="en-US" altLang="en-US" sz="2800" dirty="0"/>
              <a:t> single-stranded RNA viruses </a:t>
            </a:r>
          </a:p>
          <a:p>
            <a:pPr>
              <a:lnSpc>
                <a:spcPct val="80000"/>
              </a:lnSpc>
            </a:pPr>
            <a:r>
              <a:rPr lang="en-US" altLang="en-US" sz="2800" b="1" dirty="0"/>
              <a:t>Group VI:</a:t>
            </a:r>
            <a:r>
              <a:rPr lang="en-US" altLang="en-US" sz="2800" dirty="0"/>
              <a:t> </a:t>
            </a:r>
            <a:r>
              <a:rPr lang="en-US" altLang="en-US" sz="2800" dirty="0">
                <a:solidFill>
                  <a:srgbClr val="FF3399"/>
                </a:solidFill>
              </a:rPr>
              <a:t>reverse transcribing </a:t>
            </a:r>
            <a:r>
              <a:rPr lang="en-US" altLang="en-US" sz="2800" dirty="0"/>
              <a:t>Diploid single-stranded RNA viruses </a:t>
            </a:r>
          </a:p>
          <a:p>
            <a:pPr>
              <a:lnSpc>
                <a:spcPct val="80000"/>
              </a:lnSpc>
            </a:pPr>
            <a:r>
              <a:rPr lang="en-US" altLang="en-US" sz="2800" b="1" dirty="0"/>
              <a:t>Group VII:</a:t>
            </a:r>
            <a:r>
              <a:rPr lang="en-US" altLang="en-US" sz="2800" dirty="0"/>
              <a:t> </a:t>
            </a:r>
            <a:r>
              <a:rPr lang="en-US" altLang="en-US" sz="2800" dirty="0">
                <a:solidFill>
                  <a:srgbClr val="FF3399"/>
                </a:solidFill>
              </a:rPr>
              <a:t>reverse transcribing </a:t>
            </a:r>
            <a:r>
              <a:rPr lang="en-US" altLang="en-US" sz="2800" dirty="0"/>
              <a:t>Circular double-stranded DNA viruses </a:t>
            </a:r>
          </a:p>
          <a:p>
            <a:pPr>
              <a:lnSpc>
                <a:spcPct val="80000"/>
              </a:lnSpc>
            </a:pPr>
            <a:endParaRPr lang="en-US" alt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ChangeArrowheads="1"/>
          </p:cNvSpPr>
          <p:nvPr/>
        </p:nvSpPr>
        <p:spPr bwMode="auto">
          <a:xfrm>
            <a:off x="2514600" y="235290"/>
            <a:ext cx="38862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en-US" sz="4000" b="1" dirty="0" smtClean="0"/>
              <a:t>DNA VIRUSES</a:t>
            </a:r>
            <a:endParaRPr lang="en-US" altLang="en-US" sz="4000" b="1" dirty="0"/>
          </a:p>
        </p:txBody>
      </p:sp>
      <p:sp>
        <p:nvSpPr>
          <p:cNvPr id="20485" name="Rectangle 5"/>
          <p:cNvSpPr>
            <a:spLocks noChangeArrowheads="1"/>
          </p:cNvSpPr>
          <p:nvPr/>
        </p:nvSpPr>
        <p:spPr bwMode="auto">
          <a:xfrm>
            <a:off x="0" y="1741488"/>
            <a:ext cx="9144000" cy="0"/>
          </a:xfrm>
          <a:prstGeom prst="rect">
            <a:avLst/>
          </a:prstGeom>
          <a:solidFill>
            <a:srgbClr val="F9F9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20716" name="Group 236"/>
          <p:cNvGraphicFramePr>
            <a:graphicFrameLocks noGrp="1"/>
          </p:cNvGraphicFramePr>
          <p:nvPr>
            <p:extLst>
              <p:ext uri="{D42A27DB-BD31-4B8C-83A1-F6EECF244321}">
                <p14:modId xmlns:p14="http://schemas.microsoft.com/office/powerpoint/2010/main" val="4168291472"/>
              </p:ext>
            </p:extLst>
          </p:nvPr>
        </p:nvGraphicFramePr>
        <p:xfrm>
          <a:off x="609600" y="1219199"/>
          <a:ext cx="8001000" cy="5105401"/>
        </p:xfrm>
        <a:graphic>
          <a:graphicData uri="http://schemas.openxmlformats.org/drawingml/2006/table">
            <a:tbl>
              <a:tblPr/>
              <a:tblGrid>
                <a:gridCol w="1385888">
                  <a:extLst>
                    <a:ext uri="{9D8B030D-6E8A-4147-A177-3AD203B41FA5}">
                      <a16:colId xmlns="" xmlns:a16="http://schemas.microsoft.com/office/drawing/2014/main" val="3923208284"/>
                    </a:ext>
                  </a:extLst>
                </a:gridCol>
                <a:gridCol w="3148012">
                  <a:extLst>
                    <a:ext uri="{9D8B030D-6E8A-4147-A177-3AD203B41FA5}">
                      <a16:colId xmlns="" xmlns:a16="http://schemas.microsoft.com/office/drawing/2014/main" val="4031365770"/>
                    </a:ext>
                  </a:extLst>
                </a:gridCol>
                <a:gridCol w="1309688">
                  <a:extLst>
                    <a:ext uri="{9D8B030D-6E8A-4147-A177-3AD203B41FA5}">
                      <a16:colId xmlns="" xmlns:a16="http://schemas.microsoft.com/office/drawing/2014/main" val="2365275173"/>
                    </a:ext>
                  </a:extLst>
                </a:gridCol>
                <a:gridCol w="1141412">
                  <a:extLst>
                    <a:ext uri="{9D8B030D-6E8A-4147-A177-3AD203B41FA5}">
                      <a16:colId xmlns="" xmlns:a16="http://schemas.microsoft.com/office/drawing/2014/main" val="3297512522"/>
                    </a:ext>
                  </a:extLst>
                </a:gridCol>
                <a:gridCol w="1016000">
                  <a:extLst>
                    <a:ext uri="{9D8B030D-6E8A-4147-A177-3AD203B41FA5}">
                      <a16:colId xmlns="" xmlns:a16="http://schemas.microsoft.com/office/drawing/2014/main" val="2040733624"/>
                    </a:ext>
                  </a:extLst>
                </a:gridCol>
              </a:tblGrid>
              <a:tr h="156686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2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Virus Family</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2F2F2"/>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Virus Genus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2F2F2"/>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Virion- naked/ enveloped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2F2F2"/>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Capsid Symmetry</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2F2F2"/>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Type of nucleic acid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2F2F2"/>
                    </a:solidFill>
                  </a:tcPr>
                </a:tc>
                <a:extLst>
                  <a:ext uri="{0D108BD9-81ED-4DB2-BD59-A6C34878D82A}">
                    <a16:rowId xmlns="" xmlns:a16="http://schemas.microsoft.com/office/drawing/2014/main" val="2670365485"/>
                  </a:ext>
                </a:extLst>
              </a:tr>
              <a:tr h="5461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1.Adenoviridae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Adenovirus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Naked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Icosahedral</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ds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4065271732"/>
                  </a:ext>
                </a:extLst>
              </a:tr>
              <a:tr h="5461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2.Papovaviridae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Papillomavirus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Naked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Icosahedral</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ds circular</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1619255389"/>
                  </a:ext>
                </a:extLst>
              </a:tr>
              <a:tr h="5461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3.Parvoviridae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B 19 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Naked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Icosahedral</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4286021135"/>
                  </a:ext>
                </a:extLst>
              </a:tr>
              <a:tr h="75565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4.Herpesviridae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Herpes Simplex Virus, Varicella zoster virus, Cytomegalovirus, Epstein Barr 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Enveloped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Icosahedral</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ds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1633227608"/>
                  </a:ext>
                </a:extLst>
              </a:tr>
              <a:tr h="5461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5.Poxviridae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Small pox virus, Vaccinia 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Complex coats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Complex</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ds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3484686532"/>
                  </a:ext>
                </a:extLst>
              </a:tr>
              <a:tr h="5984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6.Hepadnaviridae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Hepatitis B 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Enveloped</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Icosahedral</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ds circular</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421692598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Grp="1" noChangeArrowheads="1"/>
          </p:cNvSpPr>
          <p:nvPr>
            <p:ph type="title"/>
          </p:nvPr>
        </p:nvSpPr>
        <p:spPr/>
        <p:txBody>
          <a:bodyPr/>
          <a:lstStyle/>
          <a:p>
            <a:r>
              <a:rPr lang="en-US" altLang="en-US" b="1" dirty="0" smtClean="0">
                <a:solidFill>
                  <a:schemeClr val="tx1"/>
                </a:solidFill>
              </a:rPr>
              <a:t>RNA VIRUSES</a:t>
            </a:r>
            <a:r>
              <a:rPr lang="en-US" altLang="en-US" b="1" dirty="0" smtClean="0">
                <a:solidFill>
                  <a:srgbClr val="3333FF"/>
                </a:solidFill>
              </a:rPr>
              <a:t/>
            </a:r>
            <a:br>
              <a:rPr lang="en-US" altLang="en-US" b="1" dirty="0" smtClean="0">
                <a:solidFill>
                  <a:srgbClr val="3333FF"/>
                </a:solidFill>
              </a:rPr>
            </a:br>
            <a:r>
              <a:rPr lang="en-US" altLang="en-US" b="1" dirty="0" smtClean="0">
                <a:solidFill>
                  <a:schemeClr val="tx1"/>
                </a:solidFill>
              </a:rPr>
              <a:t>“RETROVIRUSES”</a:t>
            </a:r>
            <a:endParaRPr lang="en-US" altLang="en-US" b="1" dirty="0">
              <a:solidFill>
                <a:schemeClr val="tx1"/>
              </a:solidFill>
            </a:endParaRPr>
          </a:p>
        </p:txBody>
      </p:sp>
      <p:sp>
        <p:nvSpPr>
          <p:cNvPr id="39941" name="Rectangle 5"/>
          <p:cNvSpPr>
            <a:spLocks noChangeArrowheads="1"/>
          </p:cNvSpPr>
          <p:nvPr/>
        </p:nvSpPr>
        <p:spPr bwMode="auto">
          <a:xfrm>
            <a:off x="0" y="2517775"/>
            <a:ext cx="9144000" cy="0"/>
          </a:xfrm>
          <a:prstGeom prst="rect">
            <a:avLst/>
          </a:prstGeom>
          <a:solidFill>
            <a:srgbClr val="F9F9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40179" name="Group 243"/>
          <p:cNvGraphicFramePr>
            <a:graphicFrameLocks noGrp="1"/>
          </p:cNvGraphicFramePr>
          <p:nvPr/>
        </p:nvGraphicFramePr>
        <p:xfrm>
          <a:off x="533400" y="1905000"/>
          <a:ext cx="8305800" cy="3801111"/>
        </p:xfrm>
        <a:graphic>
          <a:graphicData uri="http://schemas.openxmlformats.org/drawingml/2006/table">
            <a:tbl>
              <a:tblPr/>
              <a:tblGrid>
                <a:gridCol w="962025">
                  <a:extLst>
                    <a:ext uri="{9D8B030D-6E8A-4147-A177-3AD203B41FA5}">
                      <a16:colId xmlns="" xmlns:a16="http://schemas.microsoft.com/office/drawing/2014/main" val="2114531594"/>
                    </a:ext>
                  </a:extLst>
                </a:gridCol>
                <a:gridCol w="2741613">
                  <a:extLst>
                    <a:ext uri="{9D8B030D-6E8A-4147-A177-3AD203B41FA5}">
                      <a16:colId xmlns="" xmlns:a16="http://schemas.microsoft.com/office/drawing/2014/main" val="1151343029"/>
                    </a:ext>
                  </a:extLst>
                </a:gridCol>
                <a:gridCol w="1797050">
                  <a:extLst>
                    <a:ext uri="{9D8B030D-6E8A-4147-A177-3AD203B41FA5}">
                      <a16:colId xmlns="" xmlns:a16="http://schemas.microsoft.com/office/drawing/2014/main" val="3125368441"/>
                    </a:ext>
                  </a:extLst>
                </a:gridCol>
                <a:gridCol w="1341437">
                  <a:extLst>
                    <a:ext uri="{9D8B030D-6E8A-4147-A177-3AD203B41FA5}">
                      <a16:colId xmlns="" xmlns:a16="http://schemas.microsoft.com/office/drawing/2014/main" val="904692331"/>
                    </a:ext>
                  </a:extLst>
                </a:gridCol>
                <a:gridCol w="1463675">
                  <a:extLst>
                    <a:ext uri="{9D8B030D-6E8A-4147-A177-3AD203B41FA5}">
                      <a16:colId xmlns="" xmlns:a16="http://schemas.microsoft.com/office/drawing/2014/main" val="3370498118"/>
                    </a:ext>
                  </a:extLst>
                </a:gridCol>
              </a:tblGrid>
              <a:tr h="8382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Virus Family</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2F2F2"/>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Virus Genus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2F2F2"/>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Virion- naked/ enveloped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2F2F2"/>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Capsid Symmetry</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2F2F2"/>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Type of nucleic acid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2F2F2"/>
                    </a:solidFill>
                  </a:tcPr>
                </a:tc>
                <a:extLst>
                  <a:ext uri="{0D108BD9-81ED-4DB2-BD59-A6C34878D82A}">
                    <a16:rowId xmlns="" xmlns:a16="http://schemas.microsoft.com/office/drawing/2014/main" val="3042119440"/>
                  </a:ext>
                </a:extLst>
              </a:tr>
              <a:tr h="3571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1.Reoviridae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Reovirus, Rotavirus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Naked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Icosahedral</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ds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1766372253"/>
                  </a:ext>
                </a:extLst>
              </a:tr>
              <a:tr h="4048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2.Picornaviridae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Poliovirus, Rhinovirus, Hepatitis Avirus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Naked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Icosahedral</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1818056821"/>
                  </a:ext>
                </a:extLst>
              </a:tr>
              <a:tr h="4064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3.Caliciviridae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Norwalk virus, Hepatitis E 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Naked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Icosahedral</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923099091"/>
                  </a:ext>
                </a:extLst>
              </a:tr>
              <a:tr h="4048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4.Togaviridae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Rubella 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Enveloped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Icosagedral</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2168052961"/>
                  </a:ext>
                </a:extLst>
              </a:tr>
              <a:tr h="5715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5.Arenaviridae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Lymphocytic choriomeningitis 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Enveloped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Complex</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4225882345"/>
                  </a:ext>
                </a:extLst>
              </a:tr>
              <a:tr h="75406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6.Retroviridae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HIV, Human T cell leukemia</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Enveloped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Complex</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3106064105"/>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5"/>
          <p:cNvSpPr>
            <a:spLocks noChangeArrowheads="1"/>
          </p:cNvSpPr>
          <p:nvPr/>
        </p:nvSpPr>
        <p:spPr bwMode="auto">
          <a:xfrm>
            <a:off x="0" y="2328863"/>
            <a:ext cx="9144000" cy="0"/>
          </a:xfrm>
          <a:prstGeom prst="rect">
            <a:avLst/>
          </a:prstGeom>
          <a:solidFill>
            <a:srgbClr val="F9F9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47408" name="Group 304"/>
          <p:cNvGraphicFramePr>
            <a:graphicFrameLocks noGrp="1"/>
          </p:cNvGraphicFramePr>
          <p:nvPr/>
        </p:nvGraphicFramePr>
        <p:xfrm>
          <a:off x="990600" y="1447800"/>
          <a:ext cx="7620000" cy="4953002"/>
        </p:xfrm>
        <a:graphic>
          <a:graphicData uri="http://schemas.openxmlformats.org/drawingml/2006/table">
            <a:tbl>
              <a:tblPr/>
              <a:tblGrid>
                <a:gridCol w="1538288">
                  <a:extLst>
                    <a:ext uri="{9D8B030D-6E8A-4147-A177-3AD203B41FA5}">
                      <a16:colId xmlns="" xmlns:a16="http://schemas.microsoft.com/office/drawing/2014/main" val="1649499399"/>
                    </a:ext>
                  </a:extLst>
                </a:gridCol>
                <a:gridCol w="3867150">
                  <a:extLst>
                    <a:ext uri="{9D8B030D-6E8A-4147-A177-3AD203B41FA5}">
                      <a16:colId xmlns="" xmlns:a16="http://schemas.microsoft.com/office/drawing/2014/main" val="1323062783"/>
                    </a:ext>
                  </a:extLst>
                </a:gridCol>
                <a:gridCol w="900112">
                  <a:extLst>
                    <a:ext uri="{9D8B030D-6E8A-4147-A177-3AD203B41FA5}">
                      <a16:colId xmlns="" xmlns:a16="http://schemas.microsoft.com/office/drawing/2014/main" val="1963296302"/>
                    </a:ext>
                  </a:extLst>
                </a:gridCol>
                <a:gridCol w="977900">
                  <a:extLst>
                    <a:ext uri="{9D8B030D-6E8A-4147-A177-3AD203B41FA5}">
                      <a16:colId xmlns="" xmlns:a16="http://schemas.microsoft.com/office/drawing/2014/main" val="409765079"/>
                    </a:ext>
                  </a:extLst>
                </a:gridCol>
                <a:gridCol w="336550">
                  <a:extLst>
                    <a:ext uri="{9D8B030D-6E8A-4147-A177-3AD203B41FA5}">
                      <a16:colId xmlns="" xmlns:a16="http://schemas.microsoft.com/office/drawing/2014/main" val="1568300623"/>
                    </a:ext>
                  </a:extLst>
                </a:gridCol>
              </a:tblGrid>
              <a:tr h="8382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7.Flaviviridae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Dengue virus, Hepatitis C virus, Yellow fever 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Enveloped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Complex</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4099209892"/>
                  </a:ext>
                </a:extLst>
              </a:tr>
              <a:tr h="4826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8.Orthomyxoviridae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Influenza 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Enveloped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Helical</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1316024896"/>
                  </a:ext>
                </a:extLst>
              </a:tr>
              <a:tr h="4810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9.Paramyxoviridae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Measles virus, Mumps virus, Respiratory syncytial 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Enveloped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Helical</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3987202099"/>
                  </a:ext>
                </a:extLst>
              </a:tr>
              <a:tr h="48577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10.Bunyaviridae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California encephalitis virus, Hantavirus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Enveloped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Helical</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3928157038"/>
                  </a:ext>
                </a:extLst>
              </a:tr>
              <a:tr h="4810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11.Rabdoviridae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Rabies 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Enveloped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Helical</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1504976990"/>
                  </a:ext>
                </a:extLst>
              </a:tr>
              <a:tr h="4826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12.Filoviridae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Ebola virus, Marburg 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Enveloped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Helical</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641091820"/>
                  </a:ext>
                </a:extLst>
              </a:tr>
              <a:tr h="4826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13.Coronaviridae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Corona 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Enveloped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Complex</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661784582"/>
                  </a:ext>
                </a:extLst>
              </a:tr>
              <a:tr h="4810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14.Astroviridae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Astro 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Naked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Icosahedral</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3537980716"/>
                  </a:ext>
                </a:extLst>
              </a:tr>
              <a:tr h="7381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15.Bornaviridae</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Borna disease virus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Enveloped</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Helical</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ss</a:t>
                      </a:r>
                      <a:endParaRPr kumimoji="0" lang="en-US" altLang="en-US" sz="1800" b="0" i="0" u="none" strike="noStrike" cap="none" normalizeH="0" baseline="0" smtClean="0">
                        <a:ln>
                          <a:noFill/>
                        </a:ln>
                        <a:solidFill>
                          <a:schemeClr val="tx1"/>
                        </a:solidFill>
                        <a:effectLst/>
                        <a:latin typeface="Arial" panose="020B0604020202020204" pitchFamily="34" charset="0"/>
                      </a:endParaRPr>
                    </a:p>
                  </a:txBody>
                  <a:tcPr anchor="ctr" horzOverflow="overflow">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lnTlToBr>
                      <a:noFill/>
                    </a:lnTlToBr>
                    <a:lnBlToTr>
                      <a:noFill/>
                    </a:lnBlToTr>
                    <a:solidFill>
                      <a:srgbClr val="F9F9F9"/>
                    </a:solidFill>
                  </a:tcPr>
                </a:tc>
                <a:extLst>
                  <a:ext uri="{0D108BD9-81ED-4DB2-BD59-A6C34878D82A}">
                    <a16:rowId xmlns="" xmlns:a16="http://schemas.microsoft.com/office/drawing/2014/main" val="1425851167"/>
                  </a:ext>
                </a:extLst>
              </a:tr>
            </a:tbl>
          </a:graphicData>
        </a:graphic>
      </p:graphicFrame>
      <p:sp>
        <p:nvSpPr>
          <p:cNvPr id="47403" name="Rectangle 299"/>
          <p:cNvSpPr>
            <a:spLocks noChangeArrowheads="1"/>
          </p:cNvSpPr>
          <p:nvPr/>
        </p:nvSpPr>
        <p:spPr bwMode="auto">
          <a:xfrm>
            <a:off x="0" y="45291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ltLang="en-US"/>
          </a:p>
        </p:txBody>
      </p:sp>
      <p:sp>
        <p:nvSpPr>
          <p:cNvPr id="7" name="Rectangle 4"/>
          <p:cNvSpPr txBox="1">
            <a:spLocks noChangeArrowheads="1"/>
          </p:cNvSpPr>
          <p:nvPr/>
        </p:nvSpPr>
        <p:spPr bwMode="auto">
          <a:xfrm>
            <a:off x="609600" y="1524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US" altLang="en-US" b="1" dirty="0" smtClean="0">
                <a:solidFill>
                  <a:schemeClr val="tx1"/>
                </a:solidFill>
              </a:rPr>
              <a:t>RNA VIRUSES</a:t>
            </a:r>
            <a:r>
              <a:rPr lang="en-US" altLang="en-US" b="1" dirty="0" smtClean="0">
                <a:solidFill>
                  <a:srgbClr val="3333FF"/>
                </a:solidFill>
              </a:rPr>
              <a:t/>
            </a:r>
            <a:br>
              <a:rPr lang="en-US" altLang="en-US" b="1" dirty="0" smtClean="0">
                <a:solidFill>
                  <a:srgbClr val="3333FF"/>
                </a:solidFill>
              </a:rPr>
            </a:br>
            <a:r>
              <a:rPr lang="en-US" altLang="en-US" b="1" dirty="0" smtClean="0">
                <a:solidFill>
                  <a:schemeClr val="tx1"/>
                </a:solidFill>
              </a:rPr>
              <a:t>“RETROVIRUSES”</a:t>
            </a:r>
            <a:endParaRPr lang="en-US" altLang="en-US" b="1" dirty="0">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sz="4800" b="1" dirty="0" smtClean="0">
                <a:solidFill>
                  <a:schemeClr val="tx1"/>
                </a:solidFill>
              </a:rPr>
              <a:t>COMMON VIRUSES</a:t>
            </a:r>
            <a:endParaRPr lang="en-US" altLang="en-US" sz="4800" b="1" dirty="0">
              <a:solidFill>
                <a:schemeClr val="tx1"/>
              </a:solidFill>
            </a:endParaRPr>
          </a:p>
        </p:txBody>
      </p:sp>
      <p:sp>
        <p:nvSpPr>
          <p:cNvPr id="51203" name="Rectangle 3"/>
          <p:cNvSpPr>
            <a:spLocks noGrp="1" noChangeArrowheads="1"/>
          </p:cNvSpPr>
          <p:nvPr>
            <p:ph type="body" idx="1"/>
          </p:nvPr>
        </p:nvSpPr>
        <p:spPr/>
        <p:txBody>
          <a:bodyPr/>
          <a:lstStyle/>
          <a:p>
            <a:r>
              <a:rPr lang="en-US" altLang="en-US" dirty="0">
                <a:solidFill>
                  <a:srgbClr val="FF3399"/>
                </a:solidFill>
              </a:rPr>
              <a:t>RNA Viruses include: </a:t>
            </a:r>
            <a:r>
              <a:rPr lang="en-US" altLang="en-US" dirty="0"/>
              <a:t>HIV (AIDS), cancer, influenza A, B, &amp; C, rabies, poliomyelitis,   </a:t>
            </a:r>
            <a:r>
              <a:rPr lang="en-US" altLang="en-US" dirty="0" smtClean="0"/>
              <a:t>and </a:t>
            </a:r>
            <a:r>
              <a:rPr lang="en-US" altLang="en-US" dirty="0"/>
              <a:t>hepatitis.</a:t>
            </a:r>
          </a:p>
          <a:p>
            <a:r>
              <a:rPr lang="en-US" altLang="en-US" dirty="0">
                <a:solidFill>
                  <a:srgbClr val="FF3399"/>
                </a:solidFill>
              </a:rPr>
              <a:t>DNA Viruses include: </a:t>
            </a:r>
            <a:r>
              <a:rPr lang="en-US" altLang="en-US" dirty="0"/>
              <a:t>warts, cancer, respiratory </a:t>
            </a:r>
            <a:r>
              <a:rPr lang="en-US" altLang="en-US" dirty="0" smtClean="0"/>
              <a:t>and </a:t>
            </a:r>
            <a:r>
              <a:rPr lang="en-US" altLang="en-US" dirty="0"/>
              <a:t>intestinal infections, herpes simplex, chicken pox, shingles, </a:t>
            </a:r>
            <a:r>
              <a:rPr lang="en-US" altLang="en-US" dirty="0" smtClean="0"/>
              <a:t> </a:t>
            </a:r>
            <a:r>
              <a:rPr lang="en-US" altLang="en-US" dirty="0"/>
              <a:t>infectious mononucleosis, smallpox, </a:t>
            </a:r>
            <a:r>
              <a:rPr lang="en-US" altLang="en-US" dirty="0" smtClean="0"/>
              <a:t>and </a:t>
            </a:r>
            <a:r>
              <a:rPr lang="en-US" altLang="en-US" dirty="0"/>
              <a:t>cowpox.</a:t>
            </a:r>
          </a:p>
          <a:p>
            <a:pPr>
              <a:buFontTx/>
              <a:buNone/>
            </a:pPr>
            <a:endParaRPr lang="en-US"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TO DO</a:t>
            </a:r>
            <a:endParaRPr lang="en-US" sz="4800" b="1" dirty="0"/>
          </a:p>
        </p:txBody>
      </p:sp>
      <p:sp>
        <p:nvSpPr>
          <p:cNvPr id="3" name="Content Placeholder 2"/>
          <p:cNvSpPr>
            <a:spLocks noGrp="1"/>
          </p:cNvSpPr>
          <p:nvPr>
            <p:ph idx="1"/>
          </p:nvPr>
        </p:nvSpPr>
        <p:spPr/>
        <p:txBody>
          <a:bodyPr/>
          <a:lstStyle/>
          <a:p>
            <a:pPr lvl="0"/>
            <a:r>
              <a:rPr lang="en-US" u="sng" dirty="0">
                <a:hlinkClick r:id="rId2"/>
              </a:rPr>
              <a:t>Cell versus </a:t>
            </a:r>
            <a:r>
              <a:rPr lang="en-US" u="sng" dirty="0" smtClean="0">
                <a:hlinkClick r:id="rId2"/>
              </a:rPr>
              <a:t>Virus</a:t>
            </a:r>
            <a:endParaRPr lang="en-US" u="sng" dirty="0" smtClean="0"/>
          </a:p>
          <a:p>
            <a:pPr lvl="0"/>
            <a:r>
              <a:rPr lang="en-US" dirty="0" smtClean="0"/>
              <a:t>Do Section C #1-5 using the “Viruses: The Ultimate Parasites” handout</a:t>
            </a:r>
            <a:endParaRPr lang="en-US" dirty="0"/>
          </a:p>
          <a:p>
            <a:endParaRPr lang="en-US" dirty="0"/>
          </a:p>
        </p:txBody>
      </p:sp>
    </p:spTree>
    <p:extLst>
      <p:ext uri="{BB962C8B-B14F-4D97-AF65-F5344CB8AC3E}">
        <p14:creationId xmlns:p14="http://schemas.microsoft.com/office/powerpoint/2010/main" val="425507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DO NOW</a:t>
            </a:r>
            <a:endParaRPr lang="en-US" sz="5400" b="1" dirty="0"/>
          </a:p>
        </p:txBody>
      </p:sp>
      <p:sp>
        <p:nvSpPr>
          <p:cNvPr id="3" name="Content Placeholder 2"/>
          <p:cNvSpPr>
            <a:spLocks noGrp="1"/>
          </p:cNvSpPr>
          <p:nvPr>
            <p:ph idx="1"/>
          </p:nvPr>
        </p:nvSpPr>
        <p:spPr/>
        <p:txBody>
          <a:bodyPr/>
          <a:lstStyle/>
          <a:p>
            <a:r>
              <a:rPr lang="en-US" dirty="0" smtClean="0"/>
              <a:t>Get out your notes, worksheet, and a new EOC sheet.</a:t>
            </a:r>
          </a:p>
          <a:p>
            <a:endParaRPr lang="en-US" dirty="0"/>
          </a:p>
        </p:txBody>
      </p:sp>
    </p:spTree>
    <p:extLst>
      <p:ext uri="{BB962C8B-B14F-4D97-AF65-F5344CB8AC3E}">
        <p14:creationId xmlns:p14="http://schemas.microsoft.com/office/powerpoint/2010/main" val="1785847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024744" cy="1143000"/>
          </a:xfrm>
        </p:spPr>
        <p:txBody>
          <a:bodyPr/>
          <a:lstStyle/>
          <a:p>
            <a:r>
              <a:rPr lang="en-US" b="1" dirty="0"/>
              <a:t>EOC BIOLOGY </a:t>
            </a:r>
            <a:r>
              <a:rPr lang="en-US" b="1" dirty="0" smtClean="0"/>
              <a:t>BIO21</a:t>
            </a:r>
            <a:endParaRPr lang="en-US" dirty="0"/>
          </a:p>
        </p:txBody>
      </p:sp>
      <p:sp>
        <p:nvSpPr>
          <p:cNvPr id="3" name="Content Placeholder 2"/>
          <p:cNvSpPr>
            <a:spLocks noGrp="1"/>
          </p:cNvSpPr>
          <p:nvPr>
            <p:ph idx="1"/>
          </p:nvPr>
        </p:nvSpPr>
        <p:spPr>
          <a:xfrm>
            <a:off x="685800" y="1752600"/>
            <a:ext cx="7696200" cy="4495800"/>
          </a:xfrm>
        </p:spPr>
        <p:txBody>
          <a:bodyPr>
            <a:normAutofit fontScale="85000" lnSpcReduction="10000"/>
          </a:bodyPr>
          <a:lstStyle/>
          <a:p>
            <a:pPr marL="68580" indent="0">
              <a:buNone/>
            </a:pPr>
            <a:r>
              <a:rPr lang="en-US" dirty="0" smtClean="0"/>
              <a:t>Put the steps of DNA replication in the correct order.</a:t>
            </a:r>
          </a:p>
          <a:p>
            <a:pPr marL="525780" indent="-457200">
              <a:buAutoNum type="arabicPeriod"/>
            </a:pPr>
            <a:r>
              <a:rPr lang="en-US" dirty="0" smtClean="0"/>
              <a:t>Parent DNA double helix unwinds, and the two strands separate.</a:t>
            </a:r>
          </a:p>
          <a:p>
            <a:pPr marL="525780" indent="-457200">
              <a:buAutoNum type="arabicPeriod"/>
            </a:pPr>
            <a:r>
              <a:rPr lang="en-US" dirty="0" smtClean="0"/>
              <a:t>Two identical daughter molecules become twisted again in the form of a double helix.</a:t>
            </a:r>
          </a:p>
          <a:p>
            <a:pPr marL="525780" indent="-457200">
              <a:buAutoNum type="arabicPeriod"/>
            </a:pPr>
            <a:r>
              <a:rPr lang="en-US" dirty="0" smtClean="0"/>
              <a:t>Free nucleotide bases join with their matching bases along separate parent DNA strands.</a:t>
            </a:r>
          </a:p>
          <a:p>
            <a:pPr marL="525780" indent="-457200">
              <a:buAutoNum type="arabicPeriod"/>
            </a:pPr>
            <a:r>
              <a:rPr lang="en-US" dirty="0" smtClean="0"/>
              <a:t>Parent DNA is a double helix consisting of two strands of paired nucleotides.</a:t>
            </a:r>
          </a:p>
          <a:p>
            <a:endParaRPr lang="en-US" dirty="0"/>
          </a:p>
        </p:txBody>
      </p:sp>
    </p:spTree>
    <p:extLst>
      <p:ext uri="{BB962C8B-B14F-4D97-AF65-F5344CB8AC3E}">
        <p14:creationId xmlns:p14="http://schemas.microsoft.com/office/powerpoint/2010/main" val="39347367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024744" cy="1143000"/>
          </a:xfrm>
        </p:spPr>
        <p:txBody>
          <a:bodyPr/>
          <a:lstStyle/>
          <a:p>
            <a:r>
              <a:rPr lang="en-US" b="1" dirty="0"/>
              <a:t>EOC BIOLOGY </a:t>
            </a:r>
            <a:r>
              <a:rPr lang="en-US" b="1" dirty="0" smtClean="0"/>
              <a:t>BIO21</a:t>
            </a:r>
            <a:endParaRPr lang="en-US" dirty="0"/>
          </a:p>
        </p:txBody>
      </p:sp>
      <p:sp>
        <p:nvSpPr>
          <p:cNvPr id="3" name="Content Placeholder 2"/>
          <p:cNvSpPr>
            <a:spLocks noGrp="1"/>
          </p:cNvSpPr>
          <p:nvPr>
            <p:ph idx="1"/>
          </p:nvPr>
        </p:nvSpPr>
        <p:spPr>
          <a:xfrm>
            <a:off x="1043492" y="1676400"/>
            <a:ext cx="6777317" cy="4156229"/>
          </a:xfrm>
        </p:spPr>
        <p:txBody>
          <a:bodyPr>
            <a:normAutofit fontScale="85000" lnSpcReduction="10000"/>
          </a:bodyPr>
          <a:lstStyle/>
          <a:p>
            <a:pPr marL="457200" indent="-388938">
              <a:buNone/>
            </a:pPr>
            <a:r>
              <a:rPr lang="en-US" dirty="0" smtClean="0"/>
              <a:t>4. 	Parent </a:t>
            </a:r>
            <a:r>
              <a:rPr lang="en-US" dirty="0"/>
              <a:t>DNA is a double helix consisting of two strands of paired nucleotides.</a:t>
            </a:r>
          </a:p>
          <a:p>
            <a:pPr marL="457200" indent="-388938">
              <a:buNone/>
            </a:pPr>
            <a:r>
              <a:rPr lang="en-US" dirty="0" smtClean="0"/>
              <a:t>1. Parent </a:t>
            </a:r>
            <a:r>
              <a:rPr lang="en-US" dirty="0"/>
              <a:t>DNA double helix unwinds, and the two strands separate.</a:t>
            </a:r>
          </a:p>
          <a:p>
            <a:pPr marL="457200" indent="-388938">
              <a:buNone/>
            </a:pPr>
            <a:r>
              <a:rPr lang="en-US" dirty="0" smtClean="0"/>
              <a:t>3. Free </a:t>
            </a:r>
            <a:r>
              <a:rPr lang="en-US" dirty="0"/>
              <a:t>nucleotide bases join with their matching bases along separate parent DNA strands.</a:t>
            </a:r>
          </a:p>
          <a:p>
            <a:pPr marL="457200" indent="-388938">
              <a:buNone/>
            </a:pPr>
            <a:r>
              <a:rPr lang="en-US" dirty="0" smtClean="0"/>
              <a:t>2. </a:t>
            </a:r>
            <a:r>
              <a:rPr lang="en-US" dirty="0"/>
              <a:t>Two identical daughter molecules become twisted again in the form of a double helix.</a:t>
            </a:r>
          </a:p>
          <a:p>
            <a:pPr marL="68580" indent="0">
              <a:buNone/>
            </a:pPr>
            <a:endParaRPr lang="en-US" dirty="0"/>
          </a:p>
          <a:p>
            <a:endParaRPr lang="en-US" dirty="0"/>
          </a:p>
        </p:txBody>
      </p:sp>
    </p:spTree>
    <p:extLst>
      <p:ext uri="{BB962C8B-B14F-4D97-AF65-F5344CB8AC3E}">
        <p14:creationId xmlns:p14="http://schemas.microsoft.com/office/powerpoint/2010/main" val="3907842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TO DO</a:t>
            </a:r>
            <a:endParaRPr lang="en-US" sz="4800" b="1" dirty="0"/>
          </a:p>
        </p:txBody>
      </p:sp>
      <p:sp>
        <p:nvSpPr>
          <p:cNvPr id="3" name="Content Placeholder 2"/>
          <p:cNvSpPr>
            <a:spLocks noGrp="1"/>
          </p:cNvSpPr>
          <p:nvPr>
            <p:ph idx="1"/>
          </p:nvPr>
        </p:nvSpPr>
        <p:spPr/>
        <p:txBody>
          <a:bodyPr/>
          <a:lstStyle/>
          <a:p>
            <a:r>
              <a:rPr lang="en-US" dirty="0" smtClean="0"/>
              <a:t>Go over Section C #1-5</a:t>
            </a:r>
          </a:p>
          <a:p>
            <a:r>
              <a:rPr lang="en-US" dirty="0" smtClean="0"/>
              <a:t>Watch “How Viruses Work”</a:t>
            </a:r>
            <a:endParaRPr lang="en-US" dirty="0"/>
          </a:p>
        </p:txBody>
      </p:sp>
    </p:spTree>
    <p:extLst>
      <p:ext uri="{BB962C8B-B14F-4D97-AF65-F5344CB8AC3E}">
        <p14:creationId xmlns:p14="http://schemas.microsoft.com/office/powerpoint/2010/main" val="1997616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b="1" dirty="0" smtClean="0">
                <a:solidFill>
                  <a:schemeClr val="tx1"/>
                </a:solidFill>
              </a:rPr>
              <a:t>THE LYTIC CYCLE</a:t>
            </a:r>
            <a:endParaRPr lang="en-US" altLang="en-US" b="1" dirty="0">
              <a:solidFill>
                <a:schemeClr val="tx1"/>
              </a:solidFill>
            </a:endParaRPr>
          </a:p>
        </p:txBody>
      </p:sp>
      <p:sp>
        <p:nvSpPr>
          <p:cNvPr id="65539" name="Rectangle 3"/>
          <p:cNvSpPr>
            <a:spLocks noGrp="1" noChangeArrowheads="1"/>
          </p:cNvSpPr>
          <p:nvPr>
            <p:ph type="body" idx="1"/>
          </p:nvPr>
        </p:nvSpPr>
        <p:spPr/>
        <p:txBody>
          <a:bodyPr/>
          <a:lstStyle/>
          <a:p>
            <a:pPr marL="0" indent="0">
              <a:lnSpc>
                <a:spcPct val="80000"/>
              </a:lnSpc>
              <a:buNone/>
            </a:pPr>
            <a:r>
              <a:rPr lang="en-US" altLang="en-US" sz="2400" b="1" dirty="0">
                <a:solidFill>
                  <a:srgbClr val="FF3300"/>
                </a:solidFill>
              </a:rPr>
              <a:t>Virulent Bacteriophages and the Lytic Cycle</a:t>
            </a:r>
            <a:r>
              <a:rPr lang="en-US" altLang="en-US" sz="2400" dirty="0"/>
              <a:t> </a:t>
            </a:r>
            <a:endParaRPr lang="en-US" altLang="en-US" sz="2400" dirty="0" smtClean="0"/>
          </a:p>
          <a:p>
            <a:pPr>
              <a:lnSpc>
                <a:spcPct val="80000"/>
              </a:lnSpc>
            </a:pPr>
            <a:r>
              <a:rPr lang="en-US" altLang="en-US" sz="2400" dirty="0" smtClean="0"/>
              <a:t>Viruses </a:t>
            </a:r>
            <a:r>
              <a:rPr lang="en-US" altLang="en-US" sz="2400" dirty="0"/>
              <a:t>that </a:t>
            </a:r>
            <a:r>
              <a:rPr lang="en-US" altLang="en-US" sz="2400" dirty="0">
                <a:solidFill>
                  <a:srgbClr val="FF3399"/>
                </a:solidFill>
              </a:rPr>
              <a:t>kill</a:t>
            </a:r>
            <a:r>
              <a:rPr lang="en-US" altLang="en-US" sz="2400" dirty="0"/>
              <a:t> their infected host cell are called </a:t>
            </a:r>
            <a:r>
              <a:rPr lang="en-US" altLang="en-US" sz="2400" dirty="0" smtClean="0"/>
              <a:t>virulent.</a:t>
            </a:r>
          </a:p>
          <a:p>
            <a:pPr>
              <a:lnSpc>
                <a:spcPct val="80000"/>
              </a:lnSpc>
            </a:pPr>
            <a:r>
              <a:rPr lang="en-US" altLang="en-US" sz="2400" dirty="0" smtClean="0"/>
              <a:t>The </a:t>
            </a:r>
            <a:r>
              <a:rPr lang="en-US" altLang="en-US" sz="2400" dirty="0"/>
              <a:t>DNA in these type of viruses reproduces through the </a:t>
            </a:r>
            <a:r>
              <a:rPr lang="en-US" altLang="en-US" sz="2400" dirty="0">
                <a:solidFill>
                  <a:srgbClr val="3333FF"/>
                </a:solidFill>
              </a:rPr>
              <a:t>lytic cycle</a:t>
            </a:r>
            <a:r>
              <a:rPr lang="en-US" altLang="en-US" sz="2400" dirty="0"/>
              <a:t>. </a:t>
            </a:r>
            <a:endParaRPr lang="en-US" altLang="en-US" sz="2400" dirty="0" smtClean="0"/>
          </a:p>
          <a:p>
            <a:pPr>
              <a:lnSpc>
                <a:spcPct val="80000"/>
              </a:lnSpc>
            </a:pPr>
            <a:r>
              <a:rPr lang="en-US" altLang="en-US" sz="2400" dirty="0" smtClean="0"/>
              <a:t>When </a:t>
            </a:r>
            <a:r>
              <a:rPr lang="en-US" altLang="en-US" sz="2400" dirty="0"/>
              <a:t>these viruses reproduce, they break open, or </a:t>
            </a:r>
            <a:r>
              <a:rPr lang="en-US" altLang="en-US" sz="2400" dirty="0">
                <a:solidFill>
                  <a:srgbClr val="FF3399"/>
                </a:solidFill>
              </a:rPr>
              <a:t>lyse</a:t>
            </a:r>
            <a:r>
              <a:rPr lang="en-US" altLang="en-US" sz="2400" dirty="0"/>
              <a:t>, their host cells, resulting in the destruction of the host. </a:t>
            </a:r>
            <a:endParaRPr lang="en-US" altLang="en-US" sz="2400" dirty="0" smtClean="0"/>
          </a:p>
          <a:p>
            <a:pPr>
              <a:lnSpc>
                <a:spcPct val="80000"/>
              </a:lnSpc>
            </a:pPr>
            <a:r>
              <a:rPr lang="en-US" altLang="en-US" sz="2400" dirty="0" smtClean="0"/>
              <a:t>The </a:t>
            </a:r>
            <a:r>
              <a:rPr lang="en-US" altLang="en-US" sz="2400" dirty="0"/>
              <a:t>whole cycle can be complete in 20 - 30 minutes depending on a variety of factors such as temperature. </a:t>
            </a:r>
            <a:endParaRPr lang="en-US" altLang="en-US" sz="2400" dirty="0" smtClean="0"/>
          </a:p>
          <a:p>
            <a:pPr>
              <a:lnSpc>
                <a:spcPct val="80000"/>
              </a:lnSpc>
            </a:pPr>
            <a:r>
              <a:rPr lang="en-US" altLang="en-US" sz="2400" dirty="0" smtClean="0"/>
              <a:t>Phage </a:t>
            </a:r>
            <a:r>
              <a:rPr lang="en-US" altLang="en-US" sz="2400" dirty="0"/>
              <a:t>reproduction is much faster than typical bacterial reproduction, so entire colonies can be destroyed very quickly. </a:t>
            </a:r>
            <a:br>
              <a:rPr lang="en-US" altLang="en-US" sz="2400" dirty="0"/>
            </a:br>
            <a:r>
              <a:rPr lang="en-US" altLang="en-US" sz="2400" dirty="0"/>
              <a:t/>
            </a:r>
            <a:br>
              <a:rPr lang="en-US" altLang="en-US" sz="2400" dirty="0"/>
            </a:br>
            <a:endParaRPr lang="en-US" altLang="en-US"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b="1" dirty="0" smtClean="0">
                <a:solidFill>
                  <a:schemeClr val="tx1"/>
                </a:solidFill>
              </a:rPr>
              <a:t>THE LYTIC CYCLE</a:t>
            </a:r>
            <a:endParaRPr lang="en-US" altLang="en-US" b="1" dirty="0">
              <a:solidFill>
                <a:schemeClr val="tx1"/>
              </a:solidFill>
            </a:endParaRPr>
          </a:p>
        </p:txBody>
      </p:sp>
      <p:sp>
        <p:nvSpPr>
          <p:cNvPr id="65539" name="Rectangle 3"/>
          <p:cNvSpPr>
            <a:spLocks noGrp="1" noChangeArrowheads="1"/>
          </p:cNvSpPr>
          <p:nvPr>
            <p:ph type="body" idx="1"/>
          </p:nvPr>
        </p:nvSpPr>
        <p:spPr/>
        <p:txBody>
          <a:bodyPr/>
          <a:lstStyle/>
          <a:p>
            <a:pPr marL="514350" lvl="0" indent="-514350">
              <a:buAutoNum type="arabicPeriod"/>
            </a:pPr>
            <a:r>
              <a:rPr lang="en-US" dirty="0"/>
              <a:t>V</a:t>
            </a:r>
            <a:r>
              <a:rPr lang="en-US" dirty="0" smtClean="0"/>
              <a:t>irus </a:t>
            </a:r>
            <a:r>
              <a:rPr lang="en-US" dirty="0"/>
              <a:t>attaches to host cell and injects viral </a:t>
            </a:r>
            <a:r>
              <a:rPr lang="en-US" dirty="0" smtClean="0"/>
              <a:t>DNA</a:t>
            </a:r>
          </a:p>
          <a:p>
            <a:pPr marL="514350" lvl="0" indent="-514350">
              <a:buAutoNum type="arabicPeriod"/>
            </a:pPr>
            <a:r>
              <a:rPr lang="en-US" dirty="0"/>
              <a:t>V</a:t>
            </a:r>
            <a:r>
              <a:rPr lang="en-US" dirty="0" smtClean="0"/>
              <a:t>iral </a:t>
            </a:r>
            <a:r>
              <a:rPr lang="en-US" dirty="0"/>
              <a:t>DNA uses host cell to create new viruses </a:t>
            </a:r>
            <a:endParaRPr lang="en-US" dirty="0" smtClean="0"/>
          </a:p>
          <a:p>
            <a:pPr marL="514350" lvl="0" indent="-514350">
              <a:buAutoNum type="arabicPeriod"/>
            </a:pPr>
            <a:r>
              <a:rPr lang="en-US" dirty="0"/>
              <a:t>N</a:t>
            </a:r>
            <a:r>
              <a:rPr lang="en-US" dirty="0" smtClean="0"/>
              <a:t>ew </a:t>
            </a:r>
            <a:r>
              <a:rPr lang="en-US" dirty="0"/>
              <a:t>viruses assemble –</a:t>
            </a:r>
            <a:r>
              <a:rPr lang="en-US" b="1" dirty="0"/>
              <a:t>destroying host</a:t>
            </a:r>
            <a:endParaRPr lang="en-US" dirty="0"/>
          </a:p>
          <a:p>
            <a:pPr marL="0" indent="0">
              <a:lnSpc>
                <a:spcPct val="80000"/>
              </a:lnSpc>
              <a:buNone/>
            </a:pPr>
            <a:r>
              <a:rPr lang="en-US" altLang="en-US" sz="2400" dirty="0"/>
              <a:t/>
            </a:r>
            <a:br>
              <a:rPr lang="en-US" altLang="en-US" sz="2400" dirty="0"/>
            </a:br>
            <a:r>
              <a:rPr lang="en-US" altLang="en-US" sz="2400" dirty="0"/>
              <a:t/>
            </a:r>
            <a:br>
              <a:rPr lang="en-US" altLang="en-US" sz="2400" dirty="0"/>
            </a:br>
            <a:endParaRPr lang="en-US" altLang="en-US" sz="2400" dirty="0"/>
          </a:p>
        </p:txBody>
      </p:sp>
    </p:spTree>
    <p:extLst>
      <p:ext uri="{BB962C8B-B14F-4D97-AF65-F5344CB8AC3E}">
        <p14:creationId xmlns:p14="http://schemas.microsoft.com/office/powerpoint/2010/main" val="3142440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Rectangle 4"/>
          <p:cNvSpPr>
            <a:spLocks noGrp="1" noChangeArrowheads="1"/>
          </p:cNvSpPr>
          <p:nvPr>
            <p:ph type="title"/>
          </p:nvPr>
        </p:nvSpPr>
        <p:spPr/>
        <p:txBody>
          <a:bodyPr/>
          <a:lstStyle/>
          <a:p>
            <a:r>
              <a:rPr lang="en-US" altLang="en-US" sz="4800" b="1" dirty="0" smtClean="0">
                <a:solidFill>
                  <a:schemeClr val="tx1"/>
                </a:solidFill>
              </a:rPr>
              <a:t>THE LYTIC CYCLE</a:t>
            </a:r>
            <a:endParaRPr lang="en-US" altLang="en-US" sz="4800" b="1" dirty="0">
              <a:solidFill>
                <a:schemeClr val="tx1"/>
              </a:solidFill>
            </a:endParaRPr>
          </a:p>
        </p:txBody>
      </p:sp>
      <p:pic>
        <p:nvPicPr>
          <p:cNvPr id="68613" name="Picture 5" descr="lytic%20cy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338" y="1474788"/>
            <a:ext cx="7551737" cy="48498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4"/>
          <p:cNvSpPr>
            <a:spLocks noGrp="1" noChangeArrowheads="1"/>
          </p:cNvSpPr>
          <p:nvPr>
            <p:ph type="title"/>
          </p:nvPr>
        </p:nvSpPr>
        <p:spPr>
          <a:xfrm>
            <a:off x="457200" y="76200"/>
            <a:ext cx="8229600" cy="990600"/>
          </a:xfrm>
        </p:spPr>
        <p:txBody>
          <a:bodyPr/>
          <a:lstStyle/>
          <a:p>
            <a:r>
              <a:rPr lang="en-US" altLang="en-US" b="1" dirty="0" smtClean="0">
                <a:solidFill>
                  <a:schemeClr val="tx1"/>
                </a:solidFill>
              </a:rPr>
              <a:t>THE LYTIC CYCLE</a:t>
            </a:r>
            <a:endParaRPr lang="en-US" altLang="en-US" b="1" dirty="0">
              <a:solidFill>
                <a:schemeClr val="tx1"/>
              </a:solidFill>
            </a:endParaRPr>
          </a:p>
        </p:txBody>
      </p:sp>
      <p:sp>
        <p:nvSpPr>
          <p:cNvPr id="82950" name="Rectangle 6"/>
          <p:cNvSpPr>
            <a:spLocks noGrp="1" noChangeArrowheads="1"/>
          </p:cNvSpPr>
          <p:nvPr>
            <p:ph type="body" sz="half" idx="2"/>
          </p:nvPr>
        </p:nvSpPr>
        <p:spPr/>
        <p:txBody>
          <a:bodyPr/>
          <a:lstStyle/>
          <a:p>
            <a:pPr marL="514350" indent="-514350">
              <a:lnSpc>
                <a:spcPct val="150000"/>
              </a:lnSpc>
              <a:buAutoNum type="arabicPeriod"/>
            </a:pPr>
            <a:r>
              <a:rPr lang="en-US" altLang="en-US" sz="2800" dirty="0" smtClean="0"/>
              <a:t>Adsorption</a:t>
            </a:r>
          </a:p>
          <a:p>
            <a:pPr marL="514350" indent="-514350">
              <a:lnSpc>
                <a:spcPct val="150000"/>
              </a:lnSpc>
              <a:buAutoNum type="arabicPeriod"/>
            </a:pPr>
            <a:r>
              <a:rPr lang="en-US" altLang="en-US" sz="2800" dirty="0" smtClean="0"/>
              <a:t>Entry</a:t>
            </a:r>
          </a:p>
          <a:p>
            <a:pPr marL="514350" indent="-514350">
              <a:lnSpc>
                <a:spcPct val="150000"/>
              </a:lnSpc>
              <a:buAutoNum type="arabicPeriod"/>
            </a:pPr>
            <a:r>
              <a:rPr lang="en-US" altLang="en-US" sz="2800" dirty="0" smtClean="0"/>
              <a:t>Replication</a:t>
            </a:r>
          </a:p>
          <a:p>
            <a:pPr marL="514350" indent="-514350">
              <a:lnSpc>
                <a:spcPct val="150000"/>
              </a:lnSpc>
              <a:buAutoNum type="arabicPeriod"/>
            </a:pPr>
            <a:r>
              <a:rPr lang="en-US" altLang="en-US" sz="2800" dirty="0" smtClean="0"/>
              <a:t>Assembly</a:t>
            </a:r>
          </a:p>
          <a:p>
            <a:pPr marL="514350" indent="-514350">
              <a:lnSpc>
                <a:spcPct val="150000"/>
              </a:lnSpc>
              <a:buAutoNum type="arabicPeriod"/>
            </a:pPr>
            <a:r>
              <a:rPr lang="en-US" altLang="en-US" sz="2800" dirty="0"/>
              <a:t>R</a:t>
            </a:r>
            <a:r>
              <a:rPr lang="en-US" altLang="en-US" sz="2800" dirty="0" smtClean="0"/>
              <a:t>elease</a:t>
            </a:r>
            <a:endParaRPr lang="en-US" altLang="en-US" sz="2800" dirty="0"/>
          </a:p>
          <a:p>
            <a:pPr>
              <a:lnSpc>
                <a:spcPct val="90000"/>
              </a:lnSpc>
            </a:pPr>
            <a:endParaRPr lang="en-US" altLang="en-US" sz="2800" dirty="0"/>
          </a:p>
        </p:txBody>
      </p:sp>
      <p:pic>
        <p:nvPicPr>
          <p:cNvPr id="82951" name="Picture 7" descr="lyticcyclestages"/>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42274" y="1119981"/>
            <a:ext cx="3654425" cy="5486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solidFill>
                  <a:schemeClr val="tx1"/>
                </a:solidFill>
              </a:rPr>
              <a:t>WATCH</a:t>
            </a:r>
            <a:endParaRPr lang="en-US" sz="4800" b="1" dirty="0">
              <a:solidFill>
                <a:schemeClr val="tx1"/>
              </a:solidFill>
            </a:endParaRPr>
          </a:p>
        </p:txBody>
      </p:sp>
      <p:sp>
        <p:nvSpPr>
          <p:cNvPr id="5" name="Content Placeholder 4"/>
          <p:cNvSpPr>
            <a:spLocks noGrp="1"/>
          </p:cNvSpPr>
          <p:nvPr>
            <p:ph idx="1"/>
          </p:nvPr>
        </p:nvSpPr>
        <p:spPr/>
        <p:txBody>
          <a:bodyPr/>
          <a:lstStyle/>
          <a:p>
            <a:r>
              <a:rPr lang="en-US" dirty="0" smtClean="0">
                <a:hlinkClick r:id="rId2"/>
              </a:rPr>
              <a:t>The Lytic Cycle</a:t>
            </a:r>
            <a:endParaRPr lang="en-US" dirty="0"/>
          </a:p>
        </p:txBody>
      </p:sp>
    </p:spTree>
    <p:extLst>
      <p:ext uri="{BB962C8B-B14F-4D97-AF65-F5344CB8AC3E}">
        <p14:creationId xmlns:p14="http://schemas.microsoft.com/office/powerpoint/2010/main" val="42497317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b="1" dirty="0" smtClean="0">
                <a:solidFill>
                  <a:schemeClr val="tx1"/>
                </a:solidFill>
              </a:rPr>
              <a:t>THE LYSOGENIC CYCLE</a:t>
            </a:r>
            <a:endParaRPr lang="en-US" altLang="en-US" b="1" dirty="0">
              <a:solidFill>
                <a:schemeClr val="tx1"/>
              </a:solidFill>
            </a:endParaRPr>
          </a:p>
        </p:txBody>
      </p:sp>
      <p:sp>
        <p:nvSpPr>
          <p:cNvPr id="66563" name="Rectangle 3"/>
          <p:cNvSpPr>
            <a:spLocks noGrp="1" noChangeArrowheads="1"/>
          </p:cNvSpPr>
          <p:nvPr>
            <p:ph type="body" idx="4294967295"/>
          </p:nvPr>
        </p:nvSpPr>
        <p:spPr>
          <a:xfrm>
            <a:off x="0" y="1600200"/>
            <a:ext cx="8229600" cy="4525963"/>
          </a:xfrm>
        </p:spPr>
        <p:txBody>
          <a:bodyPr/>
          <a:lstStyle/>
          <a:p>
            <a:pPr marL="0" indent="0">
              <a:lnSpc>
                <a:spcPct val="80000"/>
              </a:lnSpc>
              <a:buNone/>
            </a:pPr>
            <a:r>
              <a:rPr lang="en-US" altLang="en-US" sz="2000" b="1" dirty="0">
                <a:solidFill>
                  <a:srgbClr val="FF3300"/>
                </a:solidFill>
              </a:rPr>
              <a:t>Temperate Viruses and the Lysogenic Cycle</a:t>
            </a:r>
            <a:r>
              <a:rPr lang="en-US" altLang="en-US" sz="2000" b="1" dirty="0"/>
              <a:t> </a:t>
            </a:r>
          </a:p>
          <a:p>
            <a:pPr>
              <a:lnSpc>
                <a:spcPct val="80000"/>
              </a:lnSpc>
              <a:buFontTx/>
              <a:buNone/>
            </a:pPr>
            <a:endParaRPr lang="en-US" altLang="en-US" sz="2000" b="1" dirty="0"/>
          </a:p>
          <a:p>
            <a:pPr>
              <a:lnSpc>
                <a:spcPct val="80000"/>
              </a:lnSpc>
            </a:pPr>
            <a:r>
              <a:rPr lang="en-US" altLang="en-US" sz="2000" b="1" dirty="0"/>
              <a:t>Temperate viruses are those that reproduce without killing their host cell. Typically they reproduce in two ways: through the lytic cycle and the lysogenic cycle. </a:t>
            </a:r>
          </a:p>
          <a:p>
            <a:pPr>
              <a:lnSpc>
                <a:spcPct val="80000"/>
              </a:lnSpc>
              <a:buFontTx/>
              <a:buNone/>
            </a:pPr>
            <a:endParaRPr lang="en-US" altLang="en-US" sz="2000" b="1" dirty="0"/>
          </a:p>
          <a:p>
            <a:pPr>
              <a:lnSpc>
                <a:spcPct val="80000"/>
              </a:lnSpc>
            </a:pPr>
            <a:r>
              <a:rPr lang="en-US" altLang="en-US" sz="2000" b="1" dirty="0"/>
              <a:t>In the lysogenic cycle, the phage's DNA recombines with the bacterial chromosome. </a:t>
            </a:r>
            <a:endParaRPr lang="en-US" altLang="en-US" sz="2000" b="1" dirty="0" smtClean="0"/>
          </a:p>
          <a:p>
            <a:pPr>
              <a:lnSpc>
                <a:spcPct val="80000"/>
              </a:lnSpc>
            </a:pPr>
            <a:r>
              <a:rPr lang="en-US" altLang="en-US" sz="2000" b="1" dirty="0" smtClean="0"/>
              <a:t>Once </a:t>
            </a:r>
            <a:r>
              <a:rPr lang="en-US" altLang="en-US" sz="2000" b="1" dirty="0"/>
              <a:t>it has inserted itself, it is known as a </a:t>
            </a:r>
            <a:r>
              <a:rPr lang="en-US" altLang="en-US" sz="2000" b="1" dirty="0" smtClean="0"/>
              <a:t>provirus. </a:t>
            </a:r>
          </a:p>
          <a:p>
            <a:pPr>
              <a:lnSpc>
                <a:spcPct val="80000"/>
              </a:lnSpc>
            </a:pPr>
            <a:r>
              <a:rPr lang="en-US" altLang="en-US" sz="2000" b="1" dirty="0" smtClean="0"/>
              <a:t>A </a:t>
            </a:r>
            <a:r>
              <a:rPr lang="en-US" altLang="en-US" sz="2000" b="1" dirty="0"/>
              <a:t>host cell that carries a prophage has the potential to lyse, thus it is called a lysogenic cell. </a:t>
            </a:r>
            <a:br>
              <a:rPr lang="en-US" altLang="en-US" sz="2000" b="1" dirty="0"/>
            </a:br>
            <a:endParaRPr lang="en-US" altLang="en-US" sz="2000" b="1" dirty="0"/>
          </a:p>
          <a:p>
            <a:pPr>
              <a:lnSpc>
                <a:spcPct val="80000"/>
              </a:lnSpc>
            </a:pPr>
            <a:r>
              <a:rPr lang="en-US" altLang="en-US" sz="2000" b="1" dirty="0"/>
              <a:t>Transduction:  Viruses also have the ability to transfer genetic material from one host to another, altering the genetic code of a cell.</a:t>
            </a:r>
            <a:br>
              <a:rPr lang="en-US" altLang="en-US" sz="2000" b="1" dirty="0"/>
            </a:br>
            <a:endParaRPr lang="en-US" altLang="en-US" sz="2000"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b="1" dirty="0" smtClean="0">
                <a:solidFill>
                  <a:schemeClr val="tx1"/>
                </a:solidFill>
              </a:rPr>
              <a:t>THE LYSOGENIC CYCLE</a:t>
            </a:r>
            <a:endParaRPr lang="en-US" altLang="en-US" b="1" dirty="0">
              <a:solidFill>
                <a:schemeClr val="tx1"/>
              </a:solidFill>
            </a:endParaRPr>
          </a:p>
        </p:txBody>
      </p:sp>
      <p:sp>
        <p:nvSpPr>
          <p:cNvPr id="66563" name="Rectangle 3"/>
          <p:cNvSpPr>
            <a:spLocks noGrp="1" noChangeArrowheads="1"/>
          </p:cNvSpPr>
          <p:nvPr>
            <p:ph type="body" idx="4294967295"/>
          </p:nvPr>
        </p:nvSpPr>
        <p:spPr>
          <a:xfrm>
            <a:off x="0" y="1600200"/>
            <a:ext cx="8229600" cy="4525963"/>
          </a:xfrm>
        </p:spPr>
        <p:txBody>
          <a:bodyPr/>
          <a:lstStyle/>
          <a:p>
            <a:pPr marL="514350" lvl="0" indent="-514350">
              <a:buAutoNum type="arabicPeriod"/>
            </a:pPr>
            <a:r>
              <a:rPr lang="en-US" dirty="0"/>
              <a:t>V</a:t>
            </a:r>
            <a:r>
              <a:rPr lang="en-US" dirty="0" smtClean="0"/>
              <a:t>irus </a:t>
            </a:r>
            <a:r>
              <a:rPr lang="en-US" dirty="0"/>
              <a:t>attaches to host cell and injects viral </a:t>
            </a:r>
            <a:r>
              <a:rPr lang="en-US" dirty="0" smtClean="0"/>
              <a:t>DNA.</a:t>
            </a:r>
          </a:p>
          <a:p>
            <a:pPr marL="514350" lvl="0" indent="-514350">
              <a:buAutoNum type="arabicPeriod"/>
            </a:pPr>
            <a:r>
              <a:rPr lang="en-US" dirty="0"/>
              <a:t>V</a:t>
            </a:r>
            <a:r>
              <a:rPr lang="en-US" dirty="0" smtClean="0"/>
              <a:t>iral </a:t>
            </a:r>
            <a:r>
              <a:rPr lang="en-US" dirty="0"/>
              <a:t>DNA integrates with host DNA creates </a:t>
            </a:r>
            <a:r>
              <a:rPr lang="en-US" dirty="0" smtClean="0"/>
              <a:t>provirus.</a:t>
            </a:r>
          </a:p>
          <a:p>
            <a:pPr marL="514350" lvl="0" indent="-514350">
              <a:buAutoNum type="arabicPeriod"/>
            </a:pPr>
            <a:r>
              <a:rPr lang="en-US" dirty="0"/>
              <a:t>P</a:t>
            </a:r>
            <a:r>
              <a:rPr lang="en-US" dirty="0" smtClean="0"/>
              <a:t>rovirus </a:t>
            </a:r>
            <a:r>
              <a:rPr lang="en-US" dirty="0"/>
              <a:t>is replicated along with host cell’s </a:t>
            </a:r>
            <a:r>
              <a:rPr lang="en-US" dirty="0" smtClean="0"/>
              <a:t>DNA.</a:t>
            </a:r>
          </a:p>
          <a:p>
            <a:pPr marL="514350" lvl="0" indent="-514350">
              <a:buAutoNum type="arabicPeriod"/>
            </a:pPr>
            <a:r>
              <a:rPr lang="en-US" dirty="0"/>
              <a:t>V</a:t>
            </a:r>
            <a:r>
              <a:rPr lang="en-US" dirty="0" smtClean="0"/>
              <a:t>irus </a:t>
            </a:r>
            <a:r>
              <a:rPr lang="en-US" dirty="0"/>
              <a:t>may become active, switching to the lytic cycle, destroying </a:t>
            </a:r>
            <a:r>
              <a:rPr lang="en-US" dirty="0" smtClean="0"/>
              <a:t>host.</a:t>
            </a:r>
            <a:endParaRPr lang="en-US" dirty="0"/>
          </a:p>
          <a:p>
            <a:pPr marL="0" indent="0">
              <a:buNone/>
            </a:pPr>
            <a:r>
              <a:rPr lang="en-US" dirty="0"/>
              <a:t/>
            </a:r>
            <a:br>
              <a:rPr lang="en-US" dirty="0"/>
            </a:br>
            <a:r>
              <a:rPr lang="en-US" altLang="en-US" sz="2000" b="1" dirty="0"/>
              <a:t/>
            </a:r>
            <a:br>
              <a:rPr lang="en-US" altLang="en-US" sz="2000" b="1" dirty="0"/>
            </a:br>
            <a:endParaRPr lang="en-US" altLang="en-US" sz="2000" b="1" dirty="0"/>
          </a:p>
        </p:txBody>
      </p:sp>
    </p:spTree>
    <p:extLst>
      <p:ext uri="{BB962C8B-B14F-4D97-AF65-F5344CB8AC3E}">
        <p14:creationId xmlns:p14="http://schemas.microsoft.com/office/powerpoint/2010/main" val="2298866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4"/>
          <p:cNvSpPr>
            <a:spLocks noGrp="1" noChangeArrowheads="1"/>
          </p:cNvSpPr>
          <p:nvPr>
            <p:ph type="title"/>
          </p:nvPr>
        </p:nvSpPr>
        <p:spPr>
          <a:xfrm>
            <a:off x="533400" y="88769"/>
            <a:ext cx="8229600" cy="1143000"/>
          </a:xfrm>
        </p:spPr>
        <p:txBody>
          <a:bodyPr/>
          <a:lstStyle/>
          <a:p>
            <a:r>
              <a:rPr lang="en-US" altLang="en-US" b="1" dirty="0" smtClean="0">
                <a:solidFill>
                  <a:schemeClr val="tx1"/>
                </a:solidFill>
              </a:rPr>
              <a:t>THE LYSOGENIC CYCLE</a:t>
            </a:r>
            <a:endParaRPr lang="en-US" altLang="en-US" b="1" dirty="0">
              <a:solidFill>
                <a:schemeClr val="tx1"/>
              </a:solidFill>
            </a:endParaRPr>
          </a:p>
        </p:txBody>
      </p:sp>
      <p:sp>
        <p:nvSpPr>
          <p:cNvPr id="87046" name="Rectangle 6"/>
          <p:cNvSpPr>
            <a:spLocks noGrp="1" noChangeArrowheads="1"/>
          </p:cNvSpPr>
          <p:nvPr>
            <p:ph type="body" sz="half" idx="2"/>
          </p:nvPr>
        </p:nvSpPr>
        <p:spPr/>
        <p:txBody>
          <a:bodyPr/>
          <a:lstStyle/>
          <a:p>
            <a:pPr marL="457200" indent="-457200">
              <a:lnSpc>
                <a:spcPct val="90000"/>
              </a:lnSpc>
              <a:buAutoNum type="arabicPeriod"/>
            </a:pPr>
            <a:r>
              <a:rPr lang="en-US" altLang="en-US" sz="2000" b="1" dirty="0" smtClean="0"/>
              <a:t>Attachment</a:t>
            </a:r>
          </a:p>
          <a:p>
            <a:pPr marL="457200" indent="-457200">
              <a:lnSpc>
                <a:spcPct val="90000"/>
              </a:lnSpc>
              <a:buAutoNum type="arabicPeriod"/>
            </a:pPr>
            <a:r>
              <a:rPr lang="en-US" altLang="en-US" sz="2000" b="1" dirty="0" smtClean="0"/>
              <a:t>Replication</a:t>
            </a:r>
          </a:p>
          <a:p>
            <a:pPr marL="457200" indent="-457200">
              <a:lnSpc>
                <a:spcPct val="90000"/>
              </a:lnSpc>
              <a:buAutoNum type="arabicPeriod"/>
            </a:pPr>
            <a:r>
              <a:rPr lang="en-US" altLang="en-US" sz="2000" b="1" dirty="0" smtClean="0"/>
              <a:t>Activation</a:t>
            </a:r>
          </a:p>
          <a:p>
            <a:pPr marL="457200" indent="-457200">
              <a:lnSpc>
                <a:spcPct val="90000"/>
              </a:lnSpc>
              <a:buAutoNum type="arabicPeriod"/>
            </a:pPr>
            <a:endParaRPr lang="en-US" altLang="en-US" sz="2000" b="1" dirty="0"/>
          </a:p>
          <a:p>
            <a:pPr marL="457200" indent="-457200">
              <a:lnSpc>
                <a:spcPct val="90000"/>
              </a:lnSpc>
              <a:buAutoNum type="arabicPeriod"/>
            </a:pPr>
            <a:endParaRPr lang="en-US" altLang="en-US" sz="2000" b="1" dirty="0" smtClean="0"/>
          </a:p>
          <a:p>
            <a:pPr marL="0" indent="0">
              <a:lnSpc>
                <a:spcPct val="90000"/>
              </a:lnSpc>
              <a:buNone/>
            </a:pPr>
            <a:endParaRPr lang="en-US" altLang="en-US" sz="2000" b="1" dirty="0"/>
          </a:p>
          <a:p>
            <a:pPr>
              <a:lnSpc>
                <a:spcPct val="90000"/>
              </a:lnSpc>
            </a:pPr>
            <a:r>
              <a:rPr lang="en-US" altLang="en-US" sz="2000" b="1" dirty="0" smtClean="0"/>
              <a:t>A </a:t>
            </a:r>
            <a:r>
              <a:rPr lang="en-US" altLang="en-US" sz="2000" b="1" dirty="0"/>
              <a:t>change in the environment, stress, exhaustion, </a:t>
            </a:r>
            <a:r>
              <a:rPr lang="en-US" altLang="en-US" sz="2000" b="1" dirty="0" smtClean="0"/>
              <a:t>etc., </a:t>
            </a:r>
            <a:r>
              <a:rPr lang="en-US" altLang="en-US" sz="2000" b="1" dirty="0"/>
              <a:t>can cause the provirus to begin the </a:t>
            </a:r>
            <a:r>
              <a:rPr lang="en-US" altLang="en-US" sz="2000" b="1" dirty="0">
                <a:solidFill>
                  <a:schemeClr val="bg1"/>
                </a:solidFill>
              </a:rPr>
              <a:t>lytic cycle</a:t>
            </a:r>
            <a:r>
              <a:rPr lang="en-US" altLang="en-US" sz="2000" b="1" dirty="0"/>
              <a:t>.</a:t>
            </a:r>
          </a:p>
          <a:p>
            <a:pPr>
              <a:lnSpc>
                <a:spcPct val="90000"/>
              </a:lnSpc>
            </a:pPr>
            <a:endParaRPr lang="en-US" altLang="en-US" sz="2000" b="1" dirty="0"/>
          </a:p>
        </p:txBody>
      </p:sp>
      <p:pic>
        <p:nvPicPr>
          <p:cNvPr id="87047" name="Picture 7" descr="lysogenic cycle"/>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393700" y="1219200"/>
            <a:ext cx="4119563" cy="53641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solidFill>
                  <a:schemeClr val="tx1"/>
                </a:solidFill>
              </a:rPr>
              <a:t>WATCH</a:t>
            </a:r>
            <a:endParaRPr lang="en-US" sz="4800" b="1" dirty="0">
              <a:solidFill>
                <a:schemeClr val="tx1"/>
              </a:solidFill>
            </a:endParaRPr>
          </a:p>
        </p:txBody>
      </p:sp>
      <p:sp>
        <p:nvSpPr>
          <p:cNvPr id="5" name="Content Placeholder 4"/>
          <p:cNvSpPr>
            <a:spLocks noGrp="1"/>
          </p:cNvSpPr>
          <p:nvPr>
            <p:ph idx="1"/>
          </p:nvPr>
        </p:nvSpPr>
        <p:spPr/>
        <p:txBody>
          <a:bodyPr/>
          <a:lstStyle/>
          <a:p>
            <a:r>
              <a:rPr lang="en-US" dirty="0" smtClean="0">
                <a:hlinkClick r:id="rId2"/>
              </a:rPr>
              <a:t>The Lysogenic Cycle</a:t>
            </a:r>
            <a:endParaRPr lang="en-US" dirty="0"/>
          </a:p>
        </p:txBody>
      </p:sp>
    </p:spTree>
    <p:extLst>
      <p:ext uri="{BB962C8B-B14F-4D97-AF65-F5344CB8AC3E}">
        <p14:creationId xmlns:p14="http://schemas.microsoft.com/office/powerpoint/2010/main" val="29025631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ltLang="en-US" b="1" dirty="0" smtClean="0">
                <a:solidFill>
                  <a:schemeClr val="tx1"/>
                </a:solidFill>
              </a:rPr>
              <a:t>THE LYSOGENIC &amp; LYTIC CYCLES</a:t>
            </a:r>
            <a:endParaRPr lang="en-US" altLang="en-US" b="1" dirty="0">
              <a:solidFill>
                <a:schemeClr val="tx1"/>
              </a:solidFill>
            </a:endParaRPr>
          </a:p>
        </p:txBody>
      </p:sp>
      <p:pic>
        <p:nvPicPr>
          <p:cNvPr id="86021" name="Picture 5" descr="lytic vs lysogen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252" y="1981200"/>
            <a:ext cx="8409495" cy="443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TO DO</a:t>
            </a:r>
            <a:endParaRPr lang="en-US" sz="4800" b="1" dirty="0"/>
          </a:p>
        </p:txBody>
      </p:sp>
      <p:sp>
        <p:nvSpPr>
          <p:cNvPr id="3" name="Content Placeholder 2"/>
          <p:cNvSpPr>
            <a:spLocks noGrp="1"/>
          </p:cNvSpPr>
          <p:nvPr>
            <p:ph idx="1"/>
          </p:nvPr>
        </p:nvSpPr>
        <p:spPr/>
        <p:txBody>
          <a:bodyPr/>
          <a:lstStyle/>
          <a:p>
            <a:pPr lvl="0"/>
            <a:r>
              <a:rPr lang="en-US" dirty="0" smtClean="0"/>
              <a:t>Do Section C #6-12 using the “Viruses: The Ultimate Parasites” handout and your notes.</a:t>
            </a:r>
            <a:endParaRPr lang="en-US" dirty="0"/>
          </a:p>
          <a:p>
            <a:endParaRPr lang="en-US" dirty="0"/>
          </a:p>
        </p:txBody>
      </p:sp>
    </p:spTree>
    <p:extLst>
      <p:ext uri="{BB962C8B-B14F-4D97-AF65-F5344CB8AC3E}">
        <p14:creationId xmlns:p14="http://schemas.microsoft.com/office/powerpoint/2010/main" val="41313329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DO NOW</a:t>
            </a:r>
            <a:endParaRPr lang="en-US" sz="4800" b="1" dirty="0"/>
          </a:p>
        </p:txBody>
      </p:sp>
      <p:sp>
        <p:nvSpPr>
          <p:cNvPr id="3" name="Content Placeholder 2"/>
          <p:cNvSpPr>
            <a:spLocks noGrp="1"/>
          </p:cNvSpPr>
          <p:nvPr>
            <p:ph idx="1"/>
          </p:nvPr>
        </p:nvSpPr>
        <p:spPr/>
        <p:txBody>
          <a:bodyPr/>
          <a:lstStyle/>
          <a:p>
            <a:r>
              <a:rPr lang="en-US" dirty="0" smtClean="0"/>
              <a:t>Get out notes, worksheet and EOC Daily sheet.</a:t>
            </a:r>
            <a:endParaRPr lang="en-US" dirty="0"/>
          </a:p>
        </p:txBody>
      </p:sp>
    </p:spTree>
    <p:extLst>
      <p:ext uri="{BB962C8B-B14F-4D97-AF65-F5344CB8AC3E}">
        <p14:creationId xmlns:p14="http://schemas.microsoft.com/office/powerpoint/2010/main" val="7897359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024744" cy="1143000"/>
          </a:xfrm>
        </p:spPr>
        <p:txBody>
          <a:bodyPr/>
          <a:lstStyle/>
          <a:p>
            <a:r>
              <a:rPr lang="en-US" b="1" dirty="0"/>
              <a:t>EOC BIOLOGY </a:t>
            </a:r>
            <a:r>
              <a:rPr lang="en-US" b="1" dirty="0" smtClean="0"/>
              <a:t>BIO22</a:t>
            </a:r>
            <a:endParaRPr lang="en-US" dirty="0"/>
          </a:p>
        </p:txBody>
      </p:sp>
      <p:sp>
        <p:nvSpPr>
          <p:cNvPr id="3" name="Content Placeholder 2"/>
          <p:cNvSpPr>
            <a:spLocks noGrp="1"/>
          </p:cNvSpPr>
          <p:nvPr>
            <p:ph idx="1"/>
          </p:nvPr>
        </p:nvSpPr>
        <p:spPr>
          <a:xfrm>
            <a:off x="457200" y="2057400"/>
            <a:ext cx="8229600" cy="4068763"/>
          </a:xfrm>
        </p:spPr>
        <p:txBody>
          <a:bodyPr>
            <a:normAutofit/>
          </a:bodyPr>
          <a:lstStyle/>
          <a:p>
            <a:pPr marL="68580" indent="0">
              <a:buNone/>
            </a:pPr>
            <a:r>
              <a:rPr lang="en-US" sz="2800" dirty="0" smtClean="0"/>
              <a:t>A team of scientists at the University of California Irvine has recently placed foreign DNA in mosquitoes.  The World Health Organization helped fund the project.  What might the team be trying to accomplish?</a:t>
            </a:r>
            <a:endParaRPr lang="en-US" sz="2800" dirty="0"/>
          </a:p>
        </p:txBody>
      </p:sp>
    </p:spTree>
    <p:extLst>
      <p:ext uri="{BB962C8B-B14F-4D97-AF65-F5344CB8AC3E}">
        <p14:creationId xmlns:p14="http://schemas.microsoft.com/office/powerpoint/2010/main" val="39575266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024744" cy="1143000"/>
          </a:xfrm>
        </p:spPr>
        <p:txBody>
          <a:bodyPr/>
          <a:lstStyle/>
          <a:p>
            <a:r>
              <a:rPr lang="en-US" b="1" dirty="0"/>
              <a:t>EOC BIOLOGY </a:t>
            </a:r>
            <a:r>
              <a:rPr lang="en-US" b="1" dirty="0" smtClean="0"/>
              <a:t>BIO22</a:t>
            </a:r>
            <a:endParaRPr lang="en-US" dirty="0"/>
          </a:p>
        </p:txBody>
      </p:sp>
      <p:sp>
        <p:nvSpPr>
          <p:cNvPr id="3" name="Content Placeholder 2"/>
          <p:cNvSpPr>
            <a:spLocks noGrp="1"/>
          </p:cNvSpPr>
          <p:nvPr>
            <p:ph idx="1"/>
          </p:nvPr>
        </p:nvSpPr>
        <p:spPr>
          <a:xfrm>
            <a:off x="838200" y="1752600"/>
            <a:ext cx="6777317" cy="3508977"/>
          </a:xfrm>
        </p:spPr>
        <p:txBody>
          <a:bodyPr>
            <a:normAutofit/>
          </a:bodyPr>
          <a:lstStyle/>
          <a:p>
            <a:r>
              <a:rPr lang="en-US" sz="2800" dirty="0" smtClean="0"/>
              <a:t>The team could be trying to eradicate diseases, such as malaria, caused by mosquitoes by causing permanent genetic mutations.</a:t>
            </a:r>
            <a:endParaRPr lang="en-US" sz="2800" dirty="0"/>
          </a:p>
        </p:txBody>
      </p:sp>
    </p:spTree>
    <p:extLst>
      <p:ext uri="{BB962C8B-B14F-4D97-AF65-F5344CB8AC3E}">
        <p14:creationId xmlns:p14="http://schemas.microsoft.com/office/powerpoint/2010/main" val="40594189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 DO</a:t>
            </a:r>
            <a:endParaRPr lang="en-US" b="1" dirty="0"/>
          </a:p>
        </p:txBody>
      </p:sp>
      <p:sp>
        <p:nvSpPr>
          <p:cNvPr id="3" name="Content Placeholder 2"/>
          <p:cNvSpPr>
            <a:spLocks noGrp="1"/>
          </p:cNvSpPr>
          <p:nvPr>
            <p:ph idx="1"/>
          </p:nvPr>
        </p:nvSpPr>
        <p:spPr/>
        <p:txBody>
          <a:bodyPr/>
          <a:lstStyle/>
          <a:p>
            <a:r>
              <a:rPr lang="en-US" dirty="0" smtClean="0"/>
              <a:t>Go over Section C #6-12</a:t>
            </a:r>
          </a:p>
          <a:p>
            <a:pPr lvl="0"/>
            <a:r>
              <a:rPr lang="en-US" dirty="0" smtClean="0"/>
              <a:t>Watch </a:t>
            </a:r>
            <a:r>
              <a:rPr lang="en-US" u="sng" dirty="0">
                <a:hlinkClick r:id="rId2"/>
              </a:rPr>
              <a:t>Flu Attack</a:t>
            </a:r>
            <a:endParaRPr lang="en-US" dirty="0"/>
          </a:p>
          <a:p>
            <a:pPr marL="0" indent="0">
              <a:buNone/>
            </a:pPr>
            <a:endParaRPr lang="en-US" dirty="0"/>
          </a:p>
        </p:txBody>
      </p:sp>
    </p:spTree>
    <p:extLst>
      <p:ext uri="{BB962C8B-B14F-4D97-AF65-F5344CB8AC3E}">
        <p14:creationId xmlns:p14="http://schemas.microsoft.com/office/powerpoint/2010/main" val="7973425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52400" y="274638"/>
            <a:ext cx="8839200" cy="1143000"/>
          </a:xfrm>
        </p:spPr>
        <p:txBody>
          <a:bodyPr/>
          <a:lstStyle/>
          <a:p>
            <a:r>
              <a:rPr lang="en-US" altLang="en-US" b="1" dirty="0" smtClean="0">
                <a:solidFill>
                  <a:schemeClr val="tx1"/>
                </a:solidFill>
              </a:rPr>
              <a:t>VIRUSES ARE HOST SPECIFIC</a:t>
            </a:r>
            <a:endParaRPr lang="en-US" altLang="en-US" b="1" dirty="0">
              <a:solidFill>
                <a:schemeClr val="tx1"/>
              </a:solidFill>
            </a:endParaRPr>
          </a:p>
        </p:txBody>
      </p:sp>
      <p:sp>
        <p:nvSpPr>
          <p:cNvPr id="56323" name="Rectangle 3"/>
          <p:cNvSpPr>
            <a:spLocks noGrp="1" noChangeArrowheads="1"/>
          </p:cNvSpPr>
          <p:nvPr>
            <p:ph type="body" idx="1"/>
          </p:nvPr>
        </p:nvSpPr>
        <p:spPr/>
        <p:txBody>
          <a:bodyPr/>
          <a:lstStyle/>
          <a:p>
            <a:pPr>
              <a:lnSpc>
                <a:spcPct val="90000"/>
              </a:lnSpc>
            </a:pPr>
            <a:r>
              <a:rPr lang="en-US" altLang="en-US" sz="2400" dirty="0"/>
              <a:t>Viruses tend to attack particular species of animals </a:t>
            </a:r>
            <a:r>
              <a:rPr lang="en-US" altLang="en-US" sz="2400" dirty="0" smtClean="0"/>
              <a:t>and </a:t>
            </a:r>
            <a:r>
              <a:rPr lang="en-US" altLang="en-US" sz="2400" dirty="0"/>
              <a:t>plants and specific cells in the organism.</a:t>
            </a:r>
          </a:p>
          <a:p>
            <a:pPr>
              <a:lnSpc>
                <a:spcPct val="90000"/>
              </a:lnSpc>
            </a:pPr>
            <a:r>
              <a:rPr lang="en-US" altLang="en-US" sz="2400" b="1" dirty="0">
                <a:solidFill>
                  <a:srgbClr val="3333FF"/>
                </a:solidFill>
              </a:rPr>
              <a:t>Cold viruses </a:t>
            </a:r>
            <a:r>
              <a:rPr lang="en-US" altLang="en-US" sz="2400" dirty="0"/>
              <a:t>attack cells from the respiratory system while </a:t>
            </a:r>
            <a:r>
              <a:rPr lang="en-US" altLang="en-US" sz="2400" b="1" dirty="0">
                <a:solidFill>
                  <a:srgbClr val="3333FF"/>
                </a:solidFill>
              </a:rPr>
              <a:t>polio </a:t>
            </a:r>
            <a:r>
              <a:rPr lang="en-US" altLang="en-US" sz="2400" dirty="0"/>
              <a:t>attacks the nervous system.</a:t>
            </a:r>
          </a:p>
          <a:p>
            <a:pPr>
              <a:lnSpc>
                <a:spcPct val="90000"/>
              </a:lnSpc>
            </a:pPr>
            <a:r>
              <a:rPr lang="en-US" altLang="en-US" sz="2400" dirty="0"/>
              <a:t>Many viruses can attack more than one species, for example, </a:t>
            </a:r>
            <a:r>
              <a:rPr lang="en-US" altLang="en-US" sz="2400" b="1" dirty="0">
                <a:solidFill>
                  <a:srgbClr val="3333FF"/>
                </a:solidFill>
              </a:rPr>
              <a:t>rabies</a:t>
            </a:r>
            <a:r>
              <a:rPr lang="en-US" altLang="en-US" sz="2400" dirty="0"/>
              <a:t> can be transmitted from dogs </a:t>
            </a:r>
            <a:r>
              <a:rPr lang="en-US" altLang="en-US" sz="2400" dirty="0" smtClean="0"/>
              <a:t>and </a:t>
            </a:r>
            <a:r>
              <a:rPr lang="en-US" altLang="en-US" sz="2400" dirty="0"/>
              <a:t>raccoons to humans.</a:t>
            </a:r>
          </a:p>
          <a:p>
            <a:pPr>
              <a:lnSpc>
                <a:spcPct val="90000"/>
              </a:lnSpc>
            </a:pPr>
            <a:r>
              <a:rPr lang="en-US" altLang="en-US" sz="2400" b="1" dirty="0">
                <a:solidFill>
                  <a:srgbClr val="3333FF"/>
                </a:solidFill>
              </a:rPr>
              <a:t>Cowpox</a:t>
            </a:r>
            <a:r>
              <a:rPr lang="en-US" altLang="en-US" sz="2400" dirty="0"/>
              <a:t> can be transmitted from cows to humans.</a:t>
            </a:r>
          </a:p>
          <a:p>
            <a:pPr>
              <a:lnSpc>
                <a:spcPct val="90000"/>
              </a:lnSpc>
            </a:pPr>
            <a:r>
              <a:rPr lang="en-US" altLang="en-US" sz="2400" b="1" dirty="0">
                <a:solidFill>
                  <a:srgbClr val="3333FF"/>
                </a:solidFill>
              </a:rPr>
              <a:t>Psittacosis</a:t>
            </a:r>
            <a:r>
              <a:rPr lang="en-US" altLang="en-US" sz="2400" dirty="0"/>
              <a:t> can be transmitted from birds to humans.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b="1" dirty="0" smtClean="0">
                <a:solidFill>
                  <a:schemeClr val="tx1"/>
                </a:solidFill>
              </a:rPr>
              <a:t>VIRUSES CAUSE MANY DISEASES</a:t>
            </a:r>
            <a:endParaRPr lang="en-US" altLang="en-US" b="1" dirty="0">
              <a:solidFill>
                <a:schemeClr val="tx1"/>
              </a:solidFill>
            </a:endParaRPr>
          </a:p>
        </p:txBody>
      </p:sp>
      <p:sp>
        <p:nvSpPr>
          <p:cNvPr id="57347" name="Rectangle 3"/>
          <p:cNvSpPr>
            <a:spLocks noGrp="1" noChangeArrowheads="1"/>
          </p:cNvSpPr>
          <p:nvPr>
            <p:ph type="body" idx="1"/>
          </p:nvPr>
        </p:nvSpPr>
        <p:spPr/>
        <p:txBody>
          <a:bodyPr/>
          <a:lstStyle/>
          <a:p>
            <a:pPr>
              <a:lnSpc>
                <a:spcPct val="90000"/>
              </a:lnSpc>
            </a:pPr>
            <a:r>
              <a:rPr lang="en-US" altLang="en-US" sz="2800" dirty="0"/>
              <a:t>The most lethal virus in history:                        </a:t>
            </a:r>
            <a:r>
              <a:rPr lang="en-US" altLang="en-US" sz="2800" b="1" dirty="0">
                <a:solidFill>
                  <a:srgbClr val="FF3399"/>
                </a:solidFill>
              </a:rPr>
              <a:t>The Spanish Flu (1918-1919).  </a:t>
            </a:r>
          </a:p>
          <a:p>
            <a:pPr>
              <a:lnSpc>
                <a:spcPct val="90000"/>
              </a:lnSpc>
            </a:pPr>
            <a:r>
              <a:rPr lang="en-US" altLang="en-US" sz="2800" dirty="0"/>
              <a:t>Approximately 25 million people died, more people than died in battle in WWI.</a:t>
            </a:r>
          </a:p>
          <a:p>
            <a:pPr>
              <a:lnSpc>
                <a:spcPct val="90000"/>
              </a:lnSpc>
            </a:pPr>
            <a:r>
              <a:rPr lang="en-US" altLang="en-US" sz="2800" dirty="0"/>
              <a:t>More than the number that died in a four year time period (1347-1351) from the plague (bacterium).</a:t>
            </a:r>
          </a:p>
          <a:p>
            <a:pPr>
              <a:lnSpc>
                <a:spcPct val="90000"/>
              </a:lnSpc>
            </a:pPr>
            <a:r>
              <a:rPr lang="en-US" altLang="en-US" sz="2800" dirty="0"/>
              <a:t>Many viruses cause cancer:  </a:t>
            </a:r>
            <a:r>
              <a:rPr lang="en-US" altLang="en-US" sz="2800" dirty="0">
                <a:solidFill>
                  <a:schemeClr val="bg1"/>
                </a:solidFill>
              </a:rPr>
              <a:t>Hepatitis B </a:t>
            </a:r>
            <a:r>
              <a:rPr lang="en-US" altLang="en-US" sz="2800" dirty="0"/>
              <a:t>(liver cancer), </a:t>
            </a:r>
            <a:r>
              <a:rPr lang="en-US" altLang="en-US" sz="2800" dirty="0">
                <a:solidFill>
                  <a:schemeClr val="bg1"/>
                </a:solidFill>
              </a:rPr>
              <a:t>Epstein-Barr</a:t>
            </a:r>
            <a:r>
              <a:rPr lang="en-US" altLang="en-US" sz="2800" dirty="0"/>
              <a:t> (</a:t>
            </a:r>
            <a:r>
              <a:rPr lang="en-US" altLang="en-US" sz="2800" dirty="0" err="1"/>
              <a:t>Burkitt’s</a:t>
            </a:r>
            <a:r>
              <a:rPr lang="en-US" altLang="en-US" sz="2800" dirty="0"/>
              <a:t> Lymphoma), &amp; </a:t>
            </a:r>
            <a:r>
              <a:rPr lang="en-US" altLang="en-US" sz="2800" dirty="0">
                <a:solidFill>
                  <a:schemeClr val="bg1"/>
                </a:solidFill>
              </a:rPr>
              <a:t>human papilloma virus </a:t>
            </a:r>
            <a:r>
              <a:rPr lang="en-US" altLang="en-US" sz="2800" dirty="0"/>
              <a:t>(cervical cancer).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VIRAL DISEASES</a:t>
            </a:r>
            <a:endParaRPr lang="en-US" b="1" dirty="0">
              <a:solidFill>
                <a:schemeClr val="tx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924463517"/>
              </p:ext>
            </p:extLst>
          </p:nvPr>
        </p:nvGraphicFramePr>
        <p:xfrm>
          <a:off x="718543" y="1942941"/>
          <a:ext cx="7282457" cy="3291840"/>
        </p:xfrm>
        <a:graphic>
          <a:graphicData uri="http://schemas.openxmlformats.org/drawingml/2006/table">
            <a:tbl>
              <a:tblPr firstRow="1" firstCol="1" lastRow="1" lastCol="1" bandRow="1" bandCol="1">
                <a:tableStyleId>{72833802-FEF1-4C79-8D5D-14CF1EAF98D9}</a:tableStyleId>
              </a:tblPr>
              <a:tblGrid>
                <a:gridCol w="3236648">
                  <a:extLst>
                    <a:ext uri="{9D8B030D-6E8A-4147-A177-3AD203B41FA5}">
                      <a16:colId xmlns="" xmlns:a16="http://schemas.microsoft.com/office/drawing/2014/main" val="2846576832"/>
                    </a:ext>
                  </a:extLst>
                </a:gridCol>
                <a:gridCol w="4045809">
                  <a:extLst>
                    <a:ext uri="{9D8B030D-6E8A-4147-A177-3AD203B41FA5}">
                      <a16:colId xmlns="" xmlns:a16="http://schemas.microsoft.com/office/drawing/2014/main" val="1215895328"/>
                    </a:ext>
                  </a:extLst>
                </a:gridCol>
              </a:tblGrid>
              <a:tr h="547932">
                <a:tc gridSpan="2">
                  <a:txBody>
                    <a:bodyPr/>
                    <a:lstStyle/>
                    <a:p>
                      <a:pPr marL="0" marR="0" algn="ctr">
                        <a:spcBef>
                          <a:spcPts val="0"/>
                        </a:spcBef>
                        <a:spcAft>
                          <a:spcPts val="0"/>
                        </a:spcAft>
                      </a:pPr>
                      <a:r>
                        <a:rPr lang="en-US" sz="3600">
                          <a:effectLst/>
                        </a:rPr>
                        <a:t>VIRAL DISEASES</a:t>
                      </a:r>
                      <a:endParaRPr lang="en-US" sz="3600">
                        <a:effectLst/>
                        <a:latin typeface="Times New Roman" panose="02020603050405020304" pitchFamily="18" charset="0"/>
                        <a:ea typeface="Times New Roman" panose="02020603050405020304" pitchFamily="18" charset="0"/>
                      </a:endParaRPr>
                    </a:p>
                  </a:txBody>
                  <a:tcPr marL="202291" marR="202291" marT="0" marB="0"/>
                </a:tc>
                <a:tc hMerge="1">
                  <a:txBody>
                    <a:bodyPr/>
                    <a:lstStyle/>
                    <a:p>
                      <a:endParaRPr lang="en-US"/>
                    </a:p>
                  </a:txBody>
                  <a:tcPr/>
                </a:tc>
                <a:extLst>
                  <a:ext uri="{0D108BD9-81ED-4DB2-BD59-A6C34878D82A}">
                    <a16:rowId xmlns="" xmlns:a16="http://schemas.microsoft.com/office/drawing/2014/main" val="2328411526"/>
                  </a:ext>
                </a:extLst>
              </a:tr>
              <a:tr h="547932">
                <a:tc>
                  <a:txBody>
                    <a:bodyPr/>
                    <a:lstStyle/>
                    <a:p>
                      <a:pPr marL="0" marR="0" algn="ctr">
                        <a:spcBef>
                          <a:spcPts val="0"/>
                        </a:spcBef>
                        <a:spcAft>
                          <a:spcPts val="0"/>
                        </a:spcAft>
                      </a:pPr>
                      <a:r>
                        <a:rPr lang="en-US" sz="3600" dirty="0">
                          <a:effectLst/>
                        </a:rPr>
                        <a:t>Mumps</a:t>
                      </a:r>
                      <a:endParaRPr lang="en-US" sz="3600" dirty="0">
                        <a:effectLst/>
                        <a:latin typeface="Times New Roman" panose="02020603050405020304" pitchFamily="18" charset="0"/>
                        <a:ea typeface="Times New Roman" panose="02020603050405020304" pitchFamily="18" charset="0"/>
                      </a:endParaRPr>
                    </a:p>
                  </a:txBody>
                  <a:tcPr marL="202291" marR="202291" marT="0" marB="0"/>
                </a:tc>
                <a:tc>
                  <a:txBody>
                    <a:bodyPr/>
                    <a:lstStyle/>
                    <a:p>
                      <a:pPr marL="0" marR="0" algn="ctr">
                        <a:spcBef>
                          <a:spcPts val="0"/>
                        </a:spcBef>
                        <a:spcAft>
                          <a:spcPts val="0"/>
                        </a:spcAft>
                      </a:pPr>
                      <a:r>
                        <a:rPr lang="en-US" sz="3600" dirty="0">
                          <a:effectLst/>
                        </a:rPr>
                        <a:t>Rabies</a:t>
                      </a:r>
                      <a:endParaRPr lang="en-US" sz="3600" dirty="0">
                        <a:effectLst/>
                        <a:latin typeface="Times New Roman" panose="02020603050405020304" pitchFamily="18" charset="0"/>
                        <a:ea typeface="Times New Roman" panose="02020603050405020304" pitchFamily="18" charset="0"/>
                      </a:endParaRPr>
                    </a:p>
                  </a:txBody>
                  <a:tcPr marL="202291" marR="202291" marT="0" marB="0"/>
                </a:tc>
                <a:extLst>
                  <a:ext uri="{0D108BD9-81ED-4DB2-BD59-A6C34878D82A}">
                    <a16:rowId xmlns="" xmlns:a16="http://schemas.microsoft.com/office/drawing/2014/main" val="3170063944"/>
                  </a:ext>
                </a:extLst>
              </a:tr>
              <a:tr h="547932">
                <a:tc>
                  <a:txBody>
                    <a:bodyPr/>
                    <a:lstStyle/>
                    <a:p>
                      <a:pPr marL="0" marR="0" algn="ctr">
                        <a:spcBef>
                          <a:spcPts val="0"/>
                        </a:spcBef>
                        <a:spcAft>
                          <a:spcPts val="0"/>
                        </a:spcAft>
                      </a:pPr>
                      <a:r>
                        <a:rPr lang="en-US" sz="3600" dirty="0">
                          <a:effectLst/>
                        </a:rPr>
                        <a:t>Influenza</a:t>
                      </a:r>
                      <a:endParaRPr lang="en-US" sz="3600" dirty="0">
                        <a:effectLst/>
                        <a:latin typeface="Times New Roman" panose="02020603050405020304" pitchFamily="18" charset="0"/>
                        <a:ea typeface="Times New Roman" panose="02020603050405020304" pitchFamily="18" charset="0"/>
                      </a:endParaRPr>
                    </a:p>
                  </a:txBody>
                  <a:tcPr marL="202291" marR="202291" marT="0" marB="0"/>
                </a:tc>
                <a:tc>
                  <a:txBody>
                    <a:bodyPr/>
                    <a:lstStyle/>
                    <a:p>
                      <a:pPr marL="0" marR="0" algn="ctr">
                        <a:spcBef>
                          <a:spcPts val="0"/>
                        </a:spcBef>
                        <a:spcAft>
                          <a:spcPts val="0"/>
                        </a:spcAft>
                      </a:pPr>
                      <a:r>
                        <a:rPr lang="en-US" sz="3600" dirty="0">
                          <a:effectLst/>
                        </a:rPr>
                        <a:t>Herpes</a:t>
                      </a:r>
                      <a:endParaRPr lang="en-US" sz="3600" dirty="0">
                        <a:effectLst/>
                        <a:latin typeface="Times New Roman" panose="02020603050405020304" pitchFamily="18" charset="0"/>
                        <a:ea typeface="Times New Roman" panose="02020603050405020304" pitchFamily="18" charset="0"/>
                      </a:endParaRPr>
                    </a:p>
                  </a:txBody>
                  <a:tcPr marL="202291" marR="202291" marT="0" marB="0"/>
                </a:tc>
                <a:extLst>
                  <a:ext uri="{0D108BD9-81ED-4DB2-BD59-A6C34878D82A}">
                    <a16:rowId xmlns="" xmlns:a16="http://schemas.microsoft.com/office/drawing/2014/main" val="3952547069"/>
                  </a:ext>
                </a:extLst>
              </a:tr>
              <a:tr h="547932">
                <a:tc>
                  <a:txBody>
                    <a:bodyPr/>
                    <a:lstStyle/>
                    <a:p>
                      <a:pPr marL="0" marR="0" algn="ctr">
                        <a:spcBef>
                          <a:spcPts val="0"/>
                        </a:spcBef>
                        <a:spcAft>
                          <a:spcPts val="0"/>
                        </a:spcAft>
                      </a:pPr>
                      <a:r>
                        <a:rPr lang="en-US" sz="3600" dirty="0">
                          <a:effectLst/>
                        </a:rPr>
                        <a:t>Smallpox</a:t>
                      </a:r>
                      <a:endParaRPr lang="en-US" sz="3600" dirty="0">
                        <a:effectLst/>
                        <a:latin typeface="Times New Roman" panose="02020603050405020304" pitchFamily="18" charset="0"/>
                        <a:ea typeface="Times New Roman" panose="02020603050405020304" pitchFamily="18" charset="0"/>
                      </a:endParaRPr>
                    </a:p>
                  </a:txBody>
                  <a:tcPr marL="202291" marR="202291" marT="0" marB="0"/>
                </a:tc>
                <a:tc>
                  <a:txBody>
                    <a:bodyPr/>
                    <a:lstStyle/>
                    <a:p>
                      <a:pPr marL="0" marR="0" algn="ctr">
                        <a:spcBef>
                          <a:spcPts val="0"/>
                        </a:spcBef>
                        <a:spcAft>
                          <a:spcPts val="0"/>
                        </a:spcAft>
                      </a:pPr>
                      <a:r>
                        <a:rPr lang="en-US" sz="3600" dirty="0">
                          <a:effectLst/>
                        </a:rPr>
                        <a:t>Chickenpox</a:t>
                      </a:r>
                      <a:endParaRPr lang="en-US" sz="3600" dirty="0">
                        <a:effectLst/>
                        <a:latin typeface="Times New Roman" panose="02020603050405020304" pitchFamily="18" charset="0"/>
                        <a:ea typeface="Times New Roman" panose="02020603050405020304" pitchFamily="18" charset="0"/>
                      </a:endParaRPr>
                    </a:p>
                  </a:txBody>
                  <a:tcPr marL="202291" marR="202291" marT="0" marB="0"/>
                </a:tc>
                <a:extLst>
                  <a:ext uri="{0D108BD9-81ED-4DB2-BD59-A6C34878D82A}">
                    <a16:rowId xmlns="" xmlns:a16="http://schemas.microsoft.com/office/drawing/2014/main" val="2107383990"/>
                  </a:ext>
                </a:extLst>
              </a:tr>
              <a:tr h="547932">
                <a:tc>
                  <a:txBody>
                    <a:bodyPr/>
                    <a:lstStyle/>
                    <a:p>
                      <a:pPr marL="0" marR="0" algn="ctr">
                        <a:spcBef>
                          <a:spcPts val="0"/>
                        </a:spcBef>
                        <a:spcAft>
                          <a:spcPts val="0"/>
                        </a:spcAft>
                      </a:pPr>
                      <a:r>
                        <a:rPr lang="en-US" sz="3600" dirty="0">
                          <a:effectLst/>
                        </a:rPr>
                        <a:t>Measles</a:t>
                      </a:r>
                      <a:endParaRPr lang="en-US" sz="3600" dirty="0">
                        <a:effectLst/>
                        <a:latin typeface="Times New Roman" panose="02020603050405020304" pitchFamily="18" charset="0"/>
                        <a:ea typeface="Times New Roman" panose="02020603050405020304" pitchFamily="18" charset="0"/>
                      </a:endParaRPr>
                    </a:p>
                  </a:txBody>
                  <a:tcPr marL="202291" marR="202291" marT="0" marB="0"/>
                </a:tc>
                <a:tc>
                  <a:txBody>
                    <a:bodyPr/>
                    <a:lstStyle/>
                    <a:p>
                      <a:pPr marL="0" marR="0" algn="ctr">
                        <a:spcBef>
                          <a:spcPts val="0"/>
                        </a:spcBef>
                        <a:spcAft>
                          <a:spcPts val="0"/>
                        </a:spcAft>
                      </a:pPr>
                      <a:r>
                        <a:rPr lang="en-US" sz="3600" dirty="0">
                          <a:effectLst/>
                        </a:rPr>
                        <a:t>AIDS</a:t>
                      </a:r>
                      <a:endParaRPr lang="en-US" sz="3600" dirty="0">
                        <a:effectLst/>
                        <a:latin typeface="Times New Roman" panose="02020603050405020304" pitchFamily="18" charset="0"/>
                        <a:ea typeface="Times New Roman" panose="02020603050405020304" pitchFamily="18" charset="0"/>
                      </a:endParaRPr>
                    </a:p>
                  </a:txBody>
                  <a:tcPr marL="202291" marR="202291" marT="0" marB="0"/>
                </a:tc>
                <a:extLst>
                  <a:ext uri="{0D108BD9-81ED-4DB2-BD59-A6C34878D82A}">
                    <a16:rowId xmlns="" xmlns:a16="http://schemas.microsoft.com/office/drawing/2014/main" val="2596306506"/>
                  </a:ext>
                </a:extLst>
              </a:tr>
              <a:tr h="547932">
                <a:tc>
                  <a:txBody>
                    <a:bodyPr/>
                    <a:lstStyle/>
                    <a:p>
                      <a:pPr marL="0" marR="0" algn="ctr">
                        <a:spcBef>
                          <a:spcPts val="0"/>
                        </a:spcBef>
                        <a:spcAft>
                          <a:spcPts val="0"/>
                        </a:spcAft>
                      </a:pPr>
                      <a:r>
                        <a:rPr lang="en-US" sz="3600" dirty="0">
                          <a:effectLst/>
                        </a:rPr>
                        <a:t>Polio</a:t>
                      </a:r>
                      <a:endParaRPr lang="en-US" sz="3600" dirty="0">
                        <a:effectLst/>
                        <a:latin typeface="Times New Roman" panose="02020603050405020304" pitchFamily="18" charset="0"/>
                        <a:ea typeface="Times New Roman" panose="02020603050405020304" pitchFamily="18" charset="0"/>
                      </a:endParaRPr>
                    </a:p>
                  </a:txBody>
                  <a:tcPr marL="202291" marR="202291" marT="0" marB="0"/>
                </a:tc>
                <a:tc>
                  <a:txBody>
                    <a:bodyPr/>
                    <a:lstStyle/>
                    <a:p>
                      <a:pPr marL="0" marR="0" algn="ctr">
                        <a:spcBef>
                          <a:spcPts val="0"/>
                        </a:spcBef>
                        <a:spcAft>
                          <a:spcPts val="0"/>
                        </a:spcAft>
                      </a:pPr>
                      <a:r>
                        <a:rPr lang="en-US" sz="3600" dirty="0">
                          <a:effectLst/>
                        </a:rPr>
                        <a:t>Hepatitis</a:t>
                      </a:r>
                      <a:endParaRPr lang="en-US" sz="3600" dirty="0">
                        <a:effectLst/>
                        <a:latin typeface="Times New Roman" panose="02020603050405020304" pitchFamily="18" charset="0"/>
                        <a:ea typeface="Times New Roman" panose="02020603050405020304" pitchFamily="18" charset="0"/>
                      </a:endParaRPr>
                    </a:p>
                  </a:txBody>
                  <a:tcPr marL="202291" marR="202291" marT="0" marB="0"/>
                </a:tc>
                <a:extLst>
                  <a:ext uri="{0D108BD9-81ED-4DB2-BD59-A6C34878D82A}">
                    <a16:rowId xmlns="" xmlns:a16="http://schemas.microsoft.com/office/drawing/2014/main" val="334141932"/>
                  </a:ext>
                </a:extLst>
              </a:tr>
            </a:tbl>
          </a:graphicData>
        </a:graphic>
      </p:graphicFrame>
    </p:spTree>
    <p:extLst>
      <p:ext uri="{BB962C8B-B14F-4D97-AF65-F5344CB8AC3E}">
        <p14:creationId xmlns:p14="http://schemas.microsoft.com/office/powerpoint/2010/main" val="22478872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en-US" sz="4800" b="1" dirty="0" smtClean="0">
                <a:solidFill>
                  <a:schemeClr val="tx1"/>
                </a:solidFill>
              </a:rPr>
              <a:t>VIRULENCE</a:t>
            </a:r>
            <a:endParaRPr lang="en-US" altLang="en-US" sz="4800" b="1" dirty="0">
              <a:solidFill>
                <a:schemeClr val="tx1"/>
              </a:solidFill>
            </a:endParaRPr>
          </a:p>
        </p:txBody>
      </p:sp>
      <p:sp>
        <p:nvSpPr>
          <p:cNvPr id="58371" name="Rectangle 3"/>
          <p:cNvSpPr>
            <a:spLocks noGrp="1" noChangeArrowheads="1"/>
          </p:cNvSpPr>
          <p:nvPr>
            <p:ph type="body" idx="1"/>
          </p:nvPr>
        </p:nvSpPr>
        <p:spPr/>
        <p:txBody>
          <a:bodyPr/>
          <a:lstStyle/>
          <a:p>
            <a:r>
              <a:rPr lang="en-US" altLang="en-US" sz="2800" dirty="0"/>
              <a:t>The ability of a virus to cause disease:</a:t>
            </a:r>
          </a:p>
          <a:p>
            <a:pPr marL="574675" indent="-230188">
              <a:buFontTx/>
              <a:buNone/>
            </a:pPr>
            <a:r>
              <a:rPr lang="en-US" altLang="en-US" sz="2800" dirty="0" smtClean="0"/>
              <a:t>1. response </a:t>
            </a:r>
            <a:r>
              <a:rPr lang="en-US" altLang="en-US" sz="2800" dirty="0"/>
              <a:t>of the host cell</a:t>
            </a:r>
            <a:r>
              <a:rPr lang="en-US" altLang="en-US" sz="2800" dirty="0" smtClean="0"/>
              <a:t>.</a:t>
            </a:r>
            <a:endParaRPr lang="en-US" altLang="en-US" sz="2800" dirty="0"/>
          </a:p>
          <a:p>
            <a:pPr marL="574675" indent="-230188">
              <a:buFontTx/>
              <a:buNone/>
            </a:pPr>
            <a:r>
              <a:rPr lang="en-US" altLang="en-US" sz="2800" dirty="0" smtClean="0"/>
              <a:t>2. speed </a:t>
            </a:r>
            <a:r>
              <a:rPr lang="en-US" altLang="en-US" sz="2800" dirty="0"/>
              <a:t>the virus multiplies.</a:t>
            </a:r>
          </a:p>
          <a:p>
            <a:pPr marL="574675" indent="-230188">
              <a:buFontTx/>
              <a:buNone/>
            </a:pPr>
            <a:r>
              <a:rPr lang="en-US" altLang="en-US" sz="2800" dirty="0" smtClean="0"/>
              <a:t>3. presence </a:t>
            </a:r>
            <a:r>
              <a:rPr lang="en-US" altLang="en-US" sz="2800" dirty="0"/>
              <a:t>or activity of receptor sites on the cell surface.</a:t>
            </a:r>
          </a:p>
          <a:p>
            <a:r>
              <a:rPr lang="en-US" altLang="en-US" sz="2800" dirty="0"/>
              <a:t>Emerging Viruses:   Viruses that evolve in geographically isolated areas and are pathogenic to humans. Ex: </a:t>
            </a:r>
            <a:r>
              <a:rPr lang="en-US" altLang="en-US" sz="2800" dirty="0">
                <a:solidFill>
                  <a:schemeClr val="bg1"/>
                </a:solidFill>
              </a:rPr>
              <a:t>Hantavirus</a:t>
            </a:r>
            <a:r>
              <a:rPr lang="en-US" altLang="en-US" sz="2800" dirty="0"/>
              <a:t> (U.S) , </a:t>
            </a:r>
            <a:r>
              <a:rPr lang="en-US" altLang="en-US" sz="2800" dirty="0">
                <a:solidFill>
                  <a:schemeClr val="bg1"/>
                </a:solidFill>
              </a:rPr>
              <a:t>Ebola</a:t>
            </a:r>
            <a:r>
              <a:rPr lang="en-US" altLang="en-US" sz="2800" dirty="0"/>
              <a:t> (Africa), </a:t>
            </a:r>
            <a:r>
              <a:rPr lang="en-US" altLang="en-US" sz="2800" dirty="0">
                <a:solidFill>
                  <a:schemeClr val="bg1"/>
                </a:solidFill>
              </a:rPr>
              <a:t>Lassa</a:t>
            </a:r>
            <a:r>
              <a:rPr lang="en-US" altLang="en-US" sz="2800" dirty="0"/>
              <a:t> (Africa), </a:t>
            </a:r>
            <a:r>
              <a:rPr lang="en-US" altLang="en-US" sz="2800" dirty="0" err="1">
                <a:solidFill>
                  <a:schemeClr val="bg1"/>
                </a:solidFill>
              </a:rPr>
              <a:t>Machupo</a:t>
            </a:r>
            <a:r>
              <a:rPr lang="en-US" altLang="en-US" sz="2800" dirty="0"/>
              <a:t> (S.A.)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solidFill>
                  <a:schemeClr val="tx1"/>
                </a:solidFill>
              </a:rPr>
              <a:t>TREATMENTS</a:t>
            </a:r>
            <a:endParaRPr lang="en-US" sz="4800" b="1" dirty="0">
              <a:solidFill>
                <a:schemeClr val="tx1"/>
              </a:solidFill>
            </a:endParaRPr>
          </a:p>
        </p:txBody>
      </p:sp>
      <p:sp>
        <p:nvSpPr>
          <p:cNvPr id="3" name="Content Placeholder 2"/>
          <p:cNvSpPr>
            <a:spLocks noGrp="1"/>
          </p:cNvSpPr>
          <p:nvPr>
            <p:ph idx="1"/>
          </p:nvPr>
        </p:nvSpPr>
        <p:spPr>
          <a:xfrm>
            <a:off x="457200" y="1417638"/>
            <a:ext cx="8229600" cy="4525963"/>
          </a:xfrm>
        </p:spPr>
        <p:txBody>
          <a:bodyPr/>
          <a:lstStyle/>
          <a:p>
            <a:r>
              <a:rPr lang="en-US" u="sng" dirty="0" smtClean="0"/>
              <a:t>Antiviral </a:t>
            </a:r>
            <a:r>
              <a:rPr lang="en-US" u="sng" dirty="0"/>
              <a:t>drugs</a:t>
            </a:r>
            <a:r>
              <a:rPr lang="en-US" dirty="0"/>
              <a:t> – treat symptoms or suppress the virus</a:t>
            </a:r>
          </a:p>
          <a:p>
            <a:r>
              <a:rPr lang="en-US" dirty="0" smtClean="0"/>
              <a:t>Your </a:t>
            </a:r>
            <a:r>
              <a:rPr lang="en-US" b="1" dirty="0">
                <a:solidFill>
                  <a:srgbClr val="FF3399"/>
                </a:solidFill>
              </a:rPr>
              <a:t>immune system</a:t>
            </a:r>
            <a:r>
              <a:rPr lang="en-US" dirty="0">
                <a:solidFill>
                  <a:srgbClr val="FF3399"/>
                </a:solidFill>
              </a:rPr>
              <a:t> </a:t>
            </a:r>
            <a:r>
              <a:rPr lang="en-US" dirty="0"/>
              <a:t>has to kill the virus</a:t>
            </a:r>
          </a:p>
          <a:p>
            <a:r>
              <a:rPr lang="en-US" u="sng" dirty="0" smtClean="0"/>
              <a:t>Vaccine</a:t>
            </a:r>
            <a:r>
              <a:rPr lang="en-US" dirty="0" smtClean="0"/>
              <a:t> </a:t>
            </a:r>
            <a:r>
              <a:rPr lang="en-US" dirty="0"/>
              <a:t>– preparation of weakened or killed virus/viral </a:t>
            </a:r>
            <a:r>
              <a:rPr lang="en-US" dirty="0" smtClean="0"/>
              <a:t>particle.</a:t>
            </a:r>
            <a:endParaRPr lang="en-US" dirty="0"/>
          </a:p>
          <a:p>
            <a:pPr lvl="1"/>
            <a:r>
              <a:rPr lang="en-US" dirty="0"/>
              <a:t>stimulates immune system to prevent infection by “teaching” it to recognize virus </a:t>
            </a:r>
          </a:p>
          <a:p>
            <a:pPr lvl="1"/>
            <a:r>
              <a:rPr lang="en-US" dirty="0"/>
              <a:t>Edward Jenner created smallpox vaccine</a:t>
            </a:r>
          </a:p>
          <a:p>
            <a:pPr lvl="1"/>
            <a:r>
              <a:rPr lang="en-US" dirty="0"/>
              <a:t>Jonas Salk created polio vaccine</a:t>
            </a:r>
          </a:p>
          <a:p>
            <a:endParaRPr lang="en-US" dirty="0"/>
          </a:p>
        </p:txBody>
      </p:sp>
    </p:spTree>
    <p:extLst>
      <p:ext uri="{BB962C8B-B14F-4D97-AF65-F5344CB8AC3E}">
        <p14:creationId xmlns:p14="http://schemas.microsoft.com/office/powerpoint/2010/main" val="7520243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ltLang="en-US" b="1" dirty="0" smtClean="0">
                <a:solidFill>
                  <a:schemeClr val="tx1"/>
                </a:solidFill>
              </a:rPr>
              <a:t>DEFENSE AGAINST VIRAL INFECTIONS</a:t>
            </a:r>
            <a:endParaRPr lang="en-US" altLang="en-US" b="1" dirty="0">
              <a:solidFill>
                <a:schemeClr val="tx1"/>
              </a:solidFill>
            </a:endParaRPr>
          </a:p>
        </p:txBody>
      </p:sp>
      <p:sp>
        <p:nvSpPr>
          <p:cNvPr id="89091" name="Rectangle 3"/>
          <p:cNvSpPr>
            <a:spLocks noGrp="1" noChangeArrowheads="1"/>
          </p:cNvSpPr>
          <p:nvPr>
            <p:ph type="body" idx="1"/>
          </p:nvPr>
        </p:nvSpPr>
        <p:spPr>
          <a:xfrm>
            <a:off x="457200" y="1828800"/>
            <a:ext cx="8229600" cy="4297363"/>
          </a:xfrm>
        </p:spPr>
        <p:txBody>
          <a:bodyPr/>
          <a:lstStyle/>
          <a:p>
            <a:pPr>
              <a:lnSpc>
                <a:spcPct val="90000"/>
              </a:lnSpc>
            </a:pPr>
            <a:r>
              <a:rPr lang="en-US" altLang="en-US" sz="2400" dirty="0"/>
              <a:t>The body provides its own best natural defense against viral disease.</a:t>
            </a:r>
          </a:p>
          <a:p>
            <a:pPr>
              <a:lnSpc>
                <a:spcPct val="90000"/>
              </a:lnSpc>
            </a:pPr>
            <a:r>
              <a:rPr lang="en-US" altLang="en-US" sz="2400" dirty="0"/>
              <a:t>The </a:t>
            </a:r>
            <a:r>
              <a:rPr lang="en-US" altLang="en-US" sz="2400" b="1" dirty="0">
                <a:solidFill>
                  <a:srgbClr val="FF3399"/>
                </a:solidFill>
              </a:rPr>
              <a:t>first line of defense</a:t>
            </a:r>
            <a:r>
              <a:rPr lang="en-US" altLang="en-US" sz="2400" dirty="0"/>
              <a:t>: skin, mucous membranes.  Once the virus enters, the body attacks directly with </a:t>
            </a:r>
            <a:r>
              <a:rPr lang="en-US" altLang="en-US" sz="2400" dirty="0">
                <a:solidFill>
                  <a:srgbClr val="3333FF"/>
                </a:solidFill>
              </a:rPr>
              <a:t>white blood cells </a:t>
            </a:r>
            <a:r>
              <a:rPr lang="en-US" altLang="en-US" sz="2400" dirty="0"/>
              <a:t>(phagocytes).</a:t>
            </a:r>
          </a:p>
          <a:p>
            <a:pPr>
              <a:lnSpc>
                <a:spcPct val="90000"/>
              </a:lnSpc>
            </a:pPr>
            <a:r>
              <a:rPr lang="en-US" altLang="en-US" sz="2400" dirty="0"/>
              <a:t>The </a:t>
            </a:r>
            <a:r>
              <a:rPr lang="en-US" altLang="en-US" sz="2400" b="1" dirty="0">
                <a:solidFill>
                  <a:srgbClr val="FF3399"/>
                </a:solidFill>
              </a:rPr>
              <a:t>second method of defense</a:t>
            </a:r>
            <a:r>
              <a:rPr lang="en-US" altLang="en-US" sz="2400" b="1" dirty="0"/>
              <a:t> </a:t>
            </a:r>
            <a:r>
              <a:rPr lang="en-US" altLang="en-US" sz="2400" dirty="0"/>
              <a:t>involves the production of protein molecules (</a:t>
            </a:r>
            <a:r>
              <a:rPr lang="en-US" altLang="en-US" sz="2400" dirty="0">
                <a:solidFill>
                  <a:srgbClr val="3333FF"/>
                </a:solidFill>
              </a:rPr>
              <a:t>antibodies</a:t>
            </a:r>
            <a:r>
              <a:rPr lang="en-US" altLang="en-US" sz="2400" dirty="0"/>
              <a:t>).</a:t>
            </a:r>
          </a:p>
          <a:p>
            <a:pPr>
              <a:lnSpc>
                <a:spcPct val="90000"/>
              </a:lnSpc>
            </a:pPr>
            <a:r>
              <a:rPr lang="en-US" altLang="en-US" sz="2400" dirty="0"/>
              <a:t>The </a:t>
            </a:r>
            <a:r>
              <a:rPr lang="en-US" altLang="en-US" sz="2400" b="1" dirty="0">
                <a:solidFill>
                  <a:srgbClr val="FF3399"/>
                </a:solidFill>
              </a:rPr>
              <a:t>third method of defense</a:t>
            </a:r>
            <a:r>
              <a:rPr lang="en-US" altLang="en-US" sz="2400" b="1" dirty="0"/>
              <a:t> </a:t>
            </a:r>
            <a:r>
              <a:rPr lang="en-US" altLang="en-US" sz="2400" dirty="0"/>
              <a:t>is the production of </a:t>
            </a:r>
            <a:r>
              <a:rPr lang="en-US" altLang="en-US" sz="2400" dirty="0">
                <a:solidFill>
                  <a:schemeClr val="bg1"/>
                </a:solidFill>
              </a:rPr>
              <a:t>interferon</a:t>
            </a:r>
            <a:r>
              <a:rPr lang="en-US" altLang="en-US" sz="2400" dirty="0"/>
              <a:t>, a protein which interferes with viral replication.  Successful with cancer treatments.  Now readily produced through </a:t>
            </a:r>
            <a:r>
              <a:rPr lang="en-US" altLang="en-US" sz="2400" dirty="0">
                <a:solidFill>
                  <a:schemeClr val="bg1"/>
                </a:solidFill>
              </a:rPr>
              <a:t>Recombinant DNA </a:t>
            </a:r>
            <a:r>
              <a:rPr lang="en-US" altLang="en-US" sz="2400" dirty="0"/>
              <a:t>technology.  </a:t>
            </a:r>
          </a:p>
          <a:p>
            <a:pPr>
              <a:lnSpc>
                <a:spcPct val="90000"/>
              </a:lnSpc>
            </a:pPr>
            <a:endParaRPr lang="en-US" altLang="en-US" sz="2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52400" y="274638"/>
            <a:ext cx="8763000" cy="1143000"/>
          </a:xfrm>
        </p:spPr>
        <p:txBody>
          <a:bodyPr/>
          <a:lstStyle/>
          <a:p>
            <a:r>
              <a:rPr lang="en-US" altLang="en-US" sz="4000" b="1" dirty="0" smtClean="0">
                <a:solidFill>
                  <a:schemeClr val="tx1"/>
                </a:solidFill>
              </a:rPr>
              <a:t>IMMUNITY:  THE BODY’S NATURAL RESISTANCE TO DISEASE</a:t>
            </a:r>
            <a:endParaRPr lang="en-US" altLang="en-US" sz="4000" b="1" dirty="0">
              <a:solidFill>
                <a:schemeClr val="tx1"/>
              </a:solidFill>
            </a:endParaRPr>
          </a:p>
        </p:txBody>
      </p:sp>
      <p:sp>
        <p:nvSpPr>
          <p:cNvPr id="90115" name="Rectangle 3"/>
          <p:cNvSpPr>
            <a:spLocks noGrp="1" noChangeArrowheads="1"/>
          </p:cNvSpPr>
          <p:nvPr>
            <p:ph type="body" idx="4294967295"/>
          </p:nvPr>
        </p:nvSpPr>
        <p:spPr>
          <a:xfrm>
            <a:off x="0" y="1600200"/>
            <a:ext cx="8229600" cy="4525963"/>
          </a:xfrm>
        </p:spPr>
        <p:txBody>
          <a:bodyPr/>
          <a:lstStyle/>
          <a:p>
            <a:pPr>
              <a:lnSpc>
                <a:spcPct val="90000"/>
              </a:lnSpc>
            </a:pPr>
            <a:r>
              <a:rPr lang="en-US" altLang="en-US" sz="2400" dirty="0">
                <a:solidFill>
                  <a:srgbClr val="FF3399"/>
                </a:solidFill>
              </a:rPr>
              <a:t>Active Immunity</a:t>
            </a:r>
            <a:r>
              <a:rPr lang="en-US" altLang="en-US" sz="2400" dirty="0"/>
              <a:t>:  Body produces antibodies in response to a pathogen (natural) or a vaccine (artificial).</a:t>
            </a:r>
          </a:p>
          <a:p>
            <a:pPr lvl="1">
              <a:lnSpc>
                <a:spcPct val="90000"/>
              </a:lnSpc>
            </a:pPr>
            <a:r>
              <a:rPr lang="en-US" altLang="en-US" sz="2000" dirty="0" smtClean="0"/>
              <a:t>Example: </a:t>
            </a:r>
            <a:r>
              <a:rPr lang="en-US" altLang="en-US" sz="2000" dirty="0"/>
              <a:t>exposure to measles (natural active immunity)</a:t>
            </a:r>
          </a:p>
          <a:p>
            <a:pPr lvl="1">
              <a:lnSpc>
                <a:spcPct val="90000"/>
              </a:lnSpc>
            </a:pPr>
            <a:r>
              <a:rPr lang="en-US" altLang="en-US" sz="2000" dirty="0" smtClean="0"/>
              <a:t>Example:  </a:t>
            </a:r>
            <a:r>
              <a:rPr lang="en-US" altLang="en-US" sz="2000" dirty="0"/>
              <a:t>chicken pox vaccine (artificial active immunity)</a:t>
            </a:r>
          </a:p>
          <a:p>
            <a:pPr>
              <a:lnSpc>
                <a:spcPct val="90000"/>
              </a:lnSpc>
            </a:pPr>
            <a:endParaRPr lang="en-US" altLang="en-US" sz="2400" dirty="0" smtClean="0">
              <a:solidFill>
                <a:srgbClr val="FF3399"/>
              </a:solidFill>
            </a:endParaRPr>
          </a:p>
          <a:p>
            <a:pPr>
              <a:lnSpc>
                <a:spcPct val="90000"/>
              </a:lnSpc>
            </a:pPr>
            <a:r>
              <a:rPr lang="en-US" altLang="en-US" sz="2400" dirty="0" smtClean="0">
                <a:solidFill>
                  <a:srgbClr val="FF3399"/>
                </a:solidFill>
              </a:rPr>
              <a:t>Passive </a:t>
            </a:r>
            <a:r>
              <a:rPr lang="en-US" altLang="en-US" sz="2400" dirty="0">
                <a:solidFill>
                  <a:srgbClr val="FF3399"/>
                </a:solidFill>
              </a:rPr>
              <a:t>immunity</a:t>
            </a:r>
            <a:r>
              <a:rPr lang="en-US" altLang="en-US" sz="2400" dirty="0"/>
              <a:t>:  Person receives antibodies already produced.</a:t>
            </a:r>
          </a:p>
          <a:p>
            <a:pPr lvl="1">
              <a:lnSpc>
                <a:spcPct val="90000"/>
              </a:lnSpc>
            </a:pPr>
            <a:r>
              <a:rPr lang="en-US" altLang="en-US" sz="2000" dirty="0" smtClean="0"/>
              <a:t>Example:  </a:t>
            </a:r>
            <a:r>
              <a:rPr lang="en-US" altLang="en-US" sz="2000" dirty="0"/>
              <a:t>shot of gamma globulin (artificial passive immunity)</a:t>
            </a:r>
          </a:p>
          <a:p>
            <a:pPr lvl="1">
              <a:lnSpc>
                <a:spcPct val="90000"/>
              </a:lnSpc>
            </a:pPr>
            <a:r>
              <a:rPr lang="en-US" altLang="en-US" sz="2000" dirty="0" smtClean="0"/>
              <a:t>Example:  </a:t>
            </a:r>
            <a:r>
              <a:rPr lang="en-US" altLang="en-US" sz="2000" dirty="0"/>
              <a:t>mother unborn child (natural passive immunity)</a:t>
            </a:r>
          </a:p>
          <a:p>
            <a:pPr lvl="1">
              <a:lnSpc>
                <a:spcPct val="90000"/>
              </a:lnSpc>
            </a:pPr>
            <a:r>
              <a:rPr lang="en-US" altLang="en-US" sz="2000" dirty="0"/>
              <a:t>Passive immunity is temporary</a:t>
            </a:r>
            <a:r>
              <a:rPr lang="en-US" altLang="en-US" sz="2000" dirty="0" smtClean="0"/>
              <a:t>.</a:t>
            </a:r>
            <a:endParaRPr lang="en-US" altLang="en-US" sz="2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Rectangle 4"/>
          <p:cNvSpPr>
            <a:spLocks noGrp="1" noChangeArrowheads="1"/>
          </p:cNvSpPr>
          <p:nvPr>
            <p:ph type="title"/>
          </p:nvPr>
        </p:nvSpPr>
        <p:spPr/>
        <p:txBody>
          <a:bodyPr/>
          <a:lstStyle/>
          <a:p>
            <a:r>
              <a:rPr lang="en-US" altLang="en-US" b="1" dirty="0" smtClean="0">
                <a:solidFill>
                  <a:schemeClr val="tx1"/>
                </a:solidFill>
              </a:rPr>
              <a:t>COWPOX</a:t>
            </a:r>
            <a:endParaRPr lang="en-US" altLang="en-US" b="1" dirty="0">
              <a:solidFill>
                <a:schemeClr val="tx1"/>
              </a:solidFill>
            </a:endParaRPr>
          </a:p>
        </p:txBody>
      </p:sp>
      <p:pic>
        <p:nvPicPr>
          <p:cNvPr id="96261" name="Picture 5" descr="cowpo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057400"/>
            <a:ext cx="3475038" cy="42481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4"/>
          <p:cNvSpPr>
            <a:spLocks noGrp="1" noChangeArrowheads="1"/>
          </p:cNvSpPr>
          <p:nvPr>
            <p:ph type="title"/>
          </p:nvPr>
        </p:nvSpPr>
        <p:spPr/>
        <p:txBody>
          <a:bodyPr/>
          <a:lstStyle/>
          <a:p>
            <a:r>
              <a:rPr lang="en-US" altLang="en-US" b="1" dirty="0" smtClean="0">
                <a:solidFill>
                  <a:schemeClr val="tx1"/>
                </a:solidFill>
              </a:rPr>
              <a:t>SMALLPOX</a:t>
            </a:r>
            <a:endParaRPr lang="en-US" altLang="en-US" b="1" dirty="0">
              <a:solidFill>
                <a:schemeClr val="tx1"/>
              </a:solidFill>
            </a:endParaRPr>
          </a:p>
        </p:txBody>
      </p:sp>
      <p:pic>
        <p:nvPicPr>
          <p:cNvPr id="100357" name="Picture 5" descr="smallpox_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295400"/>
            <a:ext cx="5181600" cy="5295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Rectangle 4"/>
          <p:cNvSpPr>
            <a:spLocks noGrp="1" noChangeArrowheads="1"/>
          </p:cNvSpPr>
          <p:nvPr>
            <p:ph type="title"/>
          </p:nvPr>
        </p:nvSpPr>
        <p:spPr/>
        <p:txBody>
          <a:bodyPr/>
          <a:lstStyle/>
          <a:p>
            <a:r>
              <a:rPr lang="en-US" altLang="en-US" b="1" dirty="0" smtClean="0">
                <a:solidFill>
                  <a:schemeClr val="tx1"/>
                </a:solidFill>
              </a:rPr>
              <a:t>HERPES SIMPLEX I:  </a:t>
            </a:r>
            <a:br>
              <a:rPr lang="en-US" altLang="en-US" b="1" dirty="0" smtClean="0">
                <a:solidFill>
                  <a:schemeClr val="tx1"/>
                </a:solidFill>
              </a:rPr>
            </a:br>
            <a:r>
              <a:rPr lang="en-US" altLang="en-US" b="1" dirty="0" smtClean="0">
                <a:solidFill>
                  <a:schemeClr val="tx1"/>
                </a:solidFill>
              </a:rPr>
              <a:t>COLD SORES</a:t>
            </a:r>
            <a:endParaRPr lang="en-US" altLang="en-US" b="1" dirty="0">
              <a:solidFill>
                <a:schemeClr val="tx1"/>
              </a:solidFill>
            </a:endParaRPr>
          </a:p>
        </p:txBody>
      </p:sp>
      <p:pic>
        <p:nvPicPr>
          <p:cNvPr id="102405" name="Picture 5" descr="colds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209800"/>
            <a:ext cx="3810000" cy="3898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4"/>
          <p:cNvSpPr>
            <a:spLocks noGrp="1" noChangeArrowheads="1"/>
          </p:cNvSpPr>
          <p:nvPr>
            <p:ph type="title"/>
          </p:nvPr>
        </p:nvSpPr>
        <p:spPr/>
        <p:txBody>
          <a:bodyPr/>
          <a:lstStyle/>
          <a:p>
            <a:r>
              <a:rPr lang="en-US" altLang="en-US" b="1" dirty="0" smtClean="0">
                <a:solidFill>
                  <a:schemeClr val="tx1"/>
                </a:solidFill>
              </a:rPr>
              <a:t>CHICKEN POX</a:t>
            </a:r>
            <a:endParaRPr lang="en-US" altLang="en-US" b="1" dirty="0">
              <a:solidFill>
                <a:schemeClr val="tx1"/>
              </a:solidFill>
            </a:endParaRPr>
          </a:p>
        </p:txBody>
      </p:sp>
      <p:pic>
        <p:nvPicPr>
          <p:cNvPr id="108549" name="Picture 5" descr="ChickenPo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476375"/>
            <a:ext cx="4495800" cy="3905250"/>
          </a:xfrm>
          <a:prstGeom prst="rect">
            <a:avLst/>
          </a:prstGeom>
          <a:noFill/>
          <a:extLst>
            <a:ext uri="{909E8E84-426E-40DD-AFC4-6F175D3DCCD1}">
              <a14:hiddenFill xmlns:a14="http://schemas.microsoft.com/office/drawing/2010/main">
                <a:solidFill>
                  <a:srgbClr val="FFFFFF"/>
                </a:solidFill>
              </a14:hiddenFill>
            </a:ext>
          </a:extLst>
        </p:spPr>
      </p:pic>
      <p:pic>
        <p:nvPicPr>
          <p:cNvPr id="108550" name="Picture 6" descr="chickenpoxchil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600200"/>
            <a:ext cx="3467100" cy="431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Rectangle 4"/>
          <p:cNvSpPr>
            <a:spLocks noGrp="1" noChangeArrowheads="1"/>
          </p:cNvSpPr>
          <p:nvPr>
            <p:ph type="title"/>
          </p:nvPr>
        </p:nvSpPr>
        <p:spPr/>
        <p:txBody>
          <a:bodyPr/>
          <a:lstStyle/>
          <a:p>
            <a:r>
              <a:rPr lang="en-US" altLang="en-US" sz="4800" b="1" dirty="0" smtClean="0">
                <a:solidFill>
                  <a:schemeClr val="tx1"/>
                </a:solidFill>
              </a:rPr>
              <a:t>RUBELLA</a:t>
            </a:r>
            <a:endParaRPr lang="en-US" altLang="en-US" sz="4800" b="1" dirty="0">
              <a:solidFill>
                <a:schemeClr val="tx1"/>
              </a:solidFill>
            </a:endParaRPr>
          </a:p>
        </p:txBody>
      </p:sp>
      <p:graphicFrame>
        <p:nvGraphicFramePr>
          <p:cNvPr id="118789" name="Object 5"/>
          <p:cNvGraphicFramePr>
            <a:graphicFrameLocks noGrp="1" noChangeAspect="1"/>
          </p:cNvGraphicFramePr>
          <p:nvPr>
            <p:ph sz="half" idx="1"/>
          </p:nvPr>
        </p:nvGraphicFramePr>
        <p:xfrm>
          <a:off x="457200" y="1600200"/>
          <a:ext cx="4038600" cy="4524375"/>
        </p:xfrm>
        <a:graphic>
          <a:graphicData uri="http://schemas.openxmlformats.org/presentationml/2006/ole">
            <mc:AlternateContent xmlns:mc="http://schemas.openxmlformats.org/markup-compatibility/2006">
              <mc:Choice xmlns:v="urn:schemas-microsoft-com:vml" Requires="v">
                <p:oleObj spid="_x0000_s118804" name="Chart" r:id="rId4" imgW="4038600" imgH="4524451" progId="MSGraph.Chart.8">
                  <p:embed followColorScheme="full"/>
                </p:oleObj>
              </mc:Choice>
              <mc:Fallback>
                <p:oleObj name="Chart" r:id="rId4" imgW="4038600" imgH="4524451" progId="MSGraph.Chart.8">
                  <p:embed followColorScheme="full"/>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600200"/>
                        <a:ext cx="4038600" cy="4524375"/>
                      </a:xfrm>
                      <a:prstGeom prst="rect">
                        <a:avLst/>
                      </a:prstGeom>
                    </p:spPr>
                  </p:pic>
                </p:oleObj>
              </mc:Fallback>
            </mc:AlternateContent>
          </a:graphicData>
        </a:graphic>
      </p:graphicFrame>
      <p:sp>
        <p:nvSpPr>
          <p:cNvPr id="118790" name="Rectangle 6"/>
          <p:cNvSpPr>
            <a:spLocks noGrp="1" noChangeArrowheads="1"/>
          </p:cNvSpPr>
          <p:nvPr>
            <p:ph type="body" sz="half" idx="2"/>
          </p:nvPr>
        </p:nvSpPr>
        <p:spPr>
          <a:xfrm>
            <a:off x="4648200" y="1600200"/>
            <a:ext cx="4267200" cy="4525963"/>
          </a:xfrm>
        </p:spPr>
        <p:txBody>
          <a:bodyPr/>
          <a:lstStyle/>
          <a:p>
            <a:pPr>
              <a:lnSpc>
                <a:spcPct val="80000"/>
              </a:lnSpc>
            </a:pPr>
            <a:r>
              <a:rPr lang="en-US" altLang="en-US" sz="2000" b="1" dirty="0"/>
              <a:t>Rubella, also called German measles or three-day measles, is a highly contagious viral disease that in most children and adults causes mild symptoms of low fever, swollen glands, joint pain, and a fine red rash. Although rubella causes only mild symptoms in child and adult sufferers, the infection can have severe complications for the fetus of a woman who becomes infected with the virus during the first trimester of pregnancy. These complications include severe birth defects or death of the fetus</a:t>
            </a:r>
            <a:r>
              <a:rPr lang="en-US" altLang="en-US" sz="2000" b="1" dirty="0" smtClean="0"/>
              <a:t>.</a:t>
            </a:r>
            <a:endParaRPr lang="en-US" altLang="en-US" sz="2000" b="1" dirty="0"/>
          </a:p>
        </p:txBody>
      </p:sp>
      <p:pic>
        <p:nvPicPr>
          <p:cNvPr id="118791" name="Picture 7" descr="rubell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1600200"/>
            <a:ext cx="3657600" cy="4559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Rectangle 4"/>
          <p:cNvSpPr>
            <a:spLocks noGrp="1" noChangeArrowheads="1"/>
          </p:cNvSpPr>
          <p:nvPr>
            <p:ph type="title"/>
          </p:nvPr>
        </p:nvSpPr>
        <p:spPr/>
        <p:txBody>
          <a:bodyPr/>
          <a:lstStyle/>
          <a:p>
            <a:r>
              <a:rPr lang="en-US" altLang="en-US" b="1" dirty="0" smtClean="0">
                <a:solidFill>
                  <a:schemeClr val="tx1"/>
                </a:solidFill>
              </a:rPr>
              <a:t>CONJUCTIVITIS</a:t>
            </a:r>
            <a:r>
              <a:rPr lang="en-US" altLang="en-US" b="1" dirty="0" smtClean="0"/>
              <a:t> </a:t>
            </a:r>
            <a:r>
              <a:rPr lang="en-US" altLang="en-US" b="1" dirty="0" smtClean="0">
                <a:solidFill>
                  <a:srgbClr val="FF3399"/>
                </a:solidFill>
              </a:rPr>
              <a:t>(PINK EYE)</a:t>
            </a:r>
            <a:endParaRPr lang="en-US" altLang="en-US" b="1" dirty="0">
              <a:solidFill>
                <a:srgbClr val="FF3399"/>
              </a:solidFill>
            </a:endParaRPr>
          </a:p>
        </p:txBody>
      </p:sp>
      <p:pic>
        <p:nvPicPr>
          <p:cNvPr id="110598" name="Picture 6" descr="conjunctivit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976438"/>
            <a:ext cx="3810000" cy="2905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4" name="Rectangle 4"/>
          <p:cNvSpPr>
            <a:spLocks noGrp="1" noChangeArrowheads="1"/>
          </p:cNvSpPr>
          <p:nvPr>
            <p:ph type="title"/>
          </p:nvPr>
        </p:nvSpPr>
        <p:spPr/>
        <p:txBody>
          <a:bodyPr/>
          <a:lstStyle/>
          <a:p>
            <a:r>
              <a:rPr lang="en-US" altLang="en-US" b="1" dirty="0" smtClean="0">
                <a:solidFill>
                  <a:schemeClr val="tx1"/>
                </a:solidFill>
              </a:rPr>
              <a:t>INFECTIOUS MONONUCLEOLUS</a:t>
            </a:r>
            <a:endParaRPr lang="en-US" altLang="en-US" b="1" dirty="0">
              <a:solidFill>
                <a:schemeClr val="tx1"/>
              </a:solidFill>
            </a:endParaRPr>
          </a:p>
        </p:txBody>
      </p:sp>
      <p:pic>
        <p:nvPicPr>
          <p:cNvPr id="112645" name="Picture 5" descr="infectmo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133600"/>
            <a:ext cx="4521200" cy="3352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Rectangle 4"/>
          <p:cNvSpPr>
            <a:spLocks noGrp="1" noChangeArrowheads="1"/>
          </p:cNvSpPr>
          <p:nvPr>
            <p:ph type="title"/>
          </p:nvPr>
        </p:nvSpPr>
        <p:spPr/>
        <p:txBody>
          <a:bodyPr/>
          <a:lstStyle/>
          <a:p>
            <a:r>
              <a:rPr lang="en-US" altLang="en-US" sz="4800" b="1" dirty="0" smtClean="0">
                <a:solidFill>
                  <a:schemeClr val="tx1"/>
                </a:solidFill>
              </a:rPr>
              <a:t>MUMPS</a:t>
            </a:r>
            <a:endParaRPr lang="en-US" altLang="en-US" sz="4800" b="1" dirty="0">
              <a:solidFill>
                <a:schemeClr val="tx1"/>
              </a:solidFill>
            </a:endParaRPr>
          </a:p>
        </p:txBody>
      </p:sp>
      <p:pic>
        <p:nvPicPr>
          <p:cNvPr id="114693" name="Picture 5" descr="mum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057400"/>
            <a:ext cx="3175000" cy="3644900"/>
          </a:xfrm>
          <a:prstGeom prst="rect">
            <a:avLst/>
          </a:prstGeom>
          <a:noFill/>
          <a:extLst>
            <a:ext uri="{909E8E84-426E-40DD-AFC4-6F175D3DCCD1}">
              <a14:hiddenFill xmlns:a14="http://schemas.microsoft.com/office/drawing/2010/main">
                <a:solidFill>
                  <a:srgbClr val="FFFFFF"/>
                </a:solidFill>
              </a14:hiddenFill>
            </a:ext>
          </a:extLst>
        </p:spPr>
      </p:pic>
      <p:pic>
        <p:nvPicPr>
          <p:cNvPr id="114694" name="Picture 6" descr="mumpschil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1063" y="2057400"/>
            <a:ext cx="3438525" cy="3667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Rectangle 4"/>
          <p:cNvSpPr>
            <a:spLocks noGrp="1" noChangeArrowheads="1"/>
          </p:cNvSpPr>
          <p:nvPr>
            <p:ph type="title"/>
          </p:nvPr>
        </p:nvSpPr>
        <p:spPr/>
        <p:txBody>
          <a:bodyPr/>
          <a:lstStyle/>
          <a:p>
            <a:r>
              <a:rPr lang="en-US" altLang="en-US" sz="4800" b="1" dirty="0" smtClean="0">
                <a:solidFill>
                  <a:schemeClr val="tx1"/>
                </a:solidFill>
              </a:rPr>
              <a:t>POLIOMYELITIS</a:t>
            </a:r>
            <a:endParaRPr lang="en-US" altLang="en-US" sz="4800" b="1" dirty="0">
              <a:solidFill>
                <a:schemeClr val="tx1"/>
              </a:solidFill>
            </a:endParaRPr>
          </a:p>
        </p:txBody>
      </p:sp>
      <p:pic>
        <p:nvPicPr>
          <p:cNvPr id="116741" name="Picture 5" descr="poliochi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905000"/>
            <a:ext cx="2935288" cy="4267200"/>
          </a:xfrm>
          <a:prstGeom prst="rect">
            <a:avLst/>
          </a:prstGeom>
          <a:noFill/>
          <a:extLst>
            <a:ext uri="{909E8E84-426E-40DD-AFC4-6F175D3DCCD1}">
              <a14:hiddenFill xmlns:a14="http://schemas.microsoft.com/office/drawing/2010/main">
                <a:solidFill>
                  <a:srgbClr val="FFFFFF"/>
                </a:solidFill>
              </a14:hiddenFill>
            </a:ext>
          </a:extLst>
        </p:spPr>
      </p:pic>
      <p:pic>
        <p:nvPicPr>
          <p:cNvPr id="116742" name="Picture 6" descr="polioleg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752600"/>
            <a:ext cx="3124200" cy="4648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altLang="en-US" sz="4800" b="1" dirty="0" smtClean="0">
                <a:solidFill>
                  <a:schemeClr val="tx1"/>
                </a:solidFill>
              </a:rPr>
              <a:t>RABIES</a:t>
            </a:r>
            <a:endParaRPr lang="en-US" altLang="en-US" sz="4800" b="1" dirty="0">
              <a:solidFill>
                <a:schemeClr val="tx1"/>
              </a:solidFill>
            </a:endParaRPr>
          </a:p>
        </p:txBody>
      </p:sp>
      <p:pic>
        <p:nvPicPr>
          <p:cNvPr id="120836" name="Picture 4" descr="rabie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828800"/>
            <a:ext cx="2479675" cy="3733800"/>
          </a:xfrm>
          <a:prstGeom prst="rect">
            <a:avLst/>
          </a:prstGeom>
          <a:noFill/>
          <a:extLst>
            <a:ext uri="{909E8E84-426E-40DD-AFC4-6F175D3DCCD1}">
              <a14:hiddenFill xmlns:a14="http://schemas.microsoft.com/office/drawing/2010/main">
                <a:solidFill>
                  <a:srgbClr val="FFFFFF"/>
                </a:solidFill>
              </a14:hiddenFill>
            </a:ext>
          </a:extLst>
        </p:spPr>
      </p:pic>
      <p:pic>
        <p:nvPicPr>
          <p:cNvPr id="120837" name="Picture 5" descr="rabiesdo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4425" y="1676400"/>
            <a:ext cx="2560638" cy="381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Rectangle 4"/>
          <p:cNvSpPr>
            <a:spLocks noGrp="1" noChangeArrowheads="1"/>
          </p:cNvSpPr>
          <p:nvPr>
            <p:ph type="title"/>
          </p:nvPr>
        </p:nvSpPr>
        <p:spPr/>
        <p:txBody>
          <a:bodyPr/>
          <a:lstStyle/>
          <a:p>
            <a:r>
              <a:rPr lang="en-US" altLang="en-US" sz="4800" b="1" dirty="0" smtClean="0">
                <a:solidFill>
                  <a:schemeClr val="tx1"/>
                </a:solidFill>
              </a:rPr>
              <a:t>WARTS</a:t>
            </a:r>
            <a:endParaRPr lang="en-US" altLang="en-US" sz="4800" b="1" dirty="0">
              <a:solidFill>
                <a:schemeClr val="tx1"/>
              </a:solidFill>
            </a:endParaRPr>
          </a:p>
        </p:txBody>
      </p:sp>
      <p:pic>
        <p:nvPicPr>
          <p:cNvPr id="121861" name="Picture 5" descr="wa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362200"/>
            <a:ext cx="3200400" cy="2524125"/>
          </a:xfrm>
          <a:prstGeom prst="rect">
            <a:avLst/>
          </a:prstGeom>
          <a:noFill/>
          <a:extLst>
            <a:ext uri="{909E8E84-426E-40DD-AFC4-6F175D3DCCD1}">
              <a14:hiddenFill xmlns:a14="http://schemas.microsoft.com/office/drawing/2010/main">
                <a:solidFill>
                  <a:srgbClr val="FFFFFF"/>
                </a:solidFill>
              </a14:hiddenFill>
            </a:ext>
          </a:extLst>
        </p:spPr>
      </p:pic>
      <p:pic>
        <p:nvPicPr>
          <p:cNvPr id="121862" name="Picture 6" descr="wartsbigto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981200"/>
            <a:ext cx="2971800" cy="3263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130" y="0"/>
            <a:ext cx="8229600" cy="1143000"/>
          </a:xfrm>
        </p:spPr>
        <p:txBody>
          <a:bodyPr/>
          <a:lstStyle/>
          <a:p>
            <a:r>
              <a:rPr lang="en-US" sz="4800" b="1" dirty="0" smtClean="0">
                <a:solidFill>
                  <a:schemeClr val="tx1"/>
                </a:solidFill>
              </a:rPr>
              <a:t>EXTRAS</a:t>
            </a:r>
            <a:endParaRPr lang="en-US" sz="4800" b="1" dirty="0">
              <a:solidFill>
                <a:schemeClr val="tx1"/>
              </a:solidFill>
            </a:endParaRPr>
          </a:p>
        </p:txBody>
      </p:sp>
      <p:sp>
        <p:nvSpPr>
          <p:cNvPr id="3" name="Content Placeholder 2"/>
          <p:cNvSpPr>
            <a:spLocks noGrp="1"/>
          </p:cNvSpPr>
          <p:nvPr>
            <p:ph idx="1"/>
          </p:nvPr>
        </p:nvSpPr>
        <p:spPr>
          <a:xfrm>
            <a:off x="457200" y="1417638"/>
            <a:ext cx="8229600" cy="4708525"/>
          </a:xfrm>
        </p:spPr>
        <p:txBody>
          <a:bodyPr/>
          <a:lstStyle/>
          <a:p>
            <a:pPr lvl="0"/>
            <a:r>
              <a:rPr lang="en-US" b="1" dirty="0">
                <a:solidFill>
                  <a:srgbClr val="FF3399"/>
                </a:solidFill>
              </a:rPr>
              <a:t>Oncogenic viruses </a:t>
            </a:r>
            <a:r>
              <a:rPr lang="en-US" dirty="0"/>
              <a:t>– cause cancer; genes disrupt cell </a:t>
            </a:r>
            <a:r>
              <a:rPr lang="en-US" dirty="0" smtClean="0"/>
              <a:t>cycle.</a:t>
            </a:r>
            <a:endParaRPr lang="en-US" dirty="0"/>
          </a:p>
          <a:p>
            <a:pPr lvl="0"/>
            <a:r>
              <a:rPr lang="en-US" b="1" dirty="0">
                <a:solidFill>
                  <a:srgbClr val="FF3399"/>
                </a:solidFill>
              </a:rPr>
              <a:t>Retrovirus</a:t>
            </a:r>
            <a:r>
              <a:rPr lang="en-US" dirty="0"/>
              <a:t> – contains RNA; produces a DNA copy of the viral RNA and inserts viral DNA into host </a:t>
            </a:r>
            <a:r>
              <a:rPr lang="en-US" dirty="0" smtClean="0"/>
              <a:t>cell.</a:t>
            </a:r>
            <a:endParaRPr lang="en-US" dirty="0"/>
          </a:p>
          <a:p>
            <a:pPr lvl="0"/>
            <a:r>
              <a:rPr lang="en-US" b="1" dirty="0">
                <a:solidFill>
                  <a:srgbClr val="FF3399"/>
                </a:solidFill>
              </a:rPr>
              <a:t>Prion</a:t>
            </a:r>
            <a:r>
              <a:rPr lang="en-US" dirty="0"/>
              <a:t> – </a:t>
            </a:r>
            <a:r>
              <a:rPr lang="en-US" u="sng" dirty="0"/>
              <a:t>protein particle</a:t>
            </a:r>
            <a:r>
              <a:rPr lang="en-US" dirty="0"/>
              <a:t> with no nucleic acid; accumulation of proteins in an area </a:t>
            </a:r>
            <a:r>
              <a:rPr lang="en-US" dirty="0" smtClean="0"/>
              <a:t>and kills cells.</a:t>
            </a:r>
            <a:endParaRPr lang="en-US" dirty="0"/>
          </a:p>
          <a:p>
            <a:pPr lvl="0"/>
            <a:r>
              <a:rPr lang="en-US" b="1" dirty="0">
                <a:solidFill>
                  <a:srgbClr val="FF3399"/>
                </a:solidFill>
              </a:rPr>
              <a:t>Viroid</a:t>
            </a:r>
            <a:r>
              <a:rPr lang="en-US" dirty="0"/>
              <a:t> - small naked single-stranded </a:t>
            </a:r>
            <a:r>
              <a:rPr lang="en-US" u="sng" dirty="0"/>
              <a:t>RNA molecules</a:t>
            </a:r>
            <a:r>
              <a:rPr lang="en-US" dirty="0"/>
              <a:t> that cause plant </a:t>
            </a:r>
            <a:r>
              <a:rPr lang="en-US" dirty="0" smtClean="0"/>
              <a:t>diseases.</a:t>
            </a:r>
            <a:endParaRPr lang="en-US" dirty="0"/>
          </a:p>
          <a:p>
            <a:endParaRPr lang="en-US" dirty="0"/>
          </a:p>
        </p:txBody>
      </p:sp>
    </p:spTree>
    <p:extLst>
      <p:ext uri="{BB962C8B-B14F-4D97-AF65-F5344CB8AC3E}">
        <p14:creationId xmlns:p14="http://schemas.microsoft.com/office/powerpoint/2010/main" val="61938884"/>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1334</TotalTime>
  <Words>2035</Words>
  <Application>Microsoft Office PowerPoint</Application>
  <PresentationFormat>On-screen Show (4:3)</PresentationFormat>
  <Paragraphs>369</Paragraphs>
  <Slides>60</Slides>
  <Notes>43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62" baseType="lpstr">
      <vt:lpstr>Default Design</vt:lpstr>
      <vt:lpstr>Chart</vt:lpstr>
      <vt:lpstr>VIRUSES</vt:lpstr>
      <vt:lpstr>VIRUSES</vt:lpstr>
      <vt:lpstr>VIRUSES</vt:lpstr>
      <vt:lpstr>VIRUSES</vt:lpstr>
      <vt:lpstr>DISCOVERY OF VIRUSES</vt:lpstr>
      <vt:lpstr>TOBACCO MOSAIC VIRUS</vt:lpstr>
      <vt:lpstr>TOBACCO MOSAIC VIRUS</vt:lpstr>
      <vt:lpstr>VIRAL STRUCTURES</vt:lpstr>
      <vt:lpstr>VIRAL STRUCTURES</vt:lpstr>
      <vt:lpstr>VIRAL STRUCTURES</vt:lpstr>
      <vt:lpstr>VIRAL STRUCTURES</vt:lpstr>
      <vt:lpstr>BACTERIOPHAGE</vt:lpstr>
      <vt:lpstr>VIRAL STRUCTURES</vt:lpstr>
      <vt:lpstr>Virus Shape is due to the arrangement of proteins</vt:lpstr>
      <vt:lpstr>VIRUS SHAPES</vt:lpstr>
      <vt:lpstr>VIRUS SHAPES</vt:lpstr>
      <vt:lpstr>CLASSIFICATION OF VIRUSES</vt:lpstr>
      <vt:lpstr>PowerPoint Presentation</vt:lpstr>
      <vt:lpstr>RNA VIRUSES “RETROVIRUSES”</vt:lpstr>
      <vt:lpstr>PowerPoint Presentation</vt:lpstr>
      <vt:lpstr>COMMON VIRUSES</vt:lpstr>
      <vt:lpstr>TO DO</vt:lpstr>
      <vt:lpstr>DO NOW</vt:lpstr>
      <vt:lpstr>EOC BIOLOGY BIO21</vt:lpstr>
      <vt:lpstr>EOC BIOLOGY BIO21</vt:lpstr>
      <vt:lpstr>TO DO</vt:lpstr>
      <vt:lpstr>THE LYTIC CYCLE</vt:lpstr>
      <vt:lpstr>THE LYTIC CYCLE</vt:lpstr>
      <vt:lpstr>THE LYTIC CYCLE</vt:lpstr>
      <vt:lpstr>THE LYTIC CYCLE</vt:lpstr>
      <vt:lpstr>WATCH</vt:lpstr>
      <vt:lpstr>THE LYSOGENIC CYCLE</vt:lpstr>
      <vt:lpstr>THE LYSOGENIC CYCLE</vt:lpstr>
      <vt:lpstr>THE LYSOGENIC CYCLE</vt:lpstr>
      <vt:lpstr>WATCH</vt:lpstr>
      <vt:lpstr>THE LYSOGENIC &amp; LYTIC CYCLES</vt:lpstr>
      <vt:lpstr>TO DO</vt:lpstr>
      <vt:lpstr>DO NOW</vt:lpstr>
      <vt:lpstr>EOC BIOLOGY BIO22</vt:lpstr>
      <vt:lpstr>EOC BIOLOGY BIO22</vt:lpstr>
      <vt:lpstr>TO DO</vt:lpstr>
      <vt:lpstr>VIRUSES ARE HOST SPECIFIC</vt:lpstr>
      <vt:lpstr>VIRUSES CAUSE MANY DISEASES</vt:lpstr>
      <vt:lpstr>VIRAL DISEASES</vt:lpstr>
      <vt:lpstr>VIRULENCE</vt:lpstr>
      <vt:lpstr>TREATMENTS</vt:lpstr>
      <vt:lpstr>DEFENSE AGAINST VIRAL INFECTIONS</vt:lpstr>
      <vt:lpstr>IMMUNITY:  THE BODY’S NATURAL RESISTANCE TO DISEASE</vt:lpstr>
      <vt:lpstr>COWPOX</vt:lpstr>
      <vt:lpstr>SMALLPOX</vt:lpstr>
      <vt:lpstr>HERPES SIMPLEX I:   COLD SORES</vt:lpstr>
      <vt:lpstr>CHICKEN POX</vt:lpstr>
      <vt:lpstr>RUBELLA</vt:lpstr>
      <vt:lpstr>CONJUCTIVITIS (PINK EYE)</vt:lpstr>
      <vt:lpstr>INFECTIOUS MONONUCLEOLUS</vt:lpstr>
      <vt:lpstr>MUMPS</vt:lpstr>
      <vt:lpstr>POLIOMYELITIS</vt:lpstr>
      <vt:lpstr>RABIES</vt:lpstr>
      <vt:lpstr>WARTS</vt:lpstr>
      <vt:lpstr>EXTRAS</vt:lpstr>
    </vt:vector>
  </TitlesOfParts>
  <Company>DeKalb County School Board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Virus &amp; Bacteria</dc:title>
  <dc:creator>DCSS</dc:creator>
  <cp:lastModifiedBy>JCBOE</cp:lastModifiedBy>
  <cp:revision>37</cp:revision>
  <dcterms:created xsi:type="dcterms:W3CDTF">2007-03-05T20:47:17Z</dcterms:created>
  <dcterms:modified xsi:type="dcterms:W3CDTF">2016-02-10T15:53:21Z</dcterms:modified>
</cp:coreProperties>
</file>