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1" r:id="rId4"/>
    <p:sldId id="262" r:id="rId5"/>
    <p:sldId id="263" r:id="rId6"/>
    <p:sldId id="279" r:id="rId7"/>
    <p:sldId id="271" r:id="rId8"/>
    <p:sldId id="269" r:id="rId9"/>
    <p:sldId id="270" r:id="rId10"/>
    <p:sldId id="275" r:id="rId11"/>
    <p:sldId id="281" r:id="rId12"/>
    <p:sldId id="272" r:id="rId13"/>
    <p:sldId id="277" r:id="rId14"/>
    <p:sldId id="280" r:id="rId15"/>
    <p:sldId id="28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62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3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64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66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67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7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8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8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D1859189-FE5A-4108-9279-033B13237914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25AB935-15AD-410E-8705-4F1DD93BFC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02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EC3D7-3726-47D0-B413-0AE2A4554283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5C9AC-FAD9-47DB-B2BF-EC760567DF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54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2038C-0CD1-4619-99FC-AA10442E2616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9495E-F7CC-4B01-93CF-5199076107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784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06AB1-5383-4029-9C87-58A95E4F9C61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86B24-1D46-4125-B556-133620DA16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20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2CD01-205B-476C-B4CD-26D5D5E8EF69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A7C14-BEB1-4E27-B15B-40B70CD330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07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321AF-6DD4-436F-97BE-98FAAD70C3A5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96C35-5D8B-4591-93EE-8EB082C29E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66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5E543-BB4A-4514-9CED-F1286848CE3D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97CDE-79E8-42EB-A49A-7827A0852E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26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2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63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64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66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67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7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8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8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B7C55-7EBB-49BC-92BA-625AD242C3E3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E8043-6968-4C53-9E61-4824C83EE2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4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2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63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64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66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67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7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8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8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3A72A-822E-4A56-B862-C99B7A3A02FA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00DAF-DC34-41EF-BB5F-D534AAB1C9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2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5C0D-51ED-4B6A-B51F-E8B4362955D8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D8C69-6887-4352-A7C7-C52A72E6B3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55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E3131-DDBA-408F-8798-63B75FBA25F4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2FAD5-715D-4E77-AEC3-1BF5FBAA45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86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2F35F"/>
            </a:gs>
            <a:gs pos="62000">
              <a:srgbClr val="92BE3F"/>
            </a:gs>
            <a:gs pos="100000">
              <a:srgbClr val="80A33D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9D68FD-2367-4FC4-84A7-D9130702668E}" type="datetimeFigureOut">
              <a:rPr lang="en-US"/>
              <a:pPr>
                <a:defRPr/>
              </a:pPr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5FF46DDA-3489-4738-9C49-A492E9B56C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4" r:id="rId8"/>
    <p:sldLayoutId id="2147483825" r:id="rId9"/>
    <p:sldLayoutId id="2147483821" r:id="rId10"/>
    <p:sldLayoutId id="21474838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DO NOW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Be sure that you have a calculator today .</a:t>
            </a:r>
          </a:p>
          <a:p>
            <a:pPr eaLnBrk="1" hangingPunct="1"/>
            <a:r>
              <a:rPr lang="en-US" altLang="en-US" sz="3200" dirty="0"/>
              <a:t>Turn in lab.</a:t>
            </a:r>
          </a:p>
          <a:p>
            <a:pPr eaLnBrk="1" hangingPunct="1"/>
            <a:r>
              <a:rPr lang="en-US" altLang="en-US" sz="3200" dirty="0"/>
              <a:t>Pick up handout and look over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4733925" y="2708275"/>
            <a:ext cx="3313113" cy="2701925"/>
          </a:xfrm>
        </p:spPr>
        <p:txBody>
          <a:bodyPr/>
          <a:lstStyle/>
          <a:p>
            <a:pPr eaLnBrk="1" hangingPunct="1"/>
            <a:r>
              <a:rPr lang="en-US" altLang="en-US" sz="4000" b="1"/>
              <a:t>Density Block lab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DENSITY BLOCK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7162800" cy="4267200"/>
          </a:xfrm>
        </p:spPr>
        <p:txBody>
          <a:bodyPr rtlCol="0">
            <a:normAutofit fontScale="77500" lnSpcReduction="2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/>
              <a:t>PART A</a:t>
            </a:r>
            <a:endParaRPr lang="en-US" dirty="0"/>
          </a:p>
          <a:p>
            <a:pPr marL="582613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sz="2800" dirty="0"/>
              <a:t>Get your three blocks.  Write the block number and color for each block in your data table </a:t>
            </a:r>
            <a:r>
              <a:rPr lang="en-US" sz="2800" b="1" dirty="0"/>
              <a:t>IN INK.</a:t>
            </a:r>
          </a:p>
          <a:p>
            <a:pPr marL="582613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sz="2800" dirty="0"/>
              <a:t>Predict which of the three blocks will sink and which will float when placed in water.  Record your predictions </a:t>
            </a:r>
            <a:r>
              <a:rPr lang="en-US" sz="2800" b="1" dirty="0"/>
              <a:t>IN INK</a:t>
            </a:r>
            <a:r>
              <a:rPr lang="en-US" sz="2800" dirty="0"/>
              <a:t> for each block </a:t>
            </a:r>
            <a:r>
              <a:rPr lang="en-US" sz="2800" b="1" dirty="0"/>
              <a:t>in Data Table One.  </a:t>
            </a:r>
            <a:r>
              <a:rPr lang="en-US" sz="2800" dirty="0"/>
              <a:t>Remember that water has a density of 1.000 g/cm</a:t>
            </a:r>
            <a:r>
              <a:rPr lang="en-US" sz="2800" baseline="30000" dirty="0"/>
              <a:t>3</a:t>
            </a:r>
            <a:r>
              <a:rPr lang="en-US" sz="2800" dirty="0"/>
              <a:t>.</a:t>
            </a:r>
          </a:p>
          <a:p>
            <a:pPr marL="582613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sz="2800" dirty="0"/>
              <a:t>Use the quart container already filled with water.  Place each block in the container to test your predictions.  </a:t>
            </a:r>
            <a:r>
              <a:rPr lang="en-US" sz="2800" b="1" dirty="0"/>
              <a:t>Record your observations</a:t>
            </a:r>
            <a:r>
              <a:rPr lang="en-US" sz="2800" dirty="0"/>
              <a:t> in the appropriate space in Data Table One.  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DENSITY BLOCK LAB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339012" cy="40036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/>
              <a:t>PART B</a:t>
            </a:r>
          </a:p>
          <a:p>
            <a:pPr marL="525463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 startAt="3"/>
              <a:defRPr/>
            </a:pPr>
            <a:r>
              <a:rPr lang="en-US" dirty="0"/>
              <a:t>Mass one of your blocks on the triple beam  balance.  Be sure it is DRY!  Record the mass of the block in your data table.</a:t>
            </a:r>
          </a:p>
          <a:p>
            <a:pPr marL="525463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 startAt="3"/>
              <a:defRPr/>
            </a:pPr>
            <a:r>
              <a:rPr lang="en-US" dirty="0"/>
              <a:t>Measure the length, width, and height of the block in centimeters.  Measure to the hundredths place to have the correct number of significant digits.  Record in your data table.</a:t>
            </a:r>
          </a:p>
          <a:p>
            <a:pPr marL="525463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 startAt="3"/>
              <a:defRPr/>
            </a:pPr>
            <a:r>
              <a:rPr lang="en-US" dirty="0"/>
              <a:t>Repeat steps 3-4 for the other two blocks.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DENSITY BLOCK LAB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25463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 startAt="6"/>
              <a:defRPr/>
            </a:pPr>
            <a:r>
              <a:rPr lang="en-US" dirty="0"/>
              <a:t>When you are done with your three blocks, put them back in your bin on the lab table for the next group.</a:t>
            </a:r>
          </a:p>
          <a:p>
            <a:pPr marL="525463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 startAt="6"/>
              <a:defRPr/>
            </a:pPr>
            <a:r>
              <a:rPr lang="en-US" dirty="0"/>
              <a:t>Follow the directions on your lab sheet for the rest of the lab.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DENSITY BLOCK LAB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 eaLnBrk="1" hangingPunct="1">
              <a:buFont typeface="Wingdings 2" panose="05020102010507070707" pitchFamily="18" charset="2"/>
              <a:buNone/>
              <a:defRPr/>
            </a:pPr>
            <a:r>
              <a:rPr lang="en-US" altLang="en-US" b="1" dirty="0"/>
              <a:t>CALCULATIONS</a:t>
            </a:r>
          </a:p>
          <a:p>
            <a:pPr eaLnBrk="1" hangingPunct="1">
              <a:defRPr/>
            </a:pPr>
            <a:r>
              <a:rPr lang="en-US" altLang="en-US" dirty="0"/>
              <a:t>Calculate the volume and density for the three blocks.  Show your work in the space provided.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GOOD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 eaLnBrk="1" hangingPunct="1">
              <a:buFont typeface="Wingdings 2" panose="05020102010507070707" pitchFamily="18" charset="2"/>
              <a:buNone/>
              <a:defRPr/>
            </a:pPr>
            <a:r>
              <a:rPr lang="en-US" sz="2800" b="1" dirty="0"/>
              <a:t>Looking for:</a:t>
            </a:r>
          </a:p>
          <a:p>
            <a:pPr eaLnBrk="1" hangingPunct="1">
              <a:defRPr/>
            </a:pPr>
            <a:r>
              <a:rPr lang="en-US" sz="2800" b="1" dirty="0"/>
              <a:t>Formulas</a:t>
            </a:r>
          </a:p>
          <a:p>
            <a:pPr eaLnBrk="1" hangingPunct="1">
              <a:defRPr/>
            </a:pPr>
            <a:r>
              <a:rPr lang="en-US" sz="2800" b="1" dirty="0"/>
              <a:t>Work</a:t>
            </a:r>
          </a:p>
          <a:p>
            <a:pPr eaLnBrk="1" hangingPunct="1">
              <a:defRPr/>
            </a:pPr>
            <a:r>
              <a:rPr lang="en-US" sz="2800" b="1" dirty="0"/>
              <a:t>Correct significant figures</a:t>
            </a:r>
          </a:p>
          <a:p>
            <a:pPr eaLnBrk="1" hangingPunct="1">
              <a:defRPr/>
            </a:pPr>
            <a:r>
              <a:rPr lang="en-US" sz="2800" b="1" dirty="0"/>
              <a:t>No naked numbers</a:t>
            </a:r>
          </a:p>
          <a:p>
            <a:pPr eaLnBrk="1" hangingPunct="1">
              <a:defRPr/>
            </a:pPr>
            <a:r>
              <a:rPr lang="en-US" sz="2800" b="1" dirty="0"/>
              <a:t>Correct answer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POOR CALCULATIONS</a:t>
            </a:r>
          </a:p>
        </p:txBody>
      </p:sp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524000"/>
            <a:ext cx="6694488" cy="4953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GOOD CALCULATIONS</a:t>
            </a:r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447800"/>
            <a:ext cx="6326188" cy="5257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DENSITY BLOCK LAB</a:t>
            </a:r>
            <a:endParaRPr lang="en-US" altLang="en-US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From your teacher, get the density for one of your blocks.  Have her write it in the table on your paper.</a:t>
            </a:r>
          </a:p>
          <a:p>
            <a:pPr eaLnBrk="1" hangingPunct="1"/>
            <a:r>
              <a:rPr lang="en-US" altLang="en-US" dirty="0"/>
              <a:t>Determine the accuracy of your measurements by calculating the percent error for that block’s density.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DENSITY BLOCK LAB</a:t>
            </a:r>
            <a:endParaRPr lang="en-US" alt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your percent error is over 5%, then you must re-measure your block for length, width, and height as well as mass.  Recalculate density and then recalculate the percent error.</a:t>
            </a:r>
          </a:p>
          <a:p>
            <a:r>
              <a:rPr lang="en-US" altLang="en-US" dirty="0"/>
              <a:t>If you have less than 5% error, you are finished!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TRUE DENSITIES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6777038" cy="3508375"/>
          </a:xfrm>
        </p:spPr>
        <p:txBody>
          <a:bodyPr/>
          <a:lstStyle/>
          <a:p>
            <a:pPr marL="69850" indent="0" eaLnBrk="1" hangingPunct="1">
              <a:buFont typeface="Wingdings 2" panose="05020102010507070707" pitchFamily="18" charset="2"/>
              <a:buNone/>
            </a:pPr>
            <a:r>
              <a:rPr lang="en-US" altLang="en-US" sz="2800" b="1"/>
              <a:t>Milky white  -  0.91g/cm</a:t>
            </a:r>
            <a:r>
              <a:rPr lang="en-US" altLang="en-US" sz="2800" b="1" baseline="30000"/>
              <a:t>3</a:t>
            </a:r>
          </a:p>
          <a:p>
            <a:pPr marL="69850" indent="0" eaLnBrk="1" hangingPunct="1">
              <a:buFont typeface="Wingdings 2" panose="05020102010507070707" pitchFamily="18" charset="2"/>
              <a:buNone/>
            </a:pPr>
            <a:endParaRPr lang="en-US" altLang="en-US" sz="2800" b="1" baseline="30000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r>
              <a:rPr lang="en-US" altLang="en-US" sz="2800" b="1"/>
              <a:t>Black  -  0.99 g/cm</a:t>
            </a:r>
            <a:r>
              <a:rPr lang="en-US" altLang="en-US" sz="2800" b="1" baseline="30000"/>
              <a:t>3</a:t>
            </a: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r>
              <a:rPr lang="en-US" altLang="en-US" sz="2800" b="1"/>
              <a:t>White  -  0.54 g/cm</a:t>
            </a:r>
            <a:r>
              <a:rPr lang="en-US" altLang="en-US" sz="2800" b="1" baseline="30000"/>
              <a:t>3</a:t>
            </a: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r>
              <a:rPr lang="en-US" altLang="en-US" sz="2800" b="1"/>
              <a:t>Gray  -  1.42 g/cm</a:t>
            </a:r>
            <a:r>
              <a:rPr lang="en-US" altLang="en-US" sz="2800" b="1" baseline="30000"/>
              <a:t>3</a:t>
            </a: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r>
              <a:rPr lang="en-US" altLang="en-US" sz="2800" b="1"/>
              <a:t>Colorless  -  1.18 g/cm</a:t>
            </a:r>
            <a:r>
              <a:rPr lang="en-US" altLang="en-US" sz="2800" b="1" baseline="30000"/>
              <a:t>3</a:t>
            </a:r>
            <a:endParaRPr lang="en-US" altLang="en-US" sz="2800" b="1"/>
          </a:p>
          <a:p>
            <a:pPr marL="69850" indent="0" eaLnBrk="1" hangingPunct="1">
              <a:buFont typeface="Wingdings 2" panose="05020102010507070707" pitchFamily="18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LAB DUE DATE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Density Block lab is due Wednesday</a:t>
            </a:r>
          </a:p>
          <a:p>
            <a:endParaRPr lang="en-US" altLang="en-US" sz="2800"/>
          </a:p>
          <a:p>
            <a:r>
              <a:rPr lang="en-US" altLang="en-US" sz="2800"/>
              <a:t>Each person turns in their own sheet for the lab.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QUESTIONS?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REMEMBER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Write the information for Data Table One on your lab sheet IN INK.</a:t>
            </a:r>
          </a:p>
          <a:p>
            <a:r>
              <a:rPr lang="en-US" altLang="en-US"/>
              <a:t>Write the information for Data Table Two in your logbook first or lose your lab sheet.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1373</TotalTime>
  <Words>452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Century Gothic</vt:lpstr>
      <vt:lpstr>Arial</vt:lpstr>
      <vt:lpstr>Wingdings 2</vt:lpstr>
      <vt:lpstr>Calibri</vt:lpstr>
      <vt:lpstr>Austin</vt:lpstr>
      <vt:lpstr>DO NOW</vt:lpstr>
      <vt:lpstr>Density Block lab</vt:lpstr>
      <vt:lpstr>DENSITY BLOCK LAB</vt:lpstr>
      <vt:lpstr>DENSITY BLOCK LAB</vt:lpstr>
      <vt:lpstr>DENSITY BLOCK LAB</vt:lpstr>
      <vt:lpstr>DENSITY BLOCK LAB</vt:lpstr>
      <vt:lpstr>GOOD CALCULATIONS</vt:lpstr>
      <vt:lpstr>POOR CALCULATIONS</vt:lpstr>
      <vt:lpstr>GOOD CALCULATIONS</vt:lpstr>
      <vt:lpstr>DENSITY BLOCK LAB</vt:lpstr>
      <vt:lpstr>DENSITY BLOCK LAB</vt:lpstr>
      <vt:lpstr>TRUE DENSITIES</vt:lpstr>
      <vt:lpstr>LAB DUE DATE</vt:lpstr>
      <vt:lpstr>QUESTIONS?</vt:lpstr>
      <vt:lpstr>REMEMBER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 Beast and Density labs</dc:title>
  <dc:creator>Nancy Brim</dc:creator>
  <cp:lastModifiedBy>Nancy</cp:lastModifiedBy>
  <cp:revision>33</cp:revision>
  <dcterms:created xsi:type="dcterms:W3CDTF">2012-08-27T11:10:32Z</dcterms:created>
  <dcterms:modified xsi:type="dcterms:W3CDTF">2016-08-20T19:35:30Z</dcterms:modified>
</cp:coreProperties>
</file>