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3" r:id="rId1"/>
  </p:sldMasterIdLst>
  <p:notesMasterIdLst>
    <p:notesMasterId r:id="rId26"/>
  </p:notesMasterIdLst>
  <p:handoutMasterIdLst>
    <p:handoutMasterId r:id="rId27"/>
  </p:handoutMasterIdLst>
  <p:sldIdLst>
    <p:sldId id="360" r:id="rId2"/>
    <p:sldId id="366" r:id="rId3"/>
    <p:sldId id="256" r:id="rId4"/>
    <p:sldId id="370" r:id="rId5"/>
    <p:sldId id="371" r:id="rId6"/>
    <p:sldId id="372" r:id="rId7"/>
    <p:sldId id="365" r:id="rId8"/>
    <p:sldId id="373" r:id="rId9"/>
    <p:sldId id="368" r:id="rId10"/>
    <p:sldId id="374" r:id="rId11"/>
    <p:sldId id="341" r:id="rId12"/>
    <p:sldId id="375" r:id="rId13"/>
    <p:sldId id="350" r:id="rId14"/>
    <p:sldId id="354" r:id="rId15"/>
    <p:sldId id="367" r:id="rId16"/>
    <p:sldId id="376" r:id="rId17"/>
    <p:sldId id="377" r:id="rId18"/>
    <p:sldId id="353" r:id="rId19"/>
    <p:sldId id="356" r:id="rId20"/>
    <p:sldId id="361" r:id="rId21"/>
    <p:sldId id="271" r:id="rId22"/>
    <p:sldId id="363" r:id="rId23"/>
    <p:sldId id="364" r:id="rId24"/>
    <p:sldId id="349" r:id="rId25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8446"/>
    <a:srgbClr val="BE0E3C"/>
    <a:srgbClr val="820A29"/>
    <a:srgbClr val="782714"/>
    <a:srgbClr val="11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1" autoAdjust="0"/>
    <p:restoredTop sz="94728" autoAdjust="0"/>
  </p:normalViewPr>
  <p:slideViewPr>
    <p:cSldViewPr>
      <p:cViewPr varScale="1">
        <p:scale>
          <a:sx n="105" d="100"/>
          <a:sy n="105" d="100"/>
        </p:scale>
        <p:origin x="115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122" y="-84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fld id="{79534C81-C9AE-DC47-A6A6-49ADF39470C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952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fld id="{E0B47070-4932-3248-B0AC-FA0A35F9FC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06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816A15DE-82CA-9E42-BFA3-A9B236694B9C}" type="slidenum">
              <a:rPr lang="en-US">
                <a:latin typeface="Times New Roman" charset="0"/>
              </a:rPr>
              <a:pPr/>
              <a:t>21</a:t>
            </a:fld>
            <a:endParaRPr lang="en-US" dirty="0">
              <a:latin typeface="Times New Roman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ahoma" pitchFamily="34" charset="0"/>
                  <a:ea typeface="+mn-ea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ahoma" pitchFamily="34" charset="0"/>
                  <a:ea typeface="+mn-ea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ahoma" pitchFamily="34" charset="0"/>
                  <a:ea typeface="+mn-ea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ahoma" pitchFamily="34" charset="0"/>
                  <a:ea typeface="+mn-ea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ahoma" pitchFamily="34" charset="0"/>
                <a:ea typeface="+mn-ea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ahoma" pitchFamily="34" charset="0"/>
                <a:ea typeface="+mn-ea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ahoma" pitchFamily="34" charset="0"/>
                <a:ea typeface="+mn-ea"/>
              </a:endParaRPr>
            </a:p>
          </p:txBody>
        </p:sp>
      </p:grpSp>
      <p:sp>
        <p:nvSpPr>
          <p:cNvPr id="1812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12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48961AA-6A52-094E-9386-939DB390A92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131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ADFB4-B87D-7C4F-8DE5-7E70B52101E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008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66B2B-8047-5B4D-80FB-EB08E890300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62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7961AD-28FA-2B45-91F3-71570601C4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4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25D27C-F219-4B4B-B471-B8366F6F84A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19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6C02D8-A831-FA41-BBFE-590ACC9E570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51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36AC1-B7CE-A24A-BCF8-52A067D44B2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0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6DB60-0169-224E-AA42-E52D0BAB5BD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51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2F20D2-0566-0646-B1A2-9757849FAAD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645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AAF99A-9506-E64F-AABA-F6C42010F3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69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9397E-4603-8E49-9507-13C9E88EFAB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65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8113D9-3955-544F-978A-4F819B73850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00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0B9BA4-26E7-5244-8AED-39FD9A4D90C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46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554A33-559C-B54D-8AD7-B3A2A5FC322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11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dirty="0">
              <a:latin typeface="Tahoma" pitchFamily="34" charset="0"/>
              <a:ea typeface="+mn-ea"/>
            </a:endParaRPr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dirty="0">
              <a:latin typeface="Tahoma" pitchFamily="34" charset="0"/>
              <a:ea typeface="+mn-ea"/>
            </a:endParaRPr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dirty="0">
              <a:latin typeface="Tahoma" pitchFamily="34" charset="0"/>
              <a:ea typeface="+mn-ea"/>
            </a:endParaRPr>
          </a:p>
        </p:txBody>
      </p:sp>
      <p:sp>
        <p:nvSpPr>
          <p:cNvPr id="1802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dirty="0">
              <a:latin typeface="Tahoma" pitchFamily="34" charset="0"/>
              <a:ea typeface="+mn-ea"/>
            </a:endParaRPr>
          </a:p>
        </p:txBody>
      </p:sp>
      <p:sp>
        <p:nvSpPr>
          <p:cNvPr id="1802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dirty="0">
              <a:latin typeface="Tahoma" pitchFamily="34" charset="0"/>
              <a:ea typeface="+mn-ea"/>
            </a:endParaRPr>
          </a:p>
        </p:txBody>
      </p:sp>
      <p:sp>
        <p:nvSpPr>
          <p:cNvPr id="1802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dirty="0">
              <a:latin typeface="Tahoma" pitchFamily="34" charset="0"/>
              <a:ea typeface="+mn-ea"/>
            </a:endParaRPr>
          </a:p>
        </p:txBody>
      </p:sp>
      <p:sp>
        <p:nvSpPr>
          <p:cNvPr id="1802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dirty="0">
              <a:latin typeface="Tahoma" pitchFamily="34" charset="0"/>
              <a:ea typeface="+mn-ea"/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02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02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02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B76860B-B202-4A44-BC41-3F97178851E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DO NOW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33400" y="2286000"/>
            <a:ext cx="8077200" cy="34655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Pick up notes sheet.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Turn in Density of the Earth Lab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DFB4-B87D-7C4F-8DE5-7E70B52101E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213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408238"/>
            <a:ext cx="4038600" cy="3840163"/>
          </a:xfrm>
        </p:spPr>
        <p:txBody>
          <a:bodyPr>
            <a:normAutofit/>
          </a:bodyPr>
          <a:lstStyle/>
          <a:p>
            <a:r>
              <a:rPr lang="en-US" dirty="0"/>
              <a:t>What conclusions can we make about each of the planets in our solar system based on it’s density?</a:t>
            </a:r>
          </a:p>
        </p:txBody>
      </p:sp>
      <p:pic>
        <p:nvPicPr>
          <p:cNvPr id="26626" name="Picture 2" descr="http://www.stars-n-dice.com/images/densityb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057400"/>
            <a:ext cx="3810000" cy="4191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446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219200"/>
            <a:ext cx="79248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4800" b="1" dirty="0">
                <a:latin typeface="Tahoma" charset="0"/>
              </a:rPr>
              <a:t>EARTH MATTER…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4800" b="1" dirty="0">
                <a:latin typeface="Tahoma" charset="0"/>
              </a:rPr>
              <a:t>The Atom and Periodic Table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4038600"/>
            <a:ext cx="3810000" cy="21336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2B08A-0538-46FA-8DF5-82C633CA6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33400"/>
            <a:ext cx="7888288" cy="559911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Atoms</a:t>
            </a:r>
            <a:r>
              <a:rPr lang="en-US" dirty="0"/>
              <a:t> (elements)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Compounds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FF0000"/>
                </a:solidFill>
              </a:rPr>
              <a:t>Minerals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Organic Compounds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FF0000"/>
                </a:solidFill>
              </a:rPr>
              <a:t>Rocks</a:t>
            </a:r>
            <a:r>
              <a:rPr lang="en-US" dirty="0"/>
              <a:t>	   	   Living Things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FF0000"/>
                </a:solidFill>
              </a:rPr>
              <a:t>Earth</a:t>
            </a:r>
            <a:r>
              <a:rPr lang="en-US" dirty="0"/>
              <a:t>		     Biosphere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4777D1B3-5054-45A0-8D8E-C736FAE356CC}"/>
              </a:ext>
            </a:extLst>
          </p:cNvPr>
          <p:cNvSpPr/>
          <p:nvPr/>
        </p:nvSpPr>
        <p:spPr bwMode="auto">
          <a:xfrm>
            <a:off x="4724400" y="1143000"/>
            <a:ext cx="533400" cy="685800"/>
          </a:xfrm>
          <a:prstGeom prst="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DE2117C9-5391-487B-A2D0-317F09271997}"/>
              </a:ext>
            </a:extLst>
          </p:cNvPr>
          <p:cNvSpPr/>
          <p:nvPr/>
        </p:nvSpPr>
        <p:spPr bwMode="auto">
          <a:xfrm>
            <a:off x="2438400" y="2819400"/>
            <a:ext cx="533400" cy="685800"/>
          </a:xfrm>
          <a:prstGeom prst="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D536C55E-1511-45C9-93D0-9E70B75DA06E}"/>
              </a:ext>
            </a:extLst>
          </p:cNvPr>
          <p:cNvSpPr/>
          <p:nvPr/>
        </p:nvSpPr>
        <p:spPr bwMode="auto">
          <a:xfrm>
            <a:off x="2438400" y="4038600"/>
            <a:ext cx="533400" cy="685800"/>
          </a:xfrm>
          <a:prstGeom prst="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0D91CA4-D0CD-49D0-A4D7-F4AD830AC98B}"/>
              </a:ext>
            </a:extLst>
          </p:cNvPr>
          <p:cNvSpPr/>
          <p:nvPr/>
        </p:nvSpPr>
        <p:spPr bwMode="auto">
          <a:xfrm>
            <a:off x="6019800" y="2819400"/>
            <a:ext cx="533400" cy="685800"/>
          </a:xfrm>
          <a:prstGeom prst="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72CAF78B-091F-49D1-A3D5-B80B38AC277C}"/>
              </a:ext>
            </a:extLst>
          </p:cNvPr>
          <p:cNvSpPr/>
          <p:nvPr/>
        </p:nvSpPr>
        <p:spPr bwMode="auto">
          <a:xfrm>
            <a:off x="5998464" y="4029456"/>
            <a:ext cx="533400" cy="685800"/>
          </a:xfrm>
          <a:prstGeom prst="down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2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0D639-913F-4355-9EBD-C97DF1121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THE EARTH’S MAKE-UP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28475-480F-4418-8FF2-BF9599B46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286000"/>
            <a:ext cx="33528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Most common compounds </a:t>
            </a:r>
            <a:r>
              <a:rPr lang="en-US" b="1" dirty="0">
                <a:solidFill>
                  <a:srgbClr val="7030A0"/>
                </a:solidFill>
              </a:rPr>
              <a:t>in</a:t>
            </a:r>
            <a:r>
              <a:rPr lang="en-US" dirty="0"/>
              <a:t> the Earth are:</a:t>
            </a:r>
          </a:p>
          <a:p>
            <a:r>
              <a:rPr lang="en-US" b="1" dirty="0">
                <a:solidFill>
                  <a:srgbClr val="FF0000"/>
                </a:solidFill>
              </a:rPr>
              <a:t>Silicon dioxide, 43%</a:t>
            </a:r>
          </a:p>
          <a:p>
            <a:r>
              <a:rPr lang="en-US" b="1" dirty="0">
                <a:solidFill>
                  <a:srgbClr val="FF0000"/>
                </a:solidFill>
              </a:rPr>
              <a:t>Magnesium oxide, 35%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31F05D-A9DB-4F99-A4A9-31EDCEDDB4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2017713"/>
            <a:ext cx="5791200" cy="425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9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0D639-913F-4355-9EBD-C97DF1121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THE EARTH’S MAKE-UP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28475-480F-4418-8FF2-BF9599B46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286000"/>
            <a:ext cx="33528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Most common elements </a:t>
            </a:r>
            <a:r>
              <a:rPr lang="en-US" b="1" dirty="0">
                <a:solidFill>
                  <a:srgbClr val="7030A0"/>
                </a:solidFill>
              </a:rPr>
              <a:t>in</a:t>
            </a:r>
            <a:r>
              <a:rPr lang="en-US" dirty="0"/>
              <a:t> the Earth are:</a:t>
            </a:r>
          </a:p>
          <a:p>
            <a:r>
              <a:rPr lang="en-US" b="1" dirty="0">
                <a:solidFill>
                  <a:srgbClr val="FF0000"/>
                </a:solidFill>
              </a:rPr>
              <a:t>Oxygen 47%</a:t>
            </a:r>
          </a:p>
          <a:p>
            <a:r>
              <a:rPr lang="en-US" b="1" dirty="0">
                <a:solidFill>
                  <a:srgbClr val="FF0000"/>
                </a:solidFill>
              </a:rPr>
              <a:t>Silicon, 28%</a:t>
            </a:r>
          </a:p>
          <a:p>
            <a:r>
              <a:rPr lang="en-US" b="1" dirty="0">
                <a:solidFill>
                  <a:srgbClr val="FF0000"/>
                </a:solidFill>
              </a:rPr>
              <a:t>Aluminum, 8%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065D92-8648-4DDE-A0E0-13085C672A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2362200"/>
            <a:ext cx="4622800" cy="372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3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3725"/>
            <a:ext cx="7953375" cy="838200"/>
          </a:xfrm>
        </p:spPr>
        <p:txBody>
          <a:bodyPr/>
          <a:lstStyle/>
          <a:p>
            <a:r>
              <a:rPr lang="en-US" b="1" dirty="0"/>
              <a:t>EARTH’S ELEMENTS</a:t>
            </a:r>
          </a:p>
        </p:txBody>
      </p:sp>
      <p:pic>
        <p:nvPicPr>
          <p:cNvPr id="2050" name="Picture 2" descr="http://fileserver.net-texts.com/res/d79dc799-e647-4af3-82ad-4c2d6ae9c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26807"/>
            <a:ext cx="8077200" cy="47332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5331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3725"/>
            <a:ext cx="7953375" cy="838200"/>
          </a:xfrm>
        </p:spPr>
        <p:txBody>
          <a:bodyPr/>
          <a:lstStyle/>
          <a:p>
            <a:r>
              <a:rPr lang="en-US" b="1" dirty="0"/>
              <a:t>EARTH’S ELEMENTS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2590800"/>
            <a:ext cx="3657600" cy="2743200"/>
          </a:xfrm>
          <a:prstGeom prst="rect">
            <a:avLst/>
          </a:prstGeom>
        </p:spPr>
      </p:pic>
      <p:pic>
        <p:nvPicPr>
          <p:cNvPr id="2052" name="Picture 4" descr="https://alkiraenvironmentalscience.wikispaces.com/file/view/Seawater%20composition.png/405022480/Seawater%20composi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048" y="2538984"/>
            <a:ext cx="3654552" cy="29534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226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THE PERIODIC TABLE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31510"/>
            <a:ext cx="6705600" cy="500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80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21771"/>
            <a:ext cx="7793037" cy="1164771"/>
          </a:xfrm>
        </p:spPr>
        <p:txBody>
          <a:bodyPr/>
          <a:lstStyle/>
          <a:p>
            <a:pPr eaLnBrk="1" hangingPunct="1"/>
            <a:r>
              <a:rPr lang="en-US" sz="5400" b="1" dirty="0">
                <a:latin typeface="Tahoma" charset="0"/>
              </a:rPr>
              <a:t>ATOMS</a:t>
            </a:r>
          </a:p>
        </p:txBody>
      </p:sp>
      <p:graphicFrame>
        <p:nvGraphicFramePr>
          <p:cNvPr id="1026" name="Object 10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56479913"/>
              </p:ext>
            </p:extLst>
          </p:nvPr>
        </p:nvGraphicFramePr>
        <p:xfrm>
          <a:off x="304800" y="2590800"/>
          <a:ext cx="2514600" cy="2566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Bitmap Image" r:id="rId3" imgW="1838095" imgH="1876190" progId="PBrush">
                  <p:embed/>
                </p:oleObj>
              </mc:Choice>
              <mc:Fallback>
                <p:oleObj name="Bitmap Image" r:id="rId3" imgW="1838095" imgH="1876190" progId="PBrush">
                  <p:embed/>
                  <p:pic>
                    <p:nvPicPr>
                      <p:cNvPr id="1026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590800"/>
                        <a:ext cx="2514600" cy="25667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895601" y="1676400"/>
            <a:ext cx="5964236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1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18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b="1" dirty="0">
                <a:latin typeface="Tahoma" charset="0"/>
              </a:rPr>
              <a:t>Proton:  </a:t>
            </a:r>
            <a:r>
              <a:rPr lang="en-US" b="1" dirty="0">
                <a:solidFill>
                  <a:srgbClr val="FF0000"/>
                </a:solidFill>
                <a:latin typeface="Tahoma" charset="0"/>
              </a:rPr>
              <a:t>positive charge (+)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>
              <a:latin typeface="Tahom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latin typeface="Tahoma" charset="0"/>
              </a:rPr>
              <a:t>Neutron:  </a:t>
            </a:r>
            <a:r>
              <a:rPr lang="en-US" b="1" dirty="0">
                <a:solidFill>
                  <a:srgbClr val="FF0000"/>
                </a:solidFill>
                <a:latin typeface="Tahoma" charset="0"/>
              </a:rPr>
              <a:t>neutral charge (o)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1" dirty="0">
              <a:latin typeface="Tahom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latin typeface="Tahoma" charset="0"/>
              </a:rPr>
              <a:t>Electron:  </a:t>
            </a:r>
            <a:r>
              <a:rPr lang="en-US" b="1" dirty="0">
                <a:solidFill>
                  <a:srgbClr val="FF0000"/>
                </a:solidFill>
                <a:latin typeface="Tahoma" charset="0"/>
              </a:rPr>
              <a:t>negative charge (-)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>
              <a:latin typeface="Tahom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latin typeface="Tahoma" charset="0"/>
              </a:rPr>
              <a:t>Nucleus:  </a:t>
            </a:r>
            <a:r>
              <a:rPr lang="en-US" b="1" dirty="0">
                <a:solidFill>
                  <a:srgbClr val="FF0000"/>
                </a:solidFill>
                <a:latin typeface="Tahoma" charset="0"/>
              </a:rPr>
              <a:t>protons + neutrons</a:t>
            </a:r>
          </a:p>
        </p:txBody>
      </p:sp>
    </p:spTree>
    <p:extLst>
      <p:ext uri="{BB962C8B-B14F-4D97-AF65-F5344CB8AC3E}">
        <p14:creationId xmlns:p14="http://schemas.microsoft.com/office/powerpoint/2010/main" val="3220587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21771"/>
            <a:ext cx="7793037" cy="1164771"/>
          </a:xfrm>
        </p:spPr>
        <p:txBody>
          <a:bodyPr/>
          <a:lstStyle/>
          <a:p>
            <a:pPr eaLnBrk="1" hangingPunct="1"/>
            <a:r>
              <a:rPr lang="en-US" sz="5400" b="1" dirty="0">
                <a:latin typeface="Tahoma" charset="0"/>
              </a:rPr>
              <a:t>ATOMS</a:t>
            </a:r>
          </a:p>
        </p:txBody>
      </p:sp>
      <p:graphicFrame>
        <p:nvGraphicFramePr>
          <p:cNvPr id="1026" name="Object 10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06099781"/>
              </p:ext>
            </p:extLst>
          </p:nvPr>
        </p:nvGraphicFramePr>
        <p:xfrm>
          <a:off x="381000" y="2544888"/>
          <a:ext cx="2514600" cy="2566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Bitmap Image" r:id="rId3" imgW="1838095" imgH="1876190" progId="PBrush">
                  <p:embed/>
                </p:oleObj>
              </mc:Choice>
              <mc:Fallback>
                <p:oleObj name="Bitmap Image" r:id="rId3" imgW="1838095" imgH="1876190" progId="PBrush">
                  <p:embed/>
                  <p:pic>
                    <p:nvPicPr>
                      <p:cNvPr id="0" name="Picture 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544888"/>
                        <a:ext cx="2514600" cy="25667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733800" y="2572428"/>
            <a:ext cx="4564062" cy="27372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500" b="1" dirty="0">
                <a:latin typeface="Tahoma" charset="0"/>
              </a:rPr>
              <a:t>Atomic Number </a:t>
            </a:r>
            <a:r>
              <a:rPr lang="en-US" sz="2500" dirty="0">
                <a:latin typeface="Tahoma" charset="0"/>
              </a:rPr>
              <a:t>– </a:t>
            </a:r>
            <a:r>
              <a:rPr lang="en-US" sz="2500" b="1" dirty="0">
                <a:solidFill>
                  <a:srgbClr val="FF0000"/>
                </a:solidFill>
                <a:latin typeface="Tahoma" charset="0"/>
              </a:rPr>
              <a:t>number of protons in an atom</a:t>
            </a:r>
            <a:r>
              <a:rPr lang="ja-JP" altLang="en-US" sz="2500" b="1" dirty="0">
                <a:solidFill>
                  <a:srgbClr val="FF0000"/>
                </a:solidFill>
                <a:latin typeface="Tahoma" charset="0"/>
              </a:rPr>
              <a:t>’</a:t>
            </a:r>
            <a:r>
              <a:rPr lang="en-US" sz="2500" b="1" dirty="0">
                <a:solidFill>
                  <a:srgbClr val="FF0000"/>
                </a:solidFill>
                <a:latin typeface="Tahoma" charset="0"/>
              </a:rPr>
              <a:t>s nucleus.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500" dirty="0">
              <a:latin typeface="Tahom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500" b="1" dirty="0">
                <a:latin typeface="Tahoma" charset="0"/>
              </a:rPr>
              <a:t>Atomic Mass </a:t>
            </a:r>
            <a:r>
              <a:rPr lang="en-US" sz="2500" dirty="0">
                <a:latin typeface="Tahoma" charset="0"/>
              </a:rPr>
              <a:t>– </a:t>
            </a:r>
            <a:r>
              <a:rPr lang="en-US" sz="2500" b="1" dirty="0">
                <a:solidFill>
                  <a:srgbClr val="FF0000"/>
                </a:solidFill>
                <a:latin typeface="Tahoma" charset="0"/>
              </a:rPr>
              <a:t>average of the masses of the isotopes of the element.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49283AD-5A46-47DF-A78C-92F6655A76C3}"/>
              </a:ext>
            </a:extLst>
          </p:cNvPr>
          <p:cNvCxnSpPr/>
          <p:nvPr/>
        </p:nvCxnSpPr>
        <p:spPr bwMode="auto">
          <a:xfrm flipH="1">
            <a:off x="1981200" y="2667000"/>
            <a:ext cx="20574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2B3412B-4A62-4875-B979-7A210DD3F419}"/>
              </a:ext>
            </a:extLst>
          </p:cNvPr>
          <p:cNvCxnSpPr/>
          <p:nvPr/>
        </p:nvCxnSpPr>
        <p:spPr bwMode="auto">
          <a:xfrm flipH="1">
            <a:off x="1981200" y="4648200"/>
            <a:ext cx="20574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225550" y="504825"/>
            <a:ext cx="7643813" cy="974725"/>
          </a:xfrm>
        </p:spPr>
        <p:txBody>
          <a:bodyPr/>
          <a:lstStyle/>
          <a:p>
            <a:pPr algn="ctr" eaLnBrk="1" hangingPunct="1"/>
            <a:r>
              <a:rPr lang="en-US" b="1" dirty="0">
                <a:latin typeface="Tahoma" charset="0"/>
              </a:rPr>
              <a:t>THE PERIODIC TABLE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4267200"/>
            <a:ext cx="7848600" cy="2971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2800" b="1" dirty="0">
                <a:solidFill>
                  <a:srgbClr val="7030A0"/>
                </a:solidFill>
                <a:latin typeface="+mj-lt"/>
              </a:rPr>
              <a:t>DEFINITION</a:t>
            </a:r>
            <a:r>
              <a:rPr lang="en-US" sz="2800" dirty="0">
                <a:latin typeface="+mj-lt"/>
              </a:rPr>
              <a:t>: Periods are the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horizontal</a:t>
            </a:r>
            <a:r>
              <a:rPr lang="en-US" sz="2800" dirty="0">
                <a:latin typeface="+mj-lt"/>
              </a:rPr>
              <a:t> rows of elements.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sz="28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2800" b="1" dirty="0">
                <a:solidFill>
                  <a:srgbClr val="7030A0"/>
                </a:solidFill>
                <a:latin typeface="+mj-lt"/>
              </a:rPr>
              <a:t>ADDITIONAL INFORMATION</a:t>
            </a:r>
            <a:r>
              <a:rPr lang="en-US" sz="2800" dirty="0">
                <a:latin typeface="+mj-lt"/>
              </a:rPr>
              <a:t>: Elements in each period have the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same number of electron energy levels</a:t>
            </a:r>
            <a:r>
              <a:rPr lang="en-US" sz="2800" dirty="0">
                <a:latin typeface="+mj-lt"/>
              </a:rPr>
              <a:t>.</a:t>
            </a:r>
          </a:p>
        </p:txBody>
      </p:sp>
      <p:pic>
        <p:nvPicPr>
          <p:cNvPr id="8197" name="Picture 7" descr="Periodic Table showing Perio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460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225550" y="504825"/>
            <a:ext cx="7643813" cy="974725"/>
          </a:xfrm>
        </p:spPr>
        <p:txBody>
          <a:bodyPr/>
          <a:lstStyle/>
          <a:p>
            <a:pPr algn="ctr" eaLnBrk="1" hangingPunct="1"/>
            <a:r>
              <a:rPr lang="en-US" b="1" dirty="0">
                <a:latin typeface="Tahoma" charset="0"/>
              </a:rPr>
              <a:t>THE PERIODIC TABLE</a:t>
            </a:r>
          </a:p>
        </p:txBody>
      </p:sp>
      <p:pic>
        <p:nvPicPr>
          <p:cNvPr id="8" name="Picture 4" descr="Periodic Table showing Grou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24584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11163" y="4596384"/>
            <a:ext cx="8458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2800" b="1" dirty="0">
                <a:solidFill>
                  <a:srgbClr val="7030A0"/>
                </a:solidFill>
                <a:latin typeface="Tahoma" charset="0"/>
              </a:rPr>
              <a:t>DEFINITION</a:t>
            </a:r>
            <a:r>
              <a:rPr lang="en-US" sz="2800" dirty="0">
                <a:latin typeface="Tahoma" charset="0"/>
              </a:rPr>
              <a:t>: The </a:t>
            </a:r>
            <a:r>
              <a:rPr lang="en-US" sz="2800" b="1" dirty="0">
                <a:solidFill>
                  <a:srgbClr val="FF0000"/>
                </a:solidFill>
                <a:latin typeface="Tahoma" charset="0"/>
              </a:rPr>
              <a:t>vertical</a:t>
            </a:r>
            <a:r>
              <a:rPr lang="en-US" sz="2800" dirty="0">
                <a:latin typeface="Tahoma" charset="0"/>
              </a:rPr>
              <a:t> columns of elements.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sz="2800" dirty="0">
              <a:latin typeface="Tahoma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2800" b="1" dirty="0">
                <a:solidFill>
                  <a:srgbClr val="7030A0"/>
                </a:solidFill>
                <a:latin typeface="Tahoma" charset="0"/>
              </a:rPr>
              <a:t>ADDITIONAL INFORMATION</a:t>
            </a:r>
            <a:r>
              <a:rPr lang="en-US" sz="2800" dirty="0">
                <a:latin typeface="Tahoma" charset="0"/>
              </a:rPr>
              <a:t>: Elements in each group have the </a:t>
            </a:r>
            <a:r>
              <a:rPr lang="en-US" sz="2800" b="1" dirty="0">
                <a:solidFill>
                  <a:srgbClr val="FF0000"/>
                </a:solidFill>
                <a:latin typeface="Tahoma" charset="0"/>
              </a:rPr>
              <a:t>same number of electrons </a:t>
            </a:r>
            <a:r>
              <a:rPr lang="en-US" sz="2800" dirty="0">
                <a:latin typeface="Tahoma" charset="0"/>
              </a:rPr>
              <a:t>in the outer energy level and they have </a:t>
            </a:r>
            <a:r>
              <a:rPr lang="en-US" sz="2800" b="1" dirty="0">
                <a:solidFill>
                  <a:srgbClr val="FF0000"/>
                </a:solidFill>
                <a:latin typeface="Tahoma" charset="0"/>
              </a:rPr>
              <a:t>similar</a:t>
            </a:r>
            <a:r>
              <a:rPr lang="en-US" sz="2800" dirty="0">
                <a:latin typeface="Tahoma" charset="0"/>
              </a:rPr>
              <a:t> characteristics.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85800"/>
            <a:ext cx="7793038" cy="762000"/>
          </a:xfrm>
        </p:spPr>
        <p:txBody>
          <a:bodyPr/>
          <a:lstStyle/>
          <a:p>
            <a:pPr eaLnBrk="1" hangingPunct="1"/>
            <a:r>
              <a:rPr lang="en-US" sz="4800" b="1" dirty="0">
                <a:latin typeface="Tahoma" charset="0"/>
              </a:rPr>
              <a:t>SPECIAL ELEMENTS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438400"/>
            <a:ext cx="50292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400" b="1" dirty="0">
                <a:latin typeface="Tahoma" charset="0"/>
              </a:rPr>
              <a:t>Hydrogen (H) and helium (He) are special elements. 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endParaRPr lang="en-US" sz="2400" b="1" dirty="0">
              <a:latin typeface="Tahoma" charset="0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400" b="1" u="sng" dirty="0">
                <a:solidFill>
                  <a:srgbClr val="7030A0"/>
                </a:solidFill>
                <a:latin typeface="Tahoma" charset="0"/>
              </a:rPr>
              <a:t>Hydrogen</a:t>
            </a:r>
            <a:r>
              <a:rPr lang="en-US" sz="2400" dirty="0">
                <a:latin typeface="Tahoma" charset="0"/>
              </a:rPr>
              <a:t> has unique characteristics and is a gas.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endParaRPr lang="en-US" sz="2400" dirty="0">
              <a:latin typeface="Tahoma" charset="0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400" b="1" u="sng" dirty="0">
                <a:solidFill>
                  <a:srgbClr val="7030A0"/>
                </a:solidFill>
                <a:latin typeface="Tahoma" charset="0"/>
              </a:rPr>
              <a:t>Helium</a:t>
            </a:r>
            <a:r>
              <a:rPr lang="en-US" sz="2400" dirty="0">
                <a:latin typeface="Tahoma" charset="0"/>
              </a:rPr>
              <a:t> outer energy level is full, but only has two electrons; it is also a gas.</a:t>
            </a:r>
          </a:p>
        </p:txBody>
      </p:sp>
      <p:pic>
        <p:nvPicPr>
          <p:cNvPr id="10245" name="Picture 7" descr="Periodic Table showing hydrogen and heli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743200"/>
            <a:ext cx="3024188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SPECIAL ELEMENTS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123112" cy="4114800"/>
          </a:xfrm>
        </p:spPr>
        <p:txBody>
          <a:bodyPr/>
          <a:lstStyle/>
          <a:p>
            <a:r>
              <a:rPr lang="en-US" dirty="0"/>
              <a:t>Write in </a:t>
            </a:r>
            <a:r>
              <a:rPr lang="en-US" b="1" dirty="0">
                <a:solidFill>
                  <a:srgbClr val="7030A0"/>
                </a:solidFill>
              </a:rPr>
              <a:t>H</a:t>
            </a:r>
            <a:r>
              <a:rPr lang="en-US" dirty="0"/>
              <a:t> for hydrogen and </a:t>
            </a:r>
            <a:r>
              <a:rPr lang="en-US" b="1" dirty="0">
                <a:solidFill>
                  <a:srgbClr val="7030A0"/>
                </a:solidFill>
              </a:rPr>
              <a:t>He</a:t>
            </a:r>
            <a:r>
              <a:rPr lang="en-US" dirty="0"/>
              <a:t> for helium on your blank table.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057400" y="3251328"/>
            <a:ext cx="5638800" cy="321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23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8CC3C-C2DB-4926-B6F1-2CDC39679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SPECIAL ELEMENTS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94489A-2343-4DB6-9720-8B56A5F3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38350"/>
            <a:ext cx="9001125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77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SPECIAL ELEMENTS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123112" cy="4114800"/>
          </a:xfrm>
        </p:spPr>
        <p:txBody>
          <a:bodyPr/>
          <a:lstStyle/>
          <a:p>
            <a:r>
              <a:rPr lang="en-US" dirty="0"/>
              <a:t>Draw in the staircase.</a:t>
            </a:r>
          </a:p>
          <a:p>
            <a:r>
              <a:rPr lang="en-US" dirty="0"/>
              <a:t>Indicate which side metals are on.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057400" y="3251328"/>
            <a:ext cx="5257800" cy="28811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E9B0F1-F23B-434D-9E05-EC17CE2823D4}"/>
              </a:ext>
            </a:extLst>
          </p:cNvPr>
          <p:cNvSpPr txBox="1"/>
          <p:nvPr/>
        </p:nvSpPr>
        <p:spPr>
          <a:xfrm>
            <a:off x="685800" y="6169089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Most of the elements on the periodic table are </a:t>
            </a:r>
            <a:r>
              <a:rPr lang="en-US" sz="2400" b="1" dirty="0">
                <a:solidFill>
                  <a:srgbClr val="FF0000"/>
                </a:solidFill>
              </a:rPr>
              <a:t>metals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551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2"/>
          <p:cNvSpPr>
            <a:spLocks noGrp="1" noChangeArrowheads="1"/>
          </p:cNvSpPr>
          <p:nvPr>
            <p:ph type="title" sz="quarter"/>
          </p:nvPr>
        </p:nvSpPr>
        <p:spPr>
          <a:xfrm>
            <a:off x="1290002" y="405140"/>
            <a:ext cx="7554087" cy="928687"/>
          </a:xfrm>
        </p:spPr>
        <p:txBody>
          <a:bodyPr/>
          <a:lstStyle/>
          <a:p>
            <a:pPr eaLnBrk="1" hangingPunct="1"/>
            <a:r>
              <a:rPr lang="en-US" sz="4800" b="1" dirty="0">
                <a:latin typeface="Tahoma" charset="0"/>
              </a:rPr>
              <a:t>SOME FAMILY GROUPS</a:t>
            </a:r>
          </a:p>
        </p:txBody>
      </p:sp>
      <p:pic>
        <p:nvPicPr>
          <p:cNvPr id="11268" name="Picture 18" descr="Alakline metals in the periodic tab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38300"/>
            <a:ext cx="2667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0" descr="Alakline earth metals in the periodic tab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05225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2" descr="Halogens on the Periodic Tab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1638300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24" descr="Inert gases on the periodic tab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937" y="16383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 Box 25"/>
          <p:cNvSpPr txBox="1">
            <a:spLocks noChangeArrowheads="1"/>
          </p:cNvSpPr>
          <p:nvPr/>
        </p:nvSpPr>
        <p:spPr bwMode="auto">
          <a:xfrm>
            <a:off x="3481387" y="4000173"/>
            <a:ext cx="52101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400" b="1" dirty="0">
                <a:solidFill>
                  <a:srgbClr val="7030A0"/>
                </a:solidFill>
              </a:rPr>
              <a:t>All groups have:</a:t>
            </a:r>
          </a:p>
          <a:p>
            <a:pPr marL="457200" indent="-457200">
              <a:buAutoNum type="arabicPeriod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same</a:t>
            </a:r>
            <a:r>
              <a:rPr lang="en-US" sz="2400" dirty="0"/>
              <a:t> number of </a:t>
            </a:r>
            <a:r>
              <a:rPr lang="en-US" sz="2400" b="1" dirty="0">
                <a:solidFill>
                  <a:srgbClr val="FF0000"/>
                </a:solidFill>
              </a:rPr>
              <a:t>valence</a:t>
            </a:r>
            <a:r>
              <a:rPr lang="en-US" sz="2400" dirty="0"/>
              <a:t> (outer level) electrons.</a:t>
            </a:r>
          </a:p>
          <a:p>
            <a:pPr marL="457200" indent="-457200">
              <a:buAutoNum type="arabicPeriod"/>
            </a:pPr>
            <a:r>
              <a:rPr lang="en-US" sz="2400" dirty="0"/>
              <a:t>They </a:t>
            </a:r>
            <a:r>
              <a:rPr lang="en-US" sz="2400" b="1" dirty="0">
                <a:solidFill>
                  <a:srgbClr val="FF0000"/>
                </a:solidFill>
              </a:rPr>
              <a:t>share similar </a:t>
            </a:r>
            <a:r>
              <a:rPr lang="en-US" sz="2400" dirty="0"/>
              <a:t>characteristics.</a:t>
            </a:r>
          </a:p>
          <a:p>
            <a:pPr marL="457200" indent="-457200">
              <a:buAutoNum type="arabicPeriod"/>
            </a:pPr>
            <a:r>
              <a:rPr lang="en-US" sz="2400" dirty="0"/>
              <a:t>They form </a:t>
            </a:r>
            <a:r>
              <a:rPr lang="en-US" sz="2400" b="1" dirty="0">
                <a:solidFill>
                  <a:srgbClr val="FF0000"/>
                </a:solidFill>
              </a:rPr>
              <a:t>similar charged </a:t>
            </a:r>
            <a:r>
              <a:rPr lang="en-US" sz="2400" dirty="0"/>
              <a:t>atoms.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1" y="258317"/>
            <a:ext cx="7467600" cy="776288"/>
          </a:xfrm>
        </p:spPr>
        <p:txBody>
          <a:bodyPr/>
          <a:lstStyle/>
          <a:p>
            <a:pPr eaLnBrk="1" hangingPunct="1"/>
            <a:r>
              <a:rPr lang="en-US" b="1" dirty="0">
                <a:latin typeface="Tahoma" charset="0"/>
              </a:rPr>
              <a:t>SOME FAMILY GROUPS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2209800"/>
            <a:ext cx="4608513" cy="43068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Tahoma" charset="0"/>
              </a:rPr>
              <a:t>Transition metals can have more than eight electrons in their outer energy level.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Tahoma" charset="0"/>
              </a:rPr>
              <a:t>The </a:t>
            </a:r>
            <a:r>
              <a:rPr lang="en-US" sz="2400" b="1" dirty="0">
                <a:solidFill>
                  <a:srgbClr val="7030A0"/>
                </a:solidFill>
                <a:latin typeface="Tahoma" charset="0"/>
              </a:rPr>
              <a:t>Lanthanide</a:t>
            </a:r>
            <a:r>
              <a:rPr lang="en-US" sz="2400" dirty="0">
                <a:latin typeface="Tahoma" charset="0"/>
              </a:rPr>
              <a:t> series can be found naturally on Earth.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Tahoma" charset="0"/>
              </a:rPr>
              <a:t>The </a:t>
            </a:r>
            <a:r>
              <a:rPr lang="en-US" sz="2400" b="1" dirty="0">
                <a:solidFill>
                  <a:srgbClr val="7030A0"/>
                </a:solidFill>
                <a:latin typeface="Tahoma" charset="0"/>
              </a:rPr>
              <a:t>Actinide</a:t>
            </a:r>
            <a:r>
              <a:rPr lang="en-US" sz="2400" dirty="0">
                <a:latin typeface="Tahoma" charset="0"/>
              </a:rPr>
              <a:t> series are all </a:t>
            </a:r>
            <a:r>
              <a:rPr lang="en-US" sz="2400" b="1" dirty="0">
                <a:latin typeface="Tahoma" charset="0"/>
              </a:rPr>
              <a:t>radioactive</a:t>
            </a:r>
            <a:r>
              <a:rPr lang="en-US" sz="2400" dirty="0">
                <a:latin typeface="Tahoma" charset="0"/>
              </a:rPr>
              <a:t> and some are not found in nature. </a:t>
            </a:r>
          </a:p>
        </p:txBody>
      </p:sp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43000"/>
            <a:ext cx="22860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" descr="Lanthanide series of elements in the periodic tab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956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2" descr="Actinide series of elements in the periodic tab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800600"/>
            <a:ext cx="24384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COMBINING ELEMENTS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286000"/>
            <a:ext cx="3810000" cy="4114800"/>
          </a:xfrm>
        </p:spPr>
        <p:txBody>
          <a:bodyPr/>
          <a:lstStyle/>
          <a:p>
            <a:pPr marL="465138" indent="-465138">
              <a:buNone/>
            </a:pPr>
            <a:r>
              <a:rPr lang="en-US" dirty="0"/>
              <a:t>1. </a:t>
            </a:r>
            <a:r>
              <a:rPr lang="en-US" sz="2800" dirty="0"/>
              <a:t>Elements </a:t>
            </a:r>
            <a:r>
              <a:rPr lang="en-US" sz="2800" b="1" dirty="0">
                <a:solidFill>
                  <a:srgbClr val="FF0000"/>
                </a:solidFill>
              </a:rPr>
              <a:t>combine</a:t>
            </a:r>
            <a:r>
              <a:rPr lang="en-US" sz="2800" dirty="0"/>
              <a:t> to form </a:t>
            </a:r>
            <a:r>
              <a:rPr lang="en-US" sz="2800" b="1" dirty="0">
                <a:solidFill>
                  <a:srgbClr val="FF0000"/>
                </a:solidFill>
              </a:rPr>
              <a:t>compounds</a:t>
            </a:r>
            <a:r>
              <a:rPr lang="en-US" sz="2800" dirty="0"/>
              <a:t>.</a:t>
            </a:r>
          </a:p>
          <a:p>
            <a:pPr marL="465138" indent="-465138">
              <a:buNone/>
            </a:pPr>
            <a:r>
              <a:rPr lang="en-US" dirty="0"/>
              <a:t>2. </a:t>
            </a: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single</a:t>
            </a:r>
            <a:r>
              <a:rPr lang="en-US" sz="2800" dirty="0"/>
              <a:t> unit of a compound is a </a:t>
            </a:r>
            <a:r>
              <a:rPr lang="en-US" sz="2800" b="1" dirty="0">
                <a:solidFill>
                  <a:srgbClr val="FF0000"/>
                </a:solidFill>
              </a:rPr>
              <a:t>molecule</a:t>
            </a:r>
            <a:r>
              <a:rPr lang="en-US" sz="2800" dirty="0"/>
              <a:t>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97902" y="2438400"/>
            <a:ext cx="409369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4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82000" cy="782638"/>
          </a:xfrm>
        </p:spPr>
        <p:txBody>
          <a:bodyPr/>
          <a:lstStyle/>
          <a:p>
            <a:pPr eaLnBrk="1" hangingPunct="1"/>
            <a:r>
              <a:rPr lang="en-US" b="1" dirty="0">
                <a:latin typeface="Tahoma" charset="0"/>
              </a:rPr>
              <a:t>COMBINING THE ELEMENTS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400"/>
            <a:ext cx="8077200" cy="19812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400" dirty="0">
                <a:latin typeface="Tahoma" charset="0"/>
                <a:cs typeface="Arial" charset="0"/>
              </a:rPr>
              <a:t>3.  </a:t>
            </a:r>
            <a:r>
              <a:rPr lang="en-US" sz="2800" dirty="0">
                <a:latin typeface="Tahoma" charset="0"/>
                <a:cs typeface="Arial" charset="0"/>
              </a:rPr>
              <a:t>Atoms will </a:t>
            </a:r>
            <a:r>
              <a:rPr lang="en-US" sz="2800" b="1" dirty="0">
                <a:solidFill>
                  <a:srgbClr val="FF0000"/>
                </a:solidFill>
                <a:latin typeface="Tahoma" charset="0"/>
                <a:cs typeface="Arial" charset="0"/>
              </a:rPr>
              <a:t>combine</a:t>
            </a:r>
            <a:r>
              <a:rPr lang="en-US" sz="2800" dirty="0">
                <a:latin typeface="Tahoma" charset="0"/>
                <a:cs typeface="Arial" charset="0"/>
              </a:rPr>
              <a:t> in ways that make them more </a:t>
            </a:r>
            <a:r>
              <a:rPr lang="en-US" sz="2800" b="1" dirty="0">
                <a:solidFill>
                  <a:srgbClr val="FF0000"/>
                </a:solidFill>
                <a:latin typeface="Tahoma" charset="0"/>
                <a:cs typeface="Arial" charset="0"/>
              </a:rPr>
              <a:t>stable</a:t>
            </a:r>
            <a:r>
              <a:rPr lang="en-US" sz="2800" dirty="0">
                <a:latin typeface="Tahoma" charset="0"/>
                <a:cs typeface="Arial" charset="0"/>
              </a:rPr>
              <a:t>. </a:t>
            </a:r>
          </a:p>
          <a:p>
            <a:pPr marL="609600" indent="-609600"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800" dirty="0">
                <a:latin typeface="Tahoma" charset="0"/>
                <a:cs typeface="Arial" charset="0"/>
              </a:rPr>
              <a:t>4.  Atoms will combine with elements that will </a:t>
            </a:r>
            <a:r>
              <a:rPr lang="en-US" sz="2800" b="1" dirty="0">
                <a:solidFill>
                  <a:srgbClr val="FF0000"/>
                </a:solidFill>
                <a:latin typeface="Tahoma" charset="0"/>
                <a:cs typeface="Arial" charset="0"/>
              </a:rPr>
              <a:t>give</a:t>
            </a:r>
            <a:r>
              <a:rPr lang="en-US" sz="2800" dirty="0">
                <a:latin typeface="Tahoma" charset="0"/>
                <a:cs typeface="Arial" charset="0"/>
              </a:rPr>
              <a:t> them the </a:t>
            </a:r>
            <a:r>
              <a:rPr lang="en-US" sz="2800" b="1" dirty="0">
                <a:solidFill>
                  <a:srgbClr val="FF0000"/>
                </a:solidFill>
                <a:latin typeface="Tahoma" charset="0"/>
                <a:cs typeface="Arial" charset="0"/>
              </a:rPr>
              <a:t>electrons</a:t>
            </a:r>
            <a:r>
              <a:rPr lang="en-US" sz="2800" dirty="0">
                <a:latin typeface="Tahoma" charset="0"/>
                <a:cs typeface="Arial" charset="0"/>
              </a:rPr>
              <a:t> they need.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1676400"/>
            <a:ext cx="4953000" cy="28819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4313"/>
            <a:ext cx="8791575" cy="1462087"/>
          </a:xfrm>
        </p:spPr>
        <p:txBody>
          <a:bodyPr/>
          <a:lstStyle/>
          <a:p>
            <a:r>
              <a:rPr lang="en-US" b="1" dirty="0"/>
              <a:t>PERIODIC TABLE:  CLUES</a:t>
            </a:r>
            <a:br>
              <a:rPr lang="en-US" b="1" dirty="0"/>
            </a:br>
            <a:r>
              <a:rPr lang="en-US" b="1" dirty="0"/>
              <a:t>	TO COMBINING ELEMENTS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13D9-3955-544F-978A-4F819B73850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981200"/>
            <a:ext cx="8376356" cy="47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16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4038600" cy="40751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difference between an atom, molecule and compound?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13D9-3955-544F-978A-4F819B73850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2362200"/>
            <a:ext cx="3528574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26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CE9A9BE3-0CDC-9543-B9E2-223BE9AF9EEB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-426243"/>
            <a:ext cx="7793037" cy="1462087"/>
          </a:xfrm>
        </p:spPr>
        <p:txBody>
          <a:bodyPr/>
          <a:lstStyle/>
          <a:p>
            <a:pPr eaLnBrk="1" hangingPunct="1"/>
            <a:r>
              <a:rPr lang="en-US" b="1" dirty="0">
                <a:latin typeface="Tahoma" charset="0"/>
              </a:rPr>
              <a:t>ACTIVITY:  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84625" y="304800"/>
            <a:ext cx="4953000" cy="106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i="1" dirty="0">
                <a:latin typeface="Tahoma" charset="0"/>
              </a:rPr>
              <a:t>Color the Periodic Table according to the directions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857095"/>
            <a:ext cx="5715000" cy="44151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19800" y="2438400"/>
            <a:ext cx="2667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</a:t>
            </a:r>
            <a:r>
              <a:rPr lang="en-US" sz="2400" b="1" i="1" dirty="0"/>
              <a:t>Earth Science </a:t>
            </a:r>
            <a:r>
              <a:rPr lang="en-US" sz="2400" dirty="0"/>
              <a:t>book or the </a:t>
            </a:r>
            <a:r>
              <a:rPr lang="en-US" sz="2400" b="1" i="1"/>
              <a:t>Physical Science</a:t>
            </a:r>
            <a:r>
              <a:rPr lang="en-US" sz="2400"/>
              <a:t> </a:t>
            </a:r>
            <a:r>
              <a:rPr lang="en-US" sz="2400" dirty="0"/>
              <a:t>book under your desk has a periodic table on the inside back cover to help you.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lends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4145</TotalTime>
  <Words>479</Words>
  <Application>Microsoft Office PowerPoint</Application>
  <PresentationFormat>On-screen Show (4:3)</PresentationFormat>
  <Paragraphs>86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ＭＳ Ｐゴシック</vt:lpstr>
      <vt:lpstr>Arial</vt:lpstr>
      <vt:lpstr>Tahoma</vt:lpstr>
      <vt:lpstr>Times New Roman</vt:lpstr>
      <vt:lpstr>Wingdings</vt:lpstr>
      <vt:lpstr>Blends</vt:lpstr>
      <vt:lpstr>Bitmap Image</vt:lpstr>
      <vt:lpstr>DO NOW</vt:lpstr>
      <vt:lpstr>REVIEW</vt:lpstr>
      <vt:lpstr>PowerPoint Presentation</vt:lpstr>
      <vt:lpstr>PowerPoint Presentation</vt:lpstr>
      <vt:lpstr>THE EARTH’S MAKE-UP</vt:lpstr>
      <vt:lpstr>THE EARTH’S MAKE-UP</vt:lpstr>
      <vt:lpstr>EARTH’S ELEMENTS</vt:lpstr>
      <vt:lpstr>EARTH’S ELEMENTS</vt:lpstr>
      <vt:lpstr>THE PERIODIC TABLE</vt:lpstr>
      <vt:lpstr>ATOMS</vt:lpstr>
      <vt:lpstr>ATOMS</vt:lpstr>
      <vt:lpstr>THE PERIODIC TABLE</vt:lpstr>
      <vt:lpstr>THE PERIODIC TABLE</vt:lpstr>
      <vt:lpstr>SPECIAL ELEMENTS</vt:lpstr>
      <vt:lpstr>SPECIAL ELEMENTS</vt:lpstr>
      <vt:lpstr>SPECIAL ELEMENTS</vt:lpstr>
      <vt:lpstr>SPECIAL ELEMENTS</vt:lpstr>
      <vt:lpstr>SOME FAMILY GROUPS</vt:lpstr>
      <vt:lpstr>SOME FAMILY GROUPS</vt:lpstr>
      <vt:lpstr>COMBINING ELEMENTS</vt:lpstr>
      <vt:lpstr>COMBINING THE ELEMENTS</vt:lpstr>
      <vt:lpstr>PERIODIC TABLE:  CLUES  TO COMBINING ELEMENTS</vt:lpstr>
      <vt:lpstr>REVIEW</vt:lpstr>
      <vt:lpstr>ACTIVITY:  </vt:lpstr>
    </vt:vector>
  </TitlesOfParts>
  <Company>Sonoma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Atom’s Family</dc:title>
  <dc:creator>Lynn Cominsky</dc:creator>
  <cp:lastModifiedBy>Nancy Brim</cp:lastModifiedBy>
  <cp:revision>157</cp:revision>
  <dcterms:created xsi:type="dcterms:W3CDTF">2001-10-25T04:14:31Z</dcterms:created>
  <dcterms:modified xsi:type="dcterms:W3CDTF">2017-08-14T00:28:51Z</dcterms:modified>
</cp:coreProperties>
</file>