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66" r:id="rId3"/>
    <p:sldId id="267" r:id="rId4"/>
    <p:sldId id="269" r:id="rId5"/>
    <p:sldId id="270" r:id="rId6"/>
    <p:sldId id="257" r:id="rId7"/>
    <p:sldId id="258" r:id="rId8"/>
    <p:sldId id="272" r:id="rId9"/>
    <p:sldId id="273" r:id="rId10"/>
    <p:sldId id="271" r:id="rId11"/>
    <p:sldId id="274" r:id="rId12"/>
    <p:sldId id="275" r:id="rId13"/>
    <p:sldId id="276" r:id="rId14"/>
    <p:sldId id="265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2" y="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D30AF1B-16C5-4449-9C83-092A30DC0725}" type="datetimeFigureOut">
              <a:rPr lang="en-US" smtClean="0"/>
              <a:pPr/>
              <a:t>8/14/2016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855E233-3475-4E9A-918D-6D8EBF2C08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5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LOOKING BACK…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3840163"/>
          </a:xfrm>
        </p:spPr>
        <p:txBody>
          <a:bodyPr>
            <a:normAutofit/>
          </a:bodyPr>
          <a:lstStyle/>
          <a:p>
            <a:r>
              <a:rPr lang="en-US" dirty="0"/>
              <a:t>How close were you in calculating the density of Earth?  Which group was the closest? (Least percent error?)</a:t>
            </a:r>
          </a:p>
          <a:p>
            <a:r>
              <a:rPr lang="en-US" dirty="0"/>
              <a:t>What conclusions can we make about each of the planets in our solar system based on it’s density?</a:t>
            </a:r>
          </a:p>
        </p:txBody>
      </p:sp>
      <p:pic>
        <p:nvPicPr>
          <p:cNvPr id="26626" name="Picture 2" descr="http://www.stars-n-dice.com/images/densityb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600200"/>
            <a:ext cx="3810000" cy="4191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71600"/>
            <a:ext cx="4724400" cy="1981200"/>
          </a:xfrm>
        </p:spPr>
        <p:txBody>
          <a:bodyPr/>
          <a:lstStyle/>
          <a:p>
            <a:r>
              <a:rPr lang="en-US" b="1" dirty="0"/>
              <a:t>CHEMISTRY and EARTH SCIENCE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886200"/>
            <a:ext cx="8043770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838200"/>
            <a:ext cx="31496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6858000" cy="12954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COMMON ELEMENTS IN EARTH’S SYSTEMS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057400"/>
            <a:ext cx="8521700" cy="379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381000"/>
            <a:ext cx="1651000" cy="13580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86600" y="5943600"/>
            <a:ext cx="1246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Atoms!</a:t>
            </a:r>
          </a:p>
        </p:txBody>
      </p:sp>
    </p:spTree>
    <p:extLst>
      <p:ext uri="{BB962C8B-B14F-4D97-AF65-F5344CB8AC3E}">
        <p14:creationId xmlns:p14="http://schemas.microsoft.com/office/powerpoint/2010/main" val="7900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b="1" dirty="0"/>
              <a:t>INSIDE THE ATOM</a:t>
            </a:r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WHAT DO WE KNOW?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209800"/>
            <a:ext cx="2567718" cy="27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1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639791"/>
              </p:ext>
            </p:extLst>
          </p:nvPr>
        </p:nvGraphicFramePr>
        <p:xfrm>
          <a:off x="838200" y="2819400"/>
          <a:ext cx="76200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06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Charge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Mass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Location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06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Proton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 </a:t>
                      </a:r>
                      <a:r>
                        <a:rPr lang="en-US" sz="2400" dirty="0" err="1"/>
                        <a:t>amu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Nucleus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06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Neutron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 </a:t>
                      </a:r>
                      <a:r>
                        <a:rPr lang="en-US" sz="2400" dirty="0" err="1"/>
                        <a:t>amu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Nucleus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200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Electron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0.00054 </a:t>
                      </a:r>
                      <a:r>
                        <a:rPr lang="en-US" sz="2400" dirty="0" err="1"/>
                        <a:t>amu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Electron Cloud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PARTS OF THE ATOM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41300"/>
            <a:ext cx="2305050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304800"/>
            <a:ext cx="2438400" cy="2438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514600"/>
            <a:ext cx="8564880" cy="37673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52575"/>
            <a:ext cx="4876800" cy="45720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Atomic number </a:t>
            </a:r>
          </a:p>
          <a:p>
            <a:pPr lvl="1"/>
            <a:r>
              <a:rPr lang="en-US" dirty="0"/>
              <a:t>Smaller number on periodic table.</a:t>
            </a:r>
          </a:p>
          <a:p>
            <a:pPr lvl="1"/>
            <a:r>
              <a:rPr lang="en-US" dirty="0"/>
              <a:t>Periodic table is set up in increasing atomic number order.</a:t>
            </a:r>
          </a:p>
          <a:p>
            <a:pPr lvl="1"/>
            <a:r>
              <a:rPr lang="en-US" dirty="0"/>
              <a:t>Number of protons.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Atomic mass</a:t>
            </a:r>
          </a:p>
          <a:p>
            <a:pPr lvl="1"/>
            <a:r>
              <a:rPr lang="en-US" dirty="0"/>
              <a:t>Larger number on the periodic table.</a:t>
            </a:r>
          </a:p>
          <a:p>
            <a:pPr lvl="1"/>
            <a:r>
              <a:rPr lang="en-US" dirty="0"/>
              <a:t>Is an average of the element’s isotopes.</a:t>
            </a:r>
          </a:p>
          <a:p>
            <a:pPr lvl="1"/>
            <a:r>
              <a:rPr lang="en-US" dirty="0"/>
              <a:t>Unit – </a:t>
            </a:r>
            <a:r>
              <a:rPr lang="en-US" dirty="0" err="1"/>
              <a:t>amu</a:t>
            </a:r>
            <a:r>
              <a:rPr lang="en-US" dirty="0"/>
              <a:t> (atomic mass unit).</a:t>
            </a:r>
          </a:p>
          <a:p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524000"/>
            <a:ext cx="2247900" cy="17907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048000" y="1779588"/>
            <a:ext cx="3505200" cy="492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667000" y="3200400"/>
            <a:ext cx="3733800" cy="9144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5105400" y="3886200"/>
            <a:ext cx="3810000" cy="29448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7030A0"/>
                </a:solidFill>
              </a:rPr>
              <a:t>Mass number</a:t>
            </a:r>
          </a:p>
          <a:p>
            <a:pPr lvl="1"/>
            <a:r>
              <a:rPr lang="en-US" dirty="0"/>
              <a:t>Take the atomic mass (bigger number on table) and round to a whole number.</a:t>
            </a:r>
          </a:p>
          <a:p>
            <a:pPr lvl="1"/>
            <a:r>
              <a:rPr lang="en-US" dirty="0"/>
              <a:t>Equals protons + neutrons.</a:t>
            </a:r>
          </a:p>
          <a:p>
            <a:pPr marL="0" indent="0">
              <a:buFont typeface="Wingdings 2"/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91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b="1" dirty="0"/>
              <a:t>COUNTING PROTONS AND NEUTRONS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334000"/>
          </a:xfrm>
        </p:spPr>
        <p:txBody>
          <a:bodyPr>
            <a:normAutofit/>
          </a:bodyPr>
          <a:lstStyle/>
          <a:p>
            <a:r>
              <a:rPr lang="en-US" dirty="0"/>
              <a:t>Look up the element on the periodic table.</a:t>
            </a:r>
          </a:p>
          <a:p>
            <a:pPr lvl="1"/>
            <a:r>
              <a:rPr lang="en-US" sz="2800" b="1" dirty="0">
                <a:solidFill>
                  <a:srgbClr val="7030A0"/>
                </a:solidFill>
              </a:rPr>
              <a:t>Number of Protons </a:t>
            </a:r>
            <a:r>
              <a:rPr lang="en-US" sz="2800" dirty="0"/>
              <a:t>= Atomic number</a:t>
            </a:r>
          </a:p>
          <a:p>
            <a:pPr lvl="1"/>
            <a:r>
              <a:rPr lang="en-US" sz="2800" b="1" dirty="0">
                <a:solidFill>
                  <a:srgbClr val="7030A0"/>
                </a:solidFill>
              </a:rPr>
              <a:t>Number of Neutrons </a:t>
            </a:r>
            <a:r>
              <a:rPr lang="en-US" sz="2800" dirty="0"/>
              <a:t>= Mass number minus the number of protons.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b="1" dirty="0">
                <a:solidFill>
                  <a:srgbClr val="7030A0"/>
                </a:solidFill>
              </a:rPr>
              <a:t>Number of Electrons </a:t>
            </a:r>
            <a:r>
              <a:rPr lang="en-US" sz="2800" dirty="0"/>
              <a:t>= number of protons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200400"/>
            <a:ext cx="3276600" cy="261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3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60783"/>
            <a:ext cx="7772400" cy="4572000"/>
          </a:xfrm>
        </p:spPr>
        <p:txBody>
          <a:bodyPr/>
          <a:lstStyle/>
          <a:p>
            <a:r>
              <a:rPr lang="en-US" dirty="0"/>
              <a:t>Radioactivity starts in the </a:t>
            </a:r>
            <a:r>
              <a:rPr lang="en-US" b="1" dirty="0">
                <a:solidFill>
                  <a:srgbClr val="FF0000"/>
                </a:solidFill>
              </a:rPr>
              <a:t>nucleus</a:t>
            </a:r>
            <a:r>
              <a:rPr lang="en-US" dirty="0"/>
              <a:t>.</a:t>
            </a:r>
          </a:p>
          <a:p>
            <a:r>
              <a:rPr lang="en-US" dirty="0"/>
              <a:t>Positive charges (protons) are </a:t>
            </a:r>
            <a:r>
              <a:rPr lang="en-US" b="1" dirty="0">
                <a:solidFill>
                  <a:srgbClr val="FF0000"/>
                </a:solidFill>
              </a:rPr>
              <a:t>attracted</a:t>
            </a:r>
            <a:r>
              <a:rPr lang="en-US" dirty="0"/>
              <a:t> to negative charges (electrons)</a:t>
            </a:r>
          </a:p>
          <a:p>
            <a:r>
              <a:rPr lang="en-US" dirty="0"/>
              <a:t>Positive charges are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attracted to other positive charges.</a:t>
            </a:r>
          </a:p>
          <a:p>
            <a:r>
              <a:rPr lang="en-US" dirty="0"/>
              <a:t>Negative charges are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attracted to other negative charges.</a:t>
            </a:r>
          </a:p>
          <a:p>
            <a:r>
              <a:rPr lang="en-US" dirty="0"/>
              <a:t>Certain combinations of protons and neutrons are </a:t>
            </a:r>
            <a:r>
              <a:rPr lang="en-US" b="1" dirty="0">
                <a:solidFill>
                  <a:srgbClr val="FF0000"/>
                </a:solidFill>
              </a:rPr>
              <a:t>stable</a:t>
            </a:r>
            <a:r>
              <a:rPr lang="en-US" dirty="0"/>
              <a:t> – they want to stay </a:t>
            </a:r>
            <a:r>
              <a:rPr lang="en-US" b="1" dirty="0">
                <a:solidFill>
                  <a:srgbClr val="FF0000"/>
                </a:solidFill>
              </a:rPr>
              <a:t>together</a:t>
            </a:r>
            <a:r>
              <a:rPr lang="en-US" dirty="0"/>
              <a:t>.</a:t>
            </a:r>
          </a:p>
          <a:p>
            <a:r>
              <a:rPr lang="en-US" dirty="0"/>
              <a:t>Radioactive isotopes are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stable – they want to </a:t>
            </a:r>
            <a:r>
              <a:rPr lang="en-US" b="1" dirty="0">
                <a:solidFill>
                  <a:srgbClr val="FF0000"/>
                </a:solidFill>
              </a:rPr>
              <a:t>break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apart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168" y="152400"/>
            <a:ext cx="2022282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1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ISOTOPES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Same element, different mass</a:t>
            </a:r>
          </a:p>
          <a:p>
            <a:pPr lvl="1"/>
            <a:r>
              <a:rPr lang="en-US" dirty="0"/>
              <a:t>Same number of protons, different number of neutrons.</a:t>
            </a:r>
          </a:p>
          <a:p>
            <a:pPr lvl="1"/>
            <a:r>
              <a:rPr lang="en-US" dirty="0"/>
              <a:t>Use the mass number to distinguish the mass.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535362"/>
            <a:ext cx="67437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3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How many protons and neutrons?</a:t>
            </a:r>
          </a:p>
          <a:p>
            <a:pPr lvl="1"/>
            <a:r>
              <a:rPr lang="en-US" sz="2800" dirty="0"/>
              <a:t>Carbon-12?</a:t>
            </a:r>
          </a:p>
          <a:p>
            <a:pPr marL="32004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Carbon-14</a:t>
            </a:r>
          </a:p>
          <a:p>
            <a:pPr marL="32004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Phosphorus-31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Remember   # protons = atomic number</a:t>
            </a:r>
          </a:p>
          <a:p>
            <a:pPr marL="320040" lvl="1" indent="0">
              <a:buNone/>
            </a:pPr>
            <a:r>
              <a:rPr lang="en-US" sz="2800" dirty="0"/>
              <a:t>		   # neutrons – mass number – atomic number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981200"/>
            <a:ext cx="3276600" cy="261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9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z="3000" b="1" dirty="0">
                <a:solidFill>
                  <a:srgbClr val="7030A0"/>
                </a:solidFill>
              </a:rPr>
              <a:t>How many protons and neutrons?</a:t>
            </a:r>
          </a:p>
          <a:p>
            <a:pPr lvl="1"/>
            <a:r>
              <a:rPr lang="en-US" sz="2800" dirty="0"/>
              <a:t>Beryllium-9</a:t>
            </a:r>
          </a:p>
          <a:p>
            <a:pPr marL="32004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Sodium-21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Remember   # protons = atomic number</a:t>
            </a:r>
          </a:p>
          <a:p>
            <a:pPr marL="320040" lvl="1" indent="0">
              <a:buNone/>
            </a:pPr>
            <a:r>
              <a:rPr lang="en-US" sz="2800" dirty="0"/>
              <a:t>		   # neutrons – mass number – atomic number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922" y="1171575"/>
            <a:ext cx="2119578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54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640" y="55245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/>
              <a:t>WHAT ARE ISOTOPES? LAB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743200"/>
            <a:ext cx="8624637" cy="335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1397" y="38100"/>
            <a:ext cx="202184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6629400" cy="1143000"/>
          </a:xfrm>
        </p:spPr>
        <p:txBody>
          <a:bodyPr/>
          <a:lstStyle/>
          <a:p>
            <a:r>
              <a:rPr lang="en-US" b="1" dirty="0"/>
              <a:t>WHAT PART OF THE ATOM…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0"/>
            <a:ext cx="5257800" cy="3840163"/>
          </a:xfrm>
        </p:spPr>
        <p:txBody>
          <a:bodyPr>
            <a:normAutofit/>
          </a:bodyPr>
          <a:lstStyle/>
          <a:p>
            <a:r>
              <a:rPr lang="en-US" dirty="0"/>
              <a:t>Has a positive charge?</a:t>
            </a:r>
          </a:p>
          <a:p>
            <a:endParaRPr lang="en-US" dirty="0"/>
          </a:p>
          <a:p>
            <a:r>
              <a:rPr lang="en-US" dirty="0"/>
              <a:t>Has a negative charge?</a:t>
            </a:r>
          </a:p>
          <a:p>
            <a:endParaRPr lang="en-US" dirty="0"/>
          </a:p>
          <a:p>
            <a:r>
              <a:rPr lang="en-US" dirty="0"/>
              <a:t>Has no charge?</a:t>
            </a:r>
          </a:p>
          <a:p>
            <a:endParaRPr lang="en-US" dirty="0"/>
          </a:p>
          <a:p>
            <a:r>
              <a:rPr lang="en-US" dirty="0"/>
              <a:t>Determines what element it is?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638800" y="2286000"/>
            <a:ext cx="3048000" cy="384016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US" dirty="0"/>
              <a:t>Electron</a:t>
            </a:r>
          </a:p>
          <a:p>
            <a:pPr marL="514350" indent="-514350">
              <a:buAutoNum type="alphaUcPeriod"/>
            </a:pPr>
            <a:endParaRPr lang="en-US" dirty="0"/>
          </a:p>
          <a:p>
            <a:pPr marL="514350" indent="-514350">
              <a:buAutoNum type="alphaUcPeriod"/>
            </a:pPr>
            <a:r>
              <a:rPr lang="en-US" dirty="0"/>
              <a:t>Proton</a:t>
            </a:r>
          </a:p>
          <a:p>
            <a:pPr marL="514350" indent="-514350">
              <a:buAutoNum type="alphaUcPeriod"/>
            </a:pPr>
            <a:endParaRPr lang="en-US" dirty="0"/>
          </a:p>
          <a:p>
            <a:pPr marL="514350" indent="-514350">
              <a:buAutoNum type="alphaUcPeriod"/>
            </a:pPr>
            <a:r>
              <a:rPr lang="en-US" dirty="0"/>
              <a:t>Neutron</a:t>
            </a:r>
          </a:p>
          <a:p>
            <a:pPr marL="514350" indent="-514350">
              <a:buAutoNum type="alphaUcPeriod"/>
            </a:pPr>
            <a:endParaRPr lang="en-US" dirty="0"/>
          </a:p>
          <a:p>
            <a:pPr marL="514350" indent="-514350">
              <a:buAutoNum type="alphaUcPeriod"/>
            </a:pPr>
            <a:r>
              <a:rPr lang="en-US" dirty="0" err="1"/>
              <a:t>Deutron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304800"/>
            <a:ext cx="2311400" cy="2029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1900" y="2856844"/>
            <a:ext cx="1371600" cy="134923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598</TotalTime>
  <Words>363</Words>
  <Application>Microsoft Office PowerPoint</Application>
  <PresentationFormat>On-screen Show (4:3)</PresentationFormat>
  <Paragraphs>106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Franklin Gothic Book</vt:lpstr>
      <vt:lpstr>Perpetua</vt:lpstr>
      <vt:lpstr>Wingdings 2</vt:lpstr>
      <vt:lpstr>Equity</vt:lpstr>
      <vt:lpstr>DO NOW</vt:lpstr>
      <vt:lpstr>LOOKING BACK…</vt:lpstr>
      <vt:lpstr>CHEMISTRY and EARTH SCIENCE</vt:lpstr>
      <vt:lpstr>COMMON ELEMENTS IN EARTH’S SYSTEMS</vt:lpstr>
      <vt:lpstr>A REVIEW</vt:lpstr>
      <vt:lpstr>PARTS OF THE ATOM</vt:lpstr>
      <vt:lpstr>PowerPoint Presentation</vt:lpstr>
      <vt:lpstr>REVIEW</vt:lpstr>
      <vt:lpstr>COUNTING PROTONS AND NEUTRONS</vt:lpstr>
      <vt:lpstr>RADIOACTIVITY</vt:lpstr>
      <vt:lpstr>ISOTOPES</vt:lpstr>
      <vt:lpstr>PRACTICE</vt:lpstr>
      <vt:lpstr>PRACTICE</vt:lpstr>
      <vt:lpstr>WHAT ARE ISOTOPES? LAB</vt:lpstr>
      <vt:lpstr>WHAT PART OF THE ATOM…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dgovernor</dc:creator>
  <cp:lastModifiedBy>Nancy</cp:lastModifiedBy>
  <cp:revision>60</cp:revision>
  <dcterms:created xsi:type="dcterms:W3CDTF">2014-08-07T21:32:12Z</dcterms:created>
  <dcterms:modified xsi:type="dcterms:W3CDTF">2016-08-15T01:52:58Z</dcterms:modified>
</cp:coreProperties>
</file>