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1"/>
  </p:sldMasterIdLst>
  <p:notesMasterIdLst>
    <p:notesMasterId r:id="rId30"/>
  </p:notesMasterIdLst>
  <p:handoutMasterIdLst>
    <p:handoutMasterId r:id="rId31"/>
  </p:handoutMasterIdLst>
  <p:sldIdLst>
    <p:sldId id="367" r:id="rId2"/>
    <p:sldId id="357" r:id="rId3"/>
    <p:sldId id="358" r:id="rId4"/>
    <p:sldId id="359" r:id="rId5"/>
    <p:sldId id="368" r:id="rId6"/>
    <p:sldId id="360" r:id="rId7"/>
    <p:sldId id="362" r:id="rId8"/>
    <p:sldId id="361" r:id="rId9"/>
    <p:sldId id="369" r:id="rId10"/>
    <p:sldId id="351" r:id="rId11"/>
    <p:sldId id="370" r:id="rId12"/>
    <p:sldId id="352" r:id="rId13"/>
    <p:sldId id="371" r:id="rId14"/>
    <p:sldId id="346" r:id="rId15"/>
    <p:sldId id="347" r:id="rId16"/>
    <p:sldId id="348" r:id="rId17"/>
    <p:sldId id="320" r:id="rId18"/>
    <p:sldId id="372" r:id="rId19"/>
    <p:sldId id="364" r:id="rId20"/>
    <p:sldId id="365" r:id="rId21"/>
    <p:sldId id="366" r:id="rId22"/>
    <p:sldId id="373" r:id="rId23"/>
    <p:sldId id="374" r:id="rId24"/>
    <p:sldId id="356" r:id="rId25"/>
    <p:sldId id="375" r:id="rId26"/>
    <p:sldId id="376" r:id="rId27"/>
    <p:sldId id="355" r:id="rId28"/>
    <p:sldId id="354" r:id="rId29"/>
  </p:sldIdLst>
  <p:sldSz cx="10287000" cy="6858000" type="35mm"/>
  <p:notesSz cx="7315200" cy="96012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ＭＳ Ｐゴシック" pitchFamily="-108" charset="-128"/>
        <a:cs typeface="+mn-cs"/>
      </a:defRPr>
    </a:lvl5pPr>
    <a:lvl6pPr marL="2286000" algn="l" defTabSz="914400" rtl="0" eaLnBrk="1" latinLnBrk="0" hangingPunct="1">
      <a:defRPr sz="2400" kern="1200">
        <a:solidFill>
          <a:schemeClr val="tx1"/>
        </a:solidFill>
        <a:latin typeface="Times New Roman" pitchFamily="18" charset="0"/>
        <a:ea typeface="ＭＳ Ｐゴシック" pitchFamily="-108" charset="-128"/>
        <a:cs typeface="+mn-cs"/>
      </a:defRPr>
    </a:lvl6pPr>
    <a:lvl7pPr marL="2743200" algn="l" defTabSz="914400" rtl="0" eaLnBrk="1" latinLnBrk="0" hangingPunct="1">
      <a:defRPr sz="2400" kern="1200">
        <a:solidFill>
          <a:schemeClr val="tx1"/>
        </a:solidFill>
        <a:latin typeface="Times New Roman" pitchFamily="18" charset="0"/>
        <a:ea typeface="ＭＳ Ｐゴシック" pitchFamily="-108" charset="-128"/>
        <a:cs typeface="+mn-cs"/>
      </a:defRPr>
    </a:lvl7pPr>
    <a:lvl8pPr marL="3200400" algn="l" defTabSz="914400" rtl="0" eaLnBrk="1" latinLnBrk="0" hangingPunct="1">
      <a:defRPr sz="2400" kern="1200">
        <a:solidFill>
          <a:schemeClr val="tx1"/>
        </a:solidFill>
        <a:latin typeface="Times New Roman" pitchFamily="18" charset="0"/>
        <a:ea typeface="ＭＳ Ｐゴシック" pitchFamily="-108" charset="-128"/>
        <a:cs typeface="+mn-cs"/>
      </a:defRPr>
    </a:lvl8pPr>
    <a:lvl9pPr marL="3657600" algn="l" defTabSz="914400" rtl="0" eaLnBrk="1" latinLnBrk="0" hangingPunct="1">
      <a:defRPr sz="2400" kern="1200">
        <a:solidFill>
          <a:schemeClr val="tx1"/>
        </a:solidFill>
        <a:latin typeface="Times New Roman" pitchFamily="18" charset="0"/>
        <a:ea typeface="ＭＳ Ｐゴシック" pitchFamily="-108"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3240">
          <p15:clr>
            <a:srgbClr val="A4A3A4"/>
          </p15:clr>
        </p15:guide>
      </p15:sldGuideLst>
    </p:ext>
    <p:ext uri="{2D200454-40CA-4A62-9FC3-DE9A4176ACB9}">
      <p15:notesGuideLst xmlns=""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1F7D"/>
    <a:srgbClr val="2C2CB4"/>
    <a:srgbClr val="2E2EBA"/>
    <a:srgbClr val="3333CC"/>
    <a:srgbClr val="3939AB"/>
    <a:srgbClr val="B2B2B2"/>
    <a:srgbClr val="CECFC9"/>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1218" y="-102"/>
      </p:cViewPr>
      <p:guideLst>
        <p:guide orient="horz" pos="2160"/>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764"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73789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idx="2"/>
          </p:nvPr>
        </p:nvSpPr>
        <p:spPr bwMode="auto">
          <a:xfrm>
            <a:off x="968375" y="727075"/>
            <a:ext cx="5378450" cy="3586163"/>
          </a:xfrm>
          <a:prstGeom prst="rect">
            <a:avLst/>
          </a:prstGeom>
          <a:noFill/>
          <a:ln w="12700">
            <a:solidFill>
              <a:srgbClr val="000000"/>
            </a:solidFill>
            <a:miter lim="800000"/>
            <a:headEnd/>
            <a:tailEnd/>
          </a:ln>
        </p:spPr>
      </p:sp>
      <p:sp>
        <p:nvSpPr>
          <p:cNvPr id="2051" name="Rectangle 3"/>
          <p:cNvSpPr>
            <a:spLocks noGrp="1" noChangeArrowheads="1"/>
          </p:cNvSpPr>
          <p:nvPr>
            <p:ph type="body" sz="quarter" idx="3"/>
          </p:nvPr>
        </p:nvSpPr>
        <p:spPr bwMode="auto">
          <a:xfrm>
            <a:off x="971973" y="4560570"/>
            <a:ext cx="5364480" cy="4320540"/>
          </a:xfrm>
          <a:prstGeom prst="rect">
            <a:avLst/>
          </a:prstGeom>
          <a:noFill/>
          <a:ln w="12700">
            <a:noFill/>
            <a:miter lim="800000"/>
            <a:headEnd/>
            <a:tailEnd/>
          </a:ln>
          <a:effectLst/>
        </p:spPr>
        <p:txBody>
          <a:bodyPr vert="horz" wrap="square" lIns="95655" tIns="46988" rIns="95655" bIns="4698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300354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0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sz="1200" kern="1200">
        <a:solidFill>
          <a:schemeClr val="tx1"/>
        </a:solidFill>
        <a:latin typeface="Times New Roman" pitchFamily="-108" charset="0"/>
        <a:ea typeface="ＭＳ Ｐゴシック" pitchFamily="-108"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08" charset="0"/>
        <a:ea typeface="ＭＳ Ｐゴシック" pitchFamily="-108"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08" charset="0"/>
        <a:ea typeface="ＭＳ Ｐゴシック" pitchFamily="-108"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08" charset="0"/>
        <a:ea typeface="ＭＳ Ｐゴシック" pitchFamily="-10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43982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600075" y="1371600"/>
            <a:ext cx="883310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600075" y="3228536"/>
            <a:ext cx="8836533"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4BA8CDA-31CC-47EF-AD86-709C8AF128EF}" type="datetimeFigureOut">
              <a:rPr lang="en-US" smtClean="0"/>
              <a:pPr/>
              <a:t>8/22/2016</a:t>
            </a:fld>
            <a:endParaRPr lang="en-US"/>
          </a:p>
        </p:txBody>
      </p:sp>
      <p:sp>
        <p:nvSpPr>
          <p:cNvPr id="19" name="Footer Placeholder 18"/>
          <p:cNvSpPr>
            <a:spLocks noGrp="1"/>
          </p:cNvSpPr>
          <p:nvPr>
            <p:ph type="ftr" sz="quarter" idx="11"/>
          </p:nvPr>
        </p:nvSpPr>
        <p:spPr/>
        <p:txBody>
          <a:bodyPr/>
          <a:lstStyle/>
          <a:p>
            <a:pPr>
              <a:defRPr/>
            </a:pPr>
            <a:r>
              <a:rPr lang="en-US"/>
              <a:t>C. Johannesson</a:t>
            </a:r>
          </a:p>
        </p:txBody>
      </p:sp>
      <p:sp>
        <p:nvSpPr>
          <p:cNvPr id="27" name="Slide Number Placeholder 26"/>
          <p:cNvSpPr>
            <a:spLocks noGrp="1"/>
          </p:cNvSpPr>
          <p:nvPr>
            <p:ph type="sldNum" sz="quarter" idx="12"/>
          </p:nvPr>
        </p:nvSpPr>
        <p:spPr/>
        <p:txBody>
          <a:bodyPr/>
          <a:lstStyle/>
          <a:p>
            <a:fld id="{22E119FB-9B64-49E3-B935-17B2E5210E6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4BA8CDA-31CC-47EF-AD86-709C8AF128EF}" type="datetimeFigureOut">
              <a:rPr lang="en-US" smtClean="0"/>
              <a:pPr/>
              <a:t>8/22/2016</a:t>
            </a:fld>
            <a:endParaRPr lang="en-US"/>
          </a:p>
        </p:txBody>
      </p:sp>
      <p:sp>
        <p:nvSpPr>
          <p:cNvPr id="5" name="Footer Placeholder 4"/>
          <p:cNvSpPr>
            <a:spLocks noGrp="1"/>
          </p:cNvSpPr>
          <p:nvPr>
            <p:ph type="ftr" sz="quarter" idx="11"/>
          </p:nvPr>
        </p:nvSpPr>
        <p:spPr/>
        <p:txBody>
          <a:bodyPr/>
          <a:lstStyle/>
          <a:p>
            <a:pPr>
              <a:defRPr/>
            </a:pPr>
            <a:r>
              <a:rPr lang="en-US"/>
              <a:t>C. Johannesson</a:t>
            </a:r>
          </a:p>
        </p:txBody>
      </p:sp>
      <p:sp>
        <p:nvSpPr>
          <p:cNvPr id="6" name="Slide Number Placeholder 5"/>
          <p:cNvSpPr>
            <a:spLocks noGrp="1"/>
          </p:cNvSpPr>
          <p:nvPr>
            <p:ph type="sldNum" sz="quarter" idx="12"/>
          </p:nvPr>
        </p:nvSpPr>
        <p:spPr/>
        <p:txBody>
          <a:bodyPr/>
          <a:lstStyle/>
          <a:p>
            <a:fld id="{22E119FB-9B64-49E3-B935-17B2E5210E6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96646" y="1316736"/>
            <a:ext cx="874395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96646" y="2704664"/>
            <a:ext cx="874395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4BA8CDA-31CC-47EF-AD86-709C8AF128EF}" type="datetimeFigureOut">
              <a:rPr lang="en-US" smtClean="0"/>
              <a:pPr/>
              <a:t>8/22/2016</a:t>
            </a:fld>
            <a:endParaRPr lang="en-US"/>
          </a:p>
        </p:txBody>
      </p:sp>
      <p:sp>
        <p:nvSpPr>
          <p:cNvPr id="5" name="Footer Placeholder 4"/>
          <p:cNvSpPr>
            <a:spLocks noGrp="1"/>
          </p:cNvSpPr>
          <p:nvPr>
            <p:ph type="ftr" sz="quarter" idx="11"/>
          </p:nvPr>
        </p:nvSpPr>
        <p:spPr/>
        <p:txBody>
          <a:bodyPr/>
          <a:lstStyle/>
          <a:p>
            <a:pPr>
              <a:defRPr/>
            </a:pPr>
            <a:r>
              <a:rPr lang="en-US"/>
              <a:t>C. Johannesson</a:t>
            </a:r>
          </a:p>
        </p:txBody>
      </p:sp>
      <p:sp>
        <p:nvSpPr>
          <p:cNvPr id="6" name="Slide Number Placeholder 5"/>
          <p:cNvSpPr>
            <a:spLocks noGrp="1"/>
          </p:cNvSpPr>
          <p:nvPr>
            <p:ph type="sldNum" sz="quarter" idx="12"/>
          </p:nvPr>
        </p:nvSpPr>
        <p:spPr/>
        <p:txBody>
          <a:bodyPr/>
          <a:lstStyle/>
          <a:p>
            <a:fld id="{22E119FB-9B64-49E3-B935-17B2E5210E6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258300" cy="1143000"/>
          </a:xfrm>
        </p:spPr>
        <p:txBody>
          <a:bodyPr/>
          <a:lstStyle/>
          <a:p>
            <a:r>
              <a:rPr kumimoji="0" lang="en-US"/>
              <a:t>Click to edit Master title style</a:t>
            </a:r>
          </a:p>
        </p:txBody>
      </p:sp>
      <p:sp>
        <p:nvSpPr>
          <p:cNvPr id="3" name="Content Placeholder 2"/>
          <p:cNvSpPr>
            <a:spLocks noGrp="1"/>
          </p:cNvSpPr>
          <p:nvPr>
            <p:ph sz="half" idx="1"/>
          </p:nvPr>
        </p:nvSpPr>
        <p:spPr>
          <a:xfrm>
            <a:off x="514350" y="1920085"/>
            <a:ext cx="4543425"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29225" y="1920085"/>
            <a:ext cx="4543425"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4BA8CDA-31CC-47EF-AD86-709C8AF128EF}" type="datetimeFigureOut">
              <a:rPr lang="en-US" smtClean="0"/>
              <a:pPr/>
              <a:t>8/22/2016</a:t>
            </a:fld>
            <a:endParaRPr lang="en-US"/>
          </a:p>
        </p:txBody>
      </p:sp>
      <p:sp>
        <p:nvSpPr>
          <p:cNvPr id="6" name="Footer Placeholder 5"/>
          <p:cNvSpPr>
            <a:spLocks noGrp="1"/>
          </p:cNvSpPr>
          <p:nvPr>
            <p:ph type="ftr" sz="quarter" idx="11"/>
          </p:nvPr>
        </p:nvSpPr>
        <p:spPr/>
        <p:txBody>
          <a:bodyPr/>
          <a:lstStyle/>
          <a:p>
            <a:pPr>
              <a:defRPr/>
            </a:pPr>
            <a:r>
              <a:rPr lang="en-US"/>
              <a:t>C. Johannesson</a:t>
            </a:r>
          </a:p>
        </p:txBody>
      </p:sp>
      <p:sp>
        <p:nvSpPr>
          <p:cNvPr id="7" name="Slide Number Placeholder 6"/>
          <p:cNvSpPr>
            <a:spLocks noGrp="1"/>
          </p:cNvSpPr>
          <p:nvPr>
            <p:ph type="sldNum" sz="quarter" idx="12"/>
          </p:nvPr>
        </p:nvSpPr>
        <p:spPr/>
        <p:txBody>
          <a:bodyPr/>
          <a:lstStyle/>
          <a:p>
            <a:fld id="{22E119FB-9B64-49E3-B935-17B2E5210E6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2583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514350" y="1855248"/>
            <a:ext cx="4545212"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5225654" y="1859758"/>
            <a:ext cx="4546997"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514350" y="2514600"/>
            <a:ext cx="4545212"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5225654" y="2514600"/>
            <a:ext cx="454699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4BA8CDA-31CC-47EF-AD86-709C8AF128EF}" type="datetimeFigureOut">
              <a:rPr lang="en-US" smtClean="0"/>
              <a:pPr/>
              <a:t>8/22/2016</a:t>
            </a:fld>
            <a:endParaRPr lang="en-US"/>
          </a:p>
        </p:txBody>
      </p:sp>
      <p:sp>
        <p:nvSpPr>
          <p:cNvPr id="8" name="Footer Placeholder 7"/>
          <p:cNvSpPr>
            <a:spLocks noGrp="1"/>
          </p:cNvSpPr>
          <p:nvPr>
            <p:ph type="ftr" sz="quarter" idx="11"/>
          </p:nvPr>
        </p:nvSpPr>
        <p:spPr/>
        <p:txBody>
          <a:bodyPr/>
          <a:lstStyle/>
          <a:p>
            <a:pPr>
              <a:defRPr/>
            </a:pPr>
            <a:r>
              <a:rPr lang="en-US"/>
              <a:t>C. Johannesson</a:t>
            </a:r>
          </a:p>
        </p:txBody>
      </p:sp>
      <p:sp>
        <p:nvSpPr>
          <p:cNvPr id="9" name="Slide Number Placeholder 8"/>
          <p:cNvSpPr>
            <a:spLocks noGrp="1"/>
          </p:cNvSpPr>
          <p:nvPr>
            <p:ph type="sldNum" sz="quarter" idx="12"/>
          </p:nvPr>
        </p:nvSpPr>
        <p:spPr/>
        <p:txBody>
          <a:bodyPr/>
          <a:lstStyle/>
          <a:p>
            <a:fld id="{22E119FB-9B64-49E3-B935-17B2E5210E6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344025"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04BA8CDA-31CC-47EF-AD86-709C8AF128EF}" type="datetimeFigureOut">
              <a:rPr lang="en-US" smtClean="0"/>
              <a:pPr/>
              <a:t>8/22/2016</a:t>
            </a:fld>
            <a:endParaRPr lang="en-US"/>
          </a:p>
        </p:txBody>
      </p:sp>
      <p:sp>
        <p:nvSpPr>
          <p:cNvPr id="4" name="Footer Placeholder 3"/>
          <p:cNvSpPr>
            <a:spLocks noGrp="1"/>
          </p:cNvSpPr>
          <p:nvPr>
            <p:ph type="ftr" sz="quarter" idx="11"/>
          </p:nvPr>
        </p:nvSpPr>
        <p:spPr/>
        <p:txBody>
          <a:bodyPr/>
          <a:lstStyle/>
          <a:p>
            <a:pPr>
              <a:defRPr/>
            </a:pPr>
            <a:r>
              <a:rPr lang="en-US"/>
              <a:t>C. Johannesson</a:t>
            </a:r>
          </a:p>
        </p:txBody>
      </p:sp>
      <p:sp>
        <p:nvSpPr>
          <p:cNvPr id="5" name="Slide Number Placeholder 4"/>
          <p:cNvSpPr>
            <a:spLocks noGrp="1"/>
          </p:cNvSpPr>
          <p:nvPr>
            <p:ph type="sldNum" sz="quarter" idx="12"/>
          </p:nvPr>
        </p:nvSpPr>
        <p:spPr/>
        <p:txBody>
          <a:bodyPr/>
          <a:lstStyle/>
          <a:p>
            <a:fld id="{22E119FB-9B64-49E3-B935-17B2E5210E6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BA8CDA-31CC-47EF-AD86-709C8AF128EF}" type="datetimeFigureOut">
              <a:rPr lang="en-US" smtClean="0"/>
              <a:pPr/>
              <a:t>8/22/2016</a:t>
            </a:fld>
            <a:endParaRPr lang="en-US"/>
          </a:p>
        </p:txBody>
      </p:sp>
      <p:sp>
        <p:nvSpPr>
          <p:cNvPr id="3" name="Footer Placeholder 2"/>
          <p:cNvSpPr>
            <a:spLocks noGrp="1"/>
          </p:cNvSpPr>
          <p:nvPr>
            <p:ph type="ftr" sz="quarter" idx="11"/>
          </p:nvPr>
        </p:nvSpPr>
        <p:spPr/>
        <p:txBody>
          <a:bodyPr/>
          <a:lstStyle/>
          <a:p>
            <a:pPr>
              <a:defRPr/>
            </a:pPr>
            <a:r>
              <a:rPr lang="en-US"/>
              <a:t>C. Johannesson</a:t>
            </a:r>
          </a:p>
        </p:txBody>
      </p:sp>
      <p:sp>
        <p:nvSpPr>
          <p:cNvPr id="4" name="Slide Number Placeholder 3"/>
          <p:cNvSpPr>
            <a:spLocks noGrp="1"/>
          </p:cNvSpPr>
          <p:nvPr>
            <p:ph type="sldNum" sz="quarter" idx="12"/>
          </p:nvPr>
        </p:nvSpPr>
        <p:spPr/>
        <p:txBody>
          <a:bodyPr/>
          <a:lstStyle/>
          <a:p>
            <a:fld id="{22E119FB-9B64-49E3-B935-17B2E5210E6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1525" y="514352"/>
            <a:ext cx="30861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771525" y="1676400"/>
            <a:ext cx="30861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021931" y="1676400"/>
            <a:ext cx="5750719"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4BA8CDA-31CC-47EF-AD86-709C8AF128EF}" type="datetimeFigureOut">
              <a:rPr lang="en-US" smtClean="0"/>
              <a:pPr/>
              <a:t>8/22/2016</a:t>
            </a:fld>
            <a:endParaRPr lang="en-US"/>
          </a:p>
        </p:txBody>
      </p:sp>
      <p:sp>
        <p:nvSpPr>
          <p:cNvPr id="6" name="Footer Placeholder 5"/>
          <p:cNvSpPr>
            <a:spLocks noGrp="1"/>
          </p:cNvSpPr>
          <p:nvPr>
            <p:ph type="ftr" sz="quarter" idx="11"/>
          </p:nvPr>
        </p:nvSpPr>
        <p:spPr/>
        <p:txBody>
          <a:bodyPr/>
          <a:lstStyle/>
          <a:p>
            <a:pPr>
              <a:defRPr/>
            </a:pPr>
            <a:r>
              <a:rPr lang="en-US"/>
              <a:t>C. Johannesson</a:t>
            </a:r>
          </a:p>
        </p:txBody>
      </p:sp>
      <p:sp>
        <p:nvSpPr>
          <p:cNvPr id="7" name="Slide Number Placeholder 6"/>
          <p:cNvSpPr>
            <a:spLocks noGrp="1"/>
          </p:cNvSpPr>
          <p:nvPr>
            <p:ph type="sldNum" sz="quarter" idx="12"/>
          </p:nvPr>
        </p:nvSpPr>
        <p:spPr/>
        <p:txBody>
          <a:bodyPr/>
          <a:lstStyle/>
          <a:p>
            <a:fld id="{22E119FB-9B64-49E3-B935-17B2E5210E6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561472" y="1108077"/>
            <a:ext cx="5915025"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9004651" y="5359769"/>
            <a:ext cx="174879"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85800" y="1176997"/>
            <a:ext cx="248945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85800" y="2828785"/>
            <a:ext cx="2486025"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4BA8CDA-31CC-47EF-AD86-709C8AF128EF}" type="datetimeFigureOut">
              <a:rPr lang="en-US" smtClean="0"/>
              <a:pPr/>
              <a:t>8/22/2016</a:t>
            </a:fld>
            <a:endParaRPr lang="en-US"/>
          </a:p>
        </p:txBody>
      </p:sp>
      <p:sp>
        <p:nvSpPr>
          <p:cNvPr id="6" name="Footer Placeholder 5"/>
          <p:cNvSpPr>
            <a:spLocks noGrp="1"/>
          </p:cNvSpPr>
          <p:nvPr>
            <p:ph type="ftr" sz="quarter" idx="11"/>
          </p:nvPr>
        </p:nvSpPr>
        <p:spPr/>
        <p:txBody>
          <a:bodyPr/>
          <a:lstStyle/>
          <a:p>
            <a:pPr>
              <a:defRPr/>
            </a:pPr>
            <a:r>
              <a:rPr lang="en-US"/>
              <a:t>C. Johannesson</a:t>
            </a:r>
          </a:p>
        </p:txBody>
      </p:sp>
      <p:sp>
        <p:nvSpPr>
          <p:cNvPr id="7" name="Slide Number Placeholder 6"/>
          <p:cNvSpPr>
            <a:spLocks noGrp="1"/>
          </p:cNvSpPr>
          <p:nvPr>
            <p:ph type="sldNum" sz="quarter" idx="12"/>
          </p:nvPr>
        </p:nvSpPr>
        <p:spPr>
          <a:xfrm>
            <a:off x="9086850" y="6356351"/>
            <a:ext cx="685800" cy="365125"/>
          </a:xfrm>
        </p:spPr>
        <p:txBody>
          <a:bodyPr/>
          <a:lstStyle/>
          <a:p>
            <a:fld id="{22E119FB-9B64-49E3-B935-17B2E5210E6B}" type="slidenum">
              <a:rPr lang="en-US" smtClean="0"/>
              <a:pPr/>
              <a:t>‹#›</a:t>
            </a:fld>
            <a:endParaRPr lang="en-US"/>
          </a:p>
        </p:txBody>
      </p:sp>
      <p:sp>
        <p:nvSpPr>
          <p:cNvPr id="3" name="Picture Placeholder 2"/>
          <p:cNvSpPr>
            <a:spLocks noGrp="1"/>
          </p:cNvSpPr>
          <p:nvPr>
            <p:ph type="pic" idx="1"/>
          </p:nvPr>
        </p:nvSpPr>
        <p:spPr>
          <a:xfrm rot="420000">
            <a:off x="3921517" y="1199517"/>
            <a:ext cx="5194935"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0716" y="5816600"/>
            <a:ext cx="10308431"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929187" y="6219826"/>
            <a:ext cx="5357813"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4BA8CDA-31CC-47EF-AD86-709C8AF128EF}" type="datetimeFigureOut">
              <a:rPr lang="en-US" smtClean="0"/>
              <a:pPr/>
              <a:t>8/22/2016</a:t>
            </a:fld>
            <a:endParaRPr lang="en-US"/>
          </a:p>
        </p:txBody>
      </p:sp>
      <p:sp>
        <p:nvSpPr>
          <p:cNvPr id="5" name="Footer Placeholder 4"/>
          <p:cNvSpPr>
            <a:spLocks noGrp="1"/>
          </p:cNvSpPr>
          <p:nvPr>
            <p:ph type="ftr" sz="quarter" idx="11"/>
          </p:nvPr>
        </p:nvSpPr>
        <p:spPr/>
        <p:txBody>
          <a:bodyPr/>
          <a:lstStyle/>
          <a:p>
            <a:pPr>
              <a:defRPr/>
            </a:pPr>
            <a:r>
              <a:rPr lang="en-US"/>
              <a:t>C. Johannesson</a:t>
            </a:r>
          </a:p>
        </p:txBody>
      </p:sp>
      <p:sp>
        <p:nvSpPr>
          <p:cNvPr id="6" name="Slide Number Placeholder 5"/>
          <p:cNvSpPr>
            <a:spLocks noGrp="1"/>
          </p:cNvSpPr>
          <p:nvPr>
            <p:ph type="sldNum" sz="quarter" idx="12"/>
          </p:nvPr>
        </p:nvSpPr>
        <p:spPr/>
        <p:txBody>
          <a:bodyPr/>
          <a:lstStyle/>
          <a:p>
            <a:fld id="{22E119FB-9B64-49E3-B935-17B2E5210E6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914402"/>
            <a:ext cx="2314575"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514350" y="914402"/>
            <a:ext cx="6772275"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4BA8CDA-31CC-47EF-AD86-709C8AF128EF}" type="datetimeFigureOut">
              <a:rPr lang="en-US" smtClean="0"/>
              <a:pPr/>
              <a:t>8/22/2016</a:t>
            </a:fld>
            <a:endParaRPr lang="en-US"/>
          </a:p>
        </p:txBody>
      </p:sp>
      <p:sp>
        <p:nvSpPr>
          <p:cNvPr id="5" name="Footer Placeholder 4"/>
          <p:cNvSpPr>
            <a:spLocks noGrp="1"/>
          </p:cNvSpPr>
          <p:nvPr>
            <p:ph type="ftr" sz="quarter" idx="11"/>
          </p:nvPr>
        </p:nvSpPr>
        <p:spPr/>
        <p:txBody>
          <a:bodyPr/>
          <a:lstStyle/>
          <a:p>
            <a:pPr>
              <a:defRPr/>
            </a:pPr>
            <a:r>
              <a:rPr lang="en-US"/>
              <a:t>C. Johannesson</a:t>
            </a:r>
          </a:p>
        </p:txBody>
      </p:sp>
      <p:sp>
        <p:nvSpPr>
          <p:cNvPr id="6" name="Slide Number Placeholder 5"/>
          <p:cNvSpPr>
            <a:spLocks noGrp="1"/>
          </p:cNvSpPr>
          <p:nvPr>
            <p:ph type="sldNum" sz="quarter" idx="12"/>
          </p:nvPr>
        </p:nvSpPr>
        <p:spPr/>
        <p:txBody>
          <a:bodyPr/>
          <a:lstStyle/>
          <a:p>
            <a:fld id="{22E119FB-9B64-49E3-B935-17B2E5210E6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0716" y="-7144"/>
            <a:ext cx="10308431"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929187" y="-7144"/>
            <a:ext cx="5357813"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514350" y="704088"/>
            <a:ext cx="92583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514350" y="1935480"/>
            <a:ext cx="92583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514350" y="6356351"/>
            <a:ext cx="24003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4BA8CDA-31CC-47EF-AD86-709C8AF128EF}" type="datetimeFigureOut">
              <a:rPr lang="en-US" smtClean="0"/>
              <a:pPr/>
              <a:t>8/22/2016</a:t>
            </a:fld>
            <a:endParaRPr lang="en-US"/>
          </a:p>
        </p:txBody>
      </p:sp>
      <p:sp>
        <p:nvSpPr>
          <p:cNvPr id="22" name="Footer Placeholder 21"/>
          <p:cNvSpPr>
            <a:spLocks noGrp="1"/>
          </p:cNvSpPr>
          <p:nvPr>
            <p:ph type="ftr" sz="quarter" idx="3"/>
          </p:nvPr>
        </p:nvSpPr>
        <p:spPr>
          <a:xfrm>
            <a:off x="3000375" y="6356351"/>
            <a:ext cx="37719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r>
              <a:rPr lang="en-US"/>
              <a:t>C. Johannesson</a:t>
            </a:r>
          </a:p>
        </p:txBody>
      </p:sp>
      <p:sp>
        <p:nvSpPr>
          <p:cNvPr id="18" name="Slide Number Placeholder 17"/>
          <p:cNvSpPr>
            <a:spLocks noGrp="1"/>
          </p:cNvSpPr>
          <p:nvPr>
            <p:ph type="sldNum" sz="quarter" idx="4"/>
          </p:nvPr>
        </p:nvSpPr>
        <p:spPr>
          <a:xfrm>
            <a:off x="8915400" y="6356351"/>
            <a:ext cx="85725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2E119FB-9B64-49E3-B935-17B2E5210E6B}" type="slidenum">
              <a:rPr lang="en-US" smtClean="0"/>
              <a:pPr/>
              <a:t>‹#›</a:t>
            </a:fld>
            <a:endParaRPr lang="en-US"/>
          </a:p>
        </p:txBody>
      </p:sp>
      <p:grpSp>
        <p:nvGrpSpPr>
          <p:cNvPr id="2" name="Group 1"/>
          <p:cNvGrpSpPr/>
          <p:nvPr/>
        </p:nvGrpSpPr>
        <p:grpSpPr>
          <a:xfrm>
            <a:off x="-21394" y="202408"/>
            <a:ext cx="10328117"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docid=Lwq9w_Zt1JCxNM&amp;tbnid=d_80lN4fIWC9FM:&amp;ved=0CAUQjRw&amp;url=http://www.artinaid.com/2013/04/carbon-3/&amp;ei=1AblU5fGJI-AygSusoCADw&amp;bvm=bv.72676100,d.aWw&amp;psig=AFQjCNE_y6a8tAlOafVnTa1qD4ialAuqug&amp;ust=140760480827279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docid=Lwq9w_Zt1JCxNM&amp;tbnid=d_80lN4fIWC9FM:&amp;ved=0CAUQjRw&amp;url=http://www.artinaid.com/2013/04/carbon-3/&amp;ei=1AblU5fGJI-AygSusoCADw&amp;bvm=bv.72676100,d.aWw&amp;psig=AFQjCNE_y6a8tAlOafVnTa1qD4ialAuqug&amp;ust=1407604808272796"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google.com/url?sa=i&amp;rct=j&amp;q=&amp;esrc=s&amp;source=images&amp;cd=&amp;cad=rja&amp;uact=8&amp;docid=tFqu8-rsqCVZYM&amp;tbnid=5Unkmc0Ij-RCPM:&amp;ved=0CAUQjRw&amp;url=http://homepages.ius.edu/kforinas/ClassRefs/modern.html&amp;ei=AQflU53hEdCUyASQqYKADQ&amp;bvm=bv.72676100,d.aWw&amp;psig=AFQjCNFEpoqZtsyzCS0EEQ2h58mrKaf0ZA&amp;ust=1407604857126510" TargetMode="External"/><Relationship Id="rId1" Type="http://schemas.openxmlformats.org/officeDocument/2006/relationships/slideLayout" Target="../slideLayouts/slideLayout4.xml"/><Relationship Id="rId5" Type="http://schemas.openxmlformats.org/officeDocument/2006/relationships/image" Target="../media/image6.gif"/><Relationship Id="rId4" Type="http://schemas.openxmlformats.org/officeDocument/2006/relationships/hyperlink" Target="http://www.google.com/url?sa=i&amp;rct=j&amp;q=&amp;esrc=s&amp;source=images&amp;cd=&amp;cad=rja&amp;uact=8&amp;docid=NL_XVVksymdxoM&amp;tbnid=T0ixKVo_OxeeSM:&amp;ved=0CAUQjRw&amp;url=http://eqseis.geosc.psu.edu/~cammon/HTML/Classes/IntroQuakes/Notes/earth_origin_lecture.html&amp;ei=VQjlU7HxLIWayAShnoDgDQ&amp;bvm=bv.72676100,d.aWw&amp;psig=AFQjCNHaqmVtooqF_Q44Tvy_m3nK61CMDQ&amp;ust=1407605095051402"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docid=KIF6W2PyuH6IVM&amp;tbnid=rwedkJAqgfciSM:&amp;ved=0CAUQjRw&amp;url=http://en.wikibooks.org/wiki/Fukushima_Aftermath:_Diablo_Nuclear_Redux?/NPP_BasicsNuclear_power_plant&amp;ei=YgzlU9O1As2YyATovYHgBw&amp;bvm=bv.72676100,d.aWw&amp;psig=AFQjCNFc1h65aqeTMWawQgXl-zoI2KzjIw&amp;ust=1407606231043343"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gi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www.bing.com/images/search?q=penny+&amp;qs=n&amp;form=QBIR&amp;pq=penny+&amp;sc=8-6&amp;sp=-1&amp;sk="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 NOW</a:t>
            </a:r>
          </a:p>
        </p:txBody>
      </p:sp>
      <p:sp>
        <p:nvSpPr>
          <p:cNvPr id="3" name="Content Placeholder 2"/>
          <p:cNvSpPr>
            <a:spLocks noGrp="1"/>
          </p:cNvSpPr>
          <p:nvPr>
            <p:ph idx="1"/>
          </p:nvPr>
        </p:nvSpPr>
        <p:spPr/>
        <p:txBody>
          <a:bodyPr>
            <a:normAutofit/>
          </a:bodyPr>
          <a:lstStyle/>
          <a:p>
            <a:r>
              <a:rPr lang="en-US" sz="2800" dirty="0" smtClean="0"/>
              <a:t>Pick up notes sheets.</a:t>
            </a:r>
            <a:endParaRPr lang="en-US" sz="2800" dirty="0"/>
          </a:p>
        </p:txBody>
      </p:sp>
      <p:sp>
        <p:nvSpPr>
          <p:cNvPr id="4" name="Footer Placeholder 3"/>
          <p:cNvSpPr>
            <a:spLocks noGrp="1"/>
          </p:cNvSpPr>
          <p:nvPr>
            <p:ph type="ftr" sz="quarter" idx="11"/>
          </p:nvPr>
        </p:nvSpPr>
        <p:spPr/>
        <p:txBody>
          <a:bodyPr/>
          <a:lstStyle/>
          <a:p>
            <a:pPr>
              <a:defRPr/>
            </a:pPr>
            <a:r>
              <a:rPr lang="en-US"/>
              <a:t>C. Johannesson</a:t>
            </a:r>
          </a:p>
        </p:txBody>
      </p:sp>
    </p:spTree>
    <p:extLst>
      <p:ext uri="{BB962C8B-B14F-4D97-AF65-F5344CB8AC3E}">
        <p14:creationId xmlns:p14="http://schemas.microsoft.com/office/powerpoint/2010/main" val="4040757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4" y="1509306"/>
            <a:ext cx="4258102" cy="551506"/>
          </a:xfrm>
        </p:spPr>
        <p:txBody>
          <a:bodyPr>
            <a:normAutofit fontScale="90000"/>
          </a:bodyPr>
          <a:lstStyle/>
          <a:p>
            <a:r>
              <a:rPr lang="en-US" b="1" dirty="0"/>
              <a:t>LOOKING BACK…</a:t>
            </a:r>
          </a:p>
        </p:txBody>
      </p:sp>
      <p:sp>
        <p:nvSpPr>
          <p:cNvPr id="3" name="Content Placeholder 2"/>
          <p:cNvSpPr>
            <a:spLocks noGrp="1"/>
          </p:cNvSpPr>
          <p:nvPr>
            <p:ph idx="1"/>
          </p:nvPr>
        </p:nvSpPr>
        <p:spPr>
          <a:xfrm>
            <a:off x="573207" y="2606722"/>
            <a:ext cx="4558352" cy="3261816"/>
          </a:xfrm>
        </p:spPr>
        <p:txBody>
          <a:bodyPr>
            <a:normAutofit/>
          </a:bodyPr>
          <a:lstStyle/>
          <a:p>
            <a:r>
              <a:rPr lang="en-US" dirty="0"/>
              <a:t>How many protons, neutrons, and electrons are in the nucleus of a Uranium 235 atom</a:t>
            </a:r>
            <a:r>
              <a:rPr lang="en-US" dirty="0" smtClean="0"/>
              <a:t>?</a:t>
            </a:r>
          </a:p>
          <a:p>
            <a:r>
              <a:rPr lang="en-US" dirty="0" smtClean="0"/>
              <a:t>p</a:t>
            </a:r>
            <a:r>
              <a:rPr lang="en-US" baseline="30000" dirty="0" smtClean="0"/>
              <a:t>+</a:t>
            </a:r>
            <a:endParaRPr lang="en-US" dirty="0" smtClean="0"/>
          </a:p>
          <a:p>
            <a:r>
              <a:rPr lang="en-US" dirty="0"/>
              <a:t>n</a:t>
            </a:r>
            <a:r>
              <a:rPr lang="en-US" baseline="30000" dirty="0" smtClean="0"/>
              <a:t>o</a:t>
            </a:r>
            <a:endParaRPr lang="en-US" dirty="0" smtClean="0"/>
          </a:p>
          <a:p>
            <a:r>
              <a:rPr lang="en-US" dirty="0"/>
              <a:t>e</a:t>
            </a:r>
            <a:r>
              <a:rPr lang="en-US" baseline="30000" dirty="0" smtClean="0"/>
              <a:t>-</a:t>
            </a:r>
            <a:endParaRPr lang="en-US" dirty="0"/>
          </a:p>
        </p:txBody>
      </p:sp>
      <p:pic>
        <p:nvPicPr>
          <p:cNvPr id="24578" name="Picture 2" descr="https://upload.wikimedia.org/wikipedia/commons/thumb/2/2e/Uranium.svg/424px-Uranium.svg.png"/>
          <p:cNvPicPr>
            <a:picLocks noChangeAspect="1" noChangeArrowheads="1"/>
          </p:cNvPicPr>
          <p:nvPr/>
        </p:nvPicPr>
        <p:blipFill>
          <a:blip r:embed="rId3"/>
          <a:srcRect/>
          <a:stretch>
            <a:fillRect/>
          </a:stretch>
        </p:blipFill>
        <p:spPr bwMode="auto">
          <a:xfrm>
            <a:off x="5942225" y="1160061"/>
            <a:ext cx="3452701" cy="4885898"/>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sz="6600" dirty="0">
                <a:solidFill>
                  <a:schemeClr val="tx1"/>
                </a:solidFill>
              </a:rPr>
              <a:t>RADIOMETRIC DATING</a:t>
            </a:r>
          </a:p>
        </p:txBody>
      </p:sp>
      <p:sp>
        <p:nvSpPr>
          <p:cNvPr id="6" name="Text Placeholder 5"/>
          <p:cNvSpPr>
            <a:spLocks noGrp="1"/>
          </p:cNvSpPr>
          <p:nvPr>
            <p:ph type="body" idx="1"/>
          </p:nvPr>
        </p:nvSpPr>
        <p:spPr>
          <a:xfrm>
            <a:off x="965136" y="3346108"/>
            <a:ext cx="5394721" cy="2454189"/>
          </a:xfrm>
          <a:solidFill>
            <a:schemeClr val="bg2">
              <a:lumMod val="20000"/>
              <a:lumOff val="80000"/>
            </a:schemeClr>
          </a:solidFill>
        </p:spPr>
        <p:txBody>
          <a:bodyPr>
            <a:noAutofit/>
          </a:bodyPr>
          <a:lstStyle/>
          <a:p>
            <a:pPr algn="ctr"/>
            <a:r>
              <a:rPr lang="en-US" sz="3200" dirty="0">
                <a:solidFill>
                  <a:schemeClr val="bg1"/>
                </a:solidFill>
              </a:rPr>
              <a:t>SES1c:  Describe how the decay of radioactive isotopes is used to determine the age of rocks, Earth, and solar system. </a:t>
            </a:r>
          </a:p>
          <a:p>
            <a:pPr algn="ctr"/>
            <a:endParaRPr lang="en-US" sz="3200" dirty="0"/>
          </a:p>
        </p:txBody>
      </p:sp>
      <p:pic>
        <p:nvPicPr>
          <p:cNvPr id="7" name="Picture 5"/>
          <p:cNvPicPr>
            <a:picLocks noChangeAspect="1" noChangeArrowheads="1"/>
          </p:cNvPicPr>
          <p:nvPr/>
        </p:nvPicPr>
        <p:blipFill>
          <a:blip r:embed="rId3"/>
          <a:srcRect/>
          <a:stretch>
            <a:fillRect/>
          </a:stretch>
        </p:blipFill>
        <p:spPr bwMode="auto">
          <a:xfrm>
            <a:off x="6573108" y="3128728"/>
            <a:ext cx="3171825" cy="2867025"/>
          </a:xfrm>
          <a:prstGeom prst="rect">
            <a:avLst/>
          </a:prstGeom>
          <a:noFill/>
          <a:ln w="12700" cap="flat" cmpd="sng">
            <a:noFill/>
            <a:prstDash val="solid"/>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553646" cy="1143000"/>
          </a:xfrm>
        </p:spPr>
        <p:txBody>
          <a:bodyPr>
            <a:normAutofit fontScale="90000"/>
          </a:bodyPr>
          <a:lstStyle/>
          <a:p>
            <a:r>
              <a:rPr lang="en-US" b="1" dirty="0"/>
              <a:t>FUSION:  ELEMENTS FORMED IN STARS</a:t>
            </a:r>
          </a:p>
        </p:txBody>
      </p:sp>
      <p:sp>
        <p:nvSpPr>
          <p:cNvPr id="3" name="Content Placeholder 2"/>
          <p:cNvSpPr>
            <a:spLocks noGrp="1"/>
          </p:cNvSpPr>
          <p:nvPr>
            <p:ph idx="1"/>
          </p:nvPr>
        </p:nvSpPr>
        <p:spPr>
          <a:xfrm>
            <a:off x="514350" y="2286000"/>
            <a:ext cx="5367835" cy="4196686"/>
          </a:xfrm>
        </p:spPr>
        <p:txBody>
          <a:bodyPr>
            <a:normAutofit/>
          </a:bodyPr>
          <a:lstStyle/>
          <a:p>
            <a:r>
              <a:rPr lang="en-US" sz="2800" dirty="0"/>
              <a:t>Universe is </a:t>
            </a:r>
            <a:r>
              <a:rPr lang="en-US" sz="2800" b="1" dirty="0">
                <a:solidFill>
                  <a:srgbClr val="FF0000"/>
                </a:solidFill>
              </a:rPr>
              <a:t>13.7</a:t>
            </a:r>
            <a:r>
              <a:rPr lang="en-US" sz="2800" dirty="0"/>
              <a:t> billion years old.</a:t>
            </a:r>
          </a:p>
          <a:p>
            <a:r>
              <a:rPr lang="en-US" sz="2800" dirty="0"/>
              <a:t>Original composition was </a:t>
            </a:r>
            <a:r>
              <a:rPr lang="en-US" sz="2800" b="1" dirty="0">
                <a:solidFill>
                  <a:srgbClr val="FF0000"/>
                </a:solidFill>
              </a:rPr>
              <a:t>Hydrogen</a:t>
            </a:r>
            <a:r>
              <a:rPr lang="en-US" sz="2800" dirty="0">
                <a:solidFill>
                  <a:srgbClr val="FF0000"/>
                </a:solidFill>
              </a:rPr>
              <a:t> </a:t>
            </a:r>
            <a:r>
              <a:rPr lang="en-US" sz="2800" dirty="0"/>
              <a:t>and </a:t>
            </a:r>
            <a:r>
              <a:rPr lang="en-US" sz="2800" b="1" dirty="0">
                <a:solidFill>
                  <a:srgbClr val="FF0000"/>
                </a:solidFill>
              </a:rPr>
              <a:t>Helium</a:t>
            </a:r>
            <a:r>
              <a:rPr lang="en-US" sz="2800" dirty="0">
                <a:solidFill>
                  <a:srgbClr val="FF0000"/>
                </a:solidFill>
              </a:rPr>
              <a:t> </a:t>
            </a:r>
            <a:r>
              <a:rPr lang="en-US" sz="2800" dirty="0"/>
              <a:t>only.</a:t>
            </a:r>
          </a:p>
          <a:p>
            <a:r>
              <a:rPr lang="en-US" sz="2800" dirty="0"/>
              <a:t>Heavier  elements were formed by nuclear fusion in </a:t>
            </a:r>
            <a:r>
              <a:rPr lang="en-US" sz="2800" b="1" dirty="0">
                <a:solidFill>
                  <a:srgbClr val="FF0000"/>
                </a:solidFill>
              </a:rPr>
              <a:t>stars</a:t>
            </a:r>
            <a:r>
              <a:rPr lang="en-US" sz="2800" dirty="0"/>
              <a:t>.</a:t>
            </a:r>
          </a:p>
          <a:p>
            <a:pPr lvl="1"/>
            <a:r>
              <a:rPr lang="en-US" sz="2800" b="1" dirty="0">
                <a:solidFill>
                  <a:srgbClr val="FF0000"/>
                </a:solidFill>
              </a:rPr>
              <a:t>Smashes</a:t>
            </a:r>
            <a:r>
              <a:rPr lang="en-US" sz="2800" dirty="0">
                <a:solidFill>
                  <a:srgbClr val="FF0000"/>
                </a:solidFill>
              </a:rPr>
              <a:t> </a:t>
            </a:r>
            <a:r>
              <a:rPr lang="en-US" sz="2800" dirty="0"/>
              <a:t>smaller atoms together to make larger atoms</a:t>
            </a:r>
            <a:r>
              <a:rPr lang="en-US" sz="2800" dirty="0" smtClean="0"/>
              <a:t>.</a:t>
            </a:r>
            <a:endParaRPr lang="en-US" sz="2800" dirty="0"/>
          </a:p>
        </p:txBody>
      </p:sp>
      <p:pic>
        <p:nvPicPr>
          <p:cNvPr id="33794" name="Picture 2" descr="https://encrypted-tbn0.gstatic.com/images?q=tbn:ANd9GcTZFPqcbmfOwM-dzgNJr-B9IcRn8lhhCGo4xjA8i3U5BPgI4cFmGw">
            <a:hlinkClick r:id="rId3"/>
          </p:cNvPr>
          <p:cNvPicPr>
            <a:picLocks noChangeAspect="1" noChangeArrowheads="1"/>
          </p:cNvPicPr>
          <p:nvPr/>
        </p:nvPicPr>
        <p:blipFill>
          <a:blip r:embed="rId4"/>
          <a:srcRect/>
          <a:stretch>
            <a:fillRect/>
          </a:stretch>
        </p:blipFill>
        <p:spPr bwMode="auto">
          <a:xfrm>
            <a:off x="6277046" y="2071617"/>
            <a:ext cx="3790950" cy="37433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553646" cy="1143000"/>
          </a:xfrm>
        </p:spPr>
        <p:txBody>
          <a:bodyPr>
            <a:normAutofit fontScale="90000"/>
          </a:bodyPr>
          <a:lstStyle/>
          <a:p>
            <a:r>
              <a:rPr lang="en-US" b="1" dirty="0"/>
              <a:t>FUSION:  ELEMENTS FORMED IN STARS</a:t>
            </a:r>
          </a:p>
        </p:txBody>
      </p:sp>
      <p:sp>
        <p:nvSpPr>
          <p:cNvPr id="3" name="Content Placeholder 2"/>
          <p:cNvSpPr>
            <a:spLocks noGrp="1"/>
          </p:cNvSpPr>
          <p:nvPr>
            <p:ph idx="1"/>
          </p:nvPr>
        </p:nvSpPr>
        <p:spPr>
          <a:xfrm>
            <a:off x="514350" y="2400300"/>
            <a:ext cx="5562600" cy="4082386"/>
          </a:xfrm>
        </p:spPr>
        <p:txBody>
          <a:bodyPr>
            <a:normAutofit/>
          </a:bodyPr>
          <a:lstStyle/>
          <a:p>
            <a:r>
              <a:rPr lang="en-US" sz="2800" dirty="0"/>
              <a:t>Fusion in stars </a:t>
            </a:r>
            <a:r>
              <a:rPr lang="en-US" sz="2800" dirty="0" smtClean="0"/>
              <a:t>makes </a:t>
            </a:r>
            <a:r>
              <a:rPr lang="en-US" sz="2800" dirty="0"/>
              <a:t>elements up to </a:t>
            </a:r>
            <a:r>
              <a:rPr lang="en-US" sz="2800" b="1" dirty="0">
                <a:solidFill>
                  <a:srgbClr val="FF0000"/>
                </a:solidFill>
              </a:rPr>
              <a:t>Iron</a:t>
            </a:r>
            <a:r>
              <a:rPr lang="en-US" sz="2800" dirty="0">
                <a:solidFill>
                  <a:srgbClr val="FF0000"/>
                </a:solidFill>
              </a:rPr>
              <a:t> </a:t>
            </a:r>
            <a:r>
              <a:rPr lang="en-US" sz="2800" dirty="0"/>
              <a:t>(#26).</a:t>
            </a:r>
          </a:p>
          <a:p>
            <a:r>
              <a:rPr lang="en-US" sz="2800" dirty="0"/>
              <a:t>Temperature greater than </a:t>
            </a:r>
            <a:r>
              <a:rPr lang="en-US" sz="2800" b="1" dirty="0">
                <a:solidFill>
                  <a:srgbClr val="FF0000"/>
                </a:solidFill>
              </a:rPr>
              <a:t>50</a:t>
            </a:r>
            <a:r>
              <a:rPr lang="en-US" sz="2800" dirty="0"/>
              <a:t> million degrees Celsius required for fusion to start.</a:t>
            </a:r>
          </a:p>
          <a:p>
            <a:r>
              <a:rPr lang="en-US" sz="2800" dirty="0"/>
              <a:t>Supernova explosions create </a:t>
            </a:r>
            <a:r>
              <a:rPr lang="en-US" sz="2800" b="1" dirty="0">
                <a:solidFill>
                  <a:srgbClr val="FF0000"/>
                </a:solidFill>
              </a:rPr>
              <a:t>heavier</a:t>
            </a:r>
            <a:r>
              <a:rPr lang="en-US" sz="2800" dirty="0">
                <a:solidFill>
                  <a:srgbClr val="FF0000"/>
                </a:solidFill>
              </a:rPr>
              <a:t> </a:t>
            </a:r>
            <a:r>
              <a:rPr lang="en-US" sz="2800" dirty="0" smtClean="0"/>
              <a:t>elements over #26.</a:t>
            </a:r>
            <a:endParaRPr lang="en-US" sz="2800" dirty="0"/>
          </a:p>
        </p:txBody>
      </p:sp>
      <p:pic>
        <p:nvPicPr>
          <p:cNvPr id="33794" name="Picture 2" descr="https://encrypted-tbn0.gstatic.com/images?q=tbn:ANd9GcTZFPqcbmfOwM-dzgNJr-B9IcRn8lhhCGo4xjA8i3U5BPgI4cFmGw">
            <a:hlinkClick r:id="rId3"/>
          </p:cNvPr>
          <p:cNvPicPr>
            <a:picLocks noChangeAspect="1" noChangeArrowheads="1"/>
          </p:cNvPicPr>
          <p:nvPr/>
        </p:nvPicPr>
        <p:blipFill>
          <a:blip r:embed="rId4"/>
          <a:srcRect/>
          <a:stretch>
            <a:fillRect/>
          </a:stretch>
        </p:blipFill>
        <p:spPr bwMode="auto">
          <a:xfrm>
            <a:off x="6277046" y="2071617"/>
            <a:ext cx="3790950" cy="3743325"/>
          </a:xfrm>
          <a:prstGeom prst="rect">
            <a:avLst/>
          </a:prstGeom>
          <a:noFill/>
        </p:spPr>
      </p:pic>
    </p:spTree>
    <p:extLst>
      <p:ext uri="{BB962C8B-B14F-4D97-AF65-F5344CB8AC3E}">
        <p14:creationId xmlns:p14="http://schemas.microsoft.com/office/powerpoint/2010/main" val="239530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ABUNDANCE OF THE ELEMENTS</a:t>
            </a:r>
          </a:p>
        </p:txBody>
      </p:sp>
      <p:sp>
        <p:nvSpPr>
          <p:cNvPr id="32770" name="AutoShape 2" descr="data:image/jpeg;base64,/9j/4AAQSkZJRgABAQAAAQABAAD/2wCEAAkGBxETERQREhIWFRUVGBgXGBQXFh0aGRgXGBMXFxgTGBgbHyogGBslGx0cITEiJS4rLy4xGCAzODMsNyotLisBCgoKDg0OGxAQGi8lHyQ1LDQ4NzgsLzYyMC03NDYtNCw2NC00LDQsNCwvNCw3LCwtLDYsLTgxLywsLCw1LywsLP/AABEIALcBEwMBIgACEQEDEQH/xAAbAAEBAQADAQEAAAAAAAAAAAAABQQBAgMGB//EAEIQAAICAQMBBQQGBwUIAwAAAAECABEDBBIhMQUTIkFRMmFxgQYjQlKRkhQzYnKhwdI0c7GysxUkU4KitNHwQ0R0/8QAGAEBAQEBAQAAAAAAAAAAAAAAAAMCAQT/xAAqEQEBAAEBBQcEAwAAAAAAAAAAAQIRAyEx0fASIkFCYXHBEzJR4YGh8f/aAAwDAQACEQMRAD8A/cYiICIiAiIgIiICImfPqduTGm2w+7xX0KrdV53A76XLvQNVX5TLrdY+1+5XcykC/slt4BSwCeBdkA18QQJvZ3agyudGoyo2NVZ3ONgpV91LjyVV+E+L8OeRfx4woCqAABQA6AekCCva2pBKNhG6y1ruYKnfnH0Chm8O1hwNwDelzqnbGqXErvg52biNrCyFG6zVY6NnxdRwOZWz9pYUcozgPWPjzIyOyJXr4gfh1MY+08LNtXIpsAiiCCCxXg9CbBFQJOm7b1GQ0uGwTtGTa+01n7s5PdQtth5461zLmjys2NHZdrMqkqeqkgEr8jxPLB2hgZu7TLjLeSq6k+fkD7j+B9JrgIiICIiAiIgIiICIiAiIgIiICIiAiIgIiICIiAiIgIiICIiAnBH8JzECX2fw2P8AaxsD8VcEf5mmrUZmLd1jNN9pvuKf8WPkPmfQyNZmzqmjOHEMl5grkuF2Y2TIDko+3Ro7R1lzTYAi0LPmSerE9WJ9f/ek1lwjGM0tZcvZGFr3JdqimySSMbs683d2xs9TfMn6fQ6LopKlaXdZWz3ljaTSt4hVrfpLmbKFVnbooJPwAsyS/YSvjCNkyqK4QMtICrAoPD4hTVZs+Ee+8tu+lwaRGpGUHFyRv9n9ZybPT61vx9wlNMykkBgSKsA2RfS/SRcHZmmym8eYttKt4ChCuDa5PZ58+tg9avmb+zuy8eEAJfC7ea6cdePdA3REQEREBERAREQEREBERAREQEREBERAREQEREBERAREQERECV2t2k+J1UKu1kLFzfhIzYULMOBtC5Cx5+yenWdtPnzZBhcDarDc1URRArhhdHyIP4ynECNhynZhHdsAHXxErXUjya/4SzJY/UYv38f8coEqTV+2MT7r/DJrPEyY/U72/dQg/wAW2ivS4Zi+QqD4E9v9pivCfAA2feV56iTs/a+NMyoXUZtSWx6dCD4hhHjb04JZuosbQOZWxIuLHV0qgksfmWdj6k2SffMto2p7FxqMbZs3snCilgqhtrFceJr4Ysz0QKslaA88i/Rvf3ZORSAvje9zFh3o2XQ8Hjo8iwlUOssvou/Q97dOytsPkqnhSPInqfOzV8CTh9G8SkbsxLN4R3lHe1BiCp8L8JuquDuPwDd2Z2LjwvvUm9u09OfDiUX5mhj49NxlSTOxezMWK3xuXGQDxWDu+syPu3D2j46v0USnAROAwur5FGvOjdH+B/CcwEREBERAREQEREBERAREQEREBERAREQEREBERAREQESX2pqMyt4B4Nq8rjLMpOVVY8Xu8BJAriieRxO2nXUOuB3ZUNBsmMKRycfKXuPRj/AekDof7Pj/AH8X/cJNnaZfucvdMFybG2MwtVbadrEeYB8pODP3CAqAu/Hzus8Z1riv5yj2kfqcn7jf5TKSayT15JW6ZZX0nyh9l5HY6Lft3pj2uFFL3jYnDUPIA4mE36XtHFqndMT7l0+U48woj61NpGPkcgWGJHBoDkXMek0Bx6l8neuwfMhCMBtx1pXWkoXRJs35/O93YrEtqL88zEfAAJ/ipm85MprOEnynsrccuzlvtvxFDPmCKWboP/QAPMk8AedydrOzHzopdzjdX7xdoBOM7GRVB8yLsnmzflNGH61hk/8AjX2P2j0733jyX5nmxWjPqFQWxq+AOpJ9FA5Y+4SD0vnsv0YZQe6dSAu1cbrSBfAAGr2gu0kccFus5zdi40OMNqNpLA0eNzDITv62Gt1QN5cDmxLO7K/T6pfU0XPwHsr8794E8tZ2UHOM72XZfPVuWVjT+0L21XQg8g8UE/Q9jAVs1FgBVIA4oOzEDxXuJ4skng/Lb2T2OuA2rXagHjrSIu4+vKlvjkb15yN9GMdUcjVtKkkLwCb3KSPC37Xlz8Q0WjwI4yYycjgnnGg2895eMMPCq25O0nyB68wL86ZcqqCzMFA6kmgPiTM+7M3RUxj9rxt8CqkAfJjPPV9ns+MochJJU2w4G1wwrZtI5HUG+nWBrOZQu4sNpF7rFVV3fpXM9J89l+jbONr57Xay7dnFtgXET7VUNtgftHk9Zu0fZbLkGR8pfaGCrRAAO2ibY2wAIv8AaPSBTiIgIiICIiAiIgIiICIiAiIgIiICIiAkQtk/Ta3vs6bKNV3RO7rWzd9qr3cdJbnzSZV/2j4ShuwwvGWsYefLvF8htvyJrkwPpYiIEv8A+sn7yf6qzT2t+oy/3b/5DMx/so91H8HBmntb9Rl/cYfipErh5ffkjtPN7c2bU8ZvnhP4nKkj9paD9IwZMG5k78YqZGKsCdTkcsGHPTn3ytr+MrH/APN/3D/+Zi07P+kaJO6yFO4ZmygDYrhUVVY3dkM/4/Gt4WTDf14pbWW7TSda7nfT9pajLqVxYxjXB3Fs9k5Vzq6hsQB8PhVhZN8n3VKwx4sXjZgCeDkduT7tx8r+yOPQSfi7NwaQL3KDGjZMrvRJ5yI2R25J+0o46DpJ/ZOddHptOdQcubNky9wcxTvMhdsrgb2UCkFVfkAJPLHd2pNy2Ge/sW7/APOa/wDpl+xjdvfW1R77arHvUGNmZurKg9EG4/nYV/0xuzN0C4x6t4m+G1SAPjuPwj9AU/rC2T98+H4bBS/Ork1WYjBfnnYH35Kb/JjP5Zp3Zm6BcY/a8TfChSqfm0k/R3RMBqP94zsP0nKQGZSEFisaeHw4x5DyuUdb2cXx7O8a9+J7ajXd5VyUKA67ancsbjdKzjlMprGbtHsjLkdHXMQ2NSFJAslwyuWKgfZK1VcrMq9l6ku4GR1QEbWbKx3cvTABj7AKij7e3xes9W7Dynj9IcAA878lk92VUk7/ALLc8dfOzzL040x9maR8akM5e6NliedihuWJoFgTXQXNkRAREQEREBERAREQEREBERAREQEREBERASEUrXAtdN7FE7C3cmyQUrvKDDcGB2iq4N3Z80Ecdogm+bAYIQNndXsveQQDR3bQb4uuIFHtYajepxFtm3xABbH12Gyt87u7OSvh61GDR5WGDJkyMGVbdCFrcQt+zQvgjz9o1KkQIwOT9GNhdu08gm+Ca4qpv7T/AFTD1ofiQJkf+xt/dt/gZr7TP1f/ADIPxyKJTHy+/JHPze3NN+kL7Vyt6Y8Z/JmJ/nLOJKUD0AH4CQ/pWM3duNPhGbI2M7cRcYw1ZcYPjPApST8peE5cp2JPW/DUxv1Ll6T5/SX9JdLny4Qmn7vd3mMt3hYDuw47wDbzZWx85l1p5K/8LKc3yUY2P+pL8+f5yavV4e6yBe5SshWsbNkVgwR/tEBUv0qb2WenG7k9vs9Z3Zve+m1WqbVanHeEYsYw90QHL2yE5O85A61VeXWe+bVMuRMTajAuTJu2IUO59ottq95bUOTXSeHYeTcxy/8AGTf8lyMFP5SszfSpdpXUrhOXLp8WZ0CpuyEk41KJ52y7hx7vScy2emfZ661dw2tuz7fHlru/p4JrXwafNnZiwXEuoZcWK3O5WJCgvRPhlnRE5FVxmyeRKFUBFgNsddtqaPI6yflUMcOLaV77EtqwpgmLxEMPLlgpH7Uo6fCMmPHksq5RSHXhuVBo+TD3GxO7WS96ePXNzYZWdy+HXzGDN2PlvIUONWYue9BYZSHyBwpYeyFA2j2rAX2Z0XsbUBWHfAEl2DW1KXdnrZ04Jvf15roJ79tYtWQDha2GLKCBShnbYErcTtI8TA3XFHrPJm1+5aQUGG4ErRTZzR3WWsnggC69OYvQ9U7M1Bbe2Y3vLbQ7bQvehglcA0tryOblqSexDqiWOpUL4UoAgjd4i/Q+pHyA6mzK0BERAREQEREBERAREQEREBERAREQEREBIvf5v03ZvPd7boAEewfAaBKc+LcxF1QB6y1Pm8Sj9P8ADtItrP1e5fq/F0AYDd5G+bPwD6ScEyZ2tpszNuxltu0BkV9pNZsbHaeKYoHF2Oo5HWMHZZIwPldjkxKN3NgsVXcenqP4njpQcZf7E/8AdZP8rTT2p7A/vMP+ukwlMn6K9spXu8nAQhvZavFur+E3do8ovvyYv9VTK4eX35IbTze3N2yH6/H/AHeT/PimqS9Z2lhTMQ7EPjxg1XBTLkC2CeDTIL543C+ontj7XwN0yr1qiaN7ivQ9OR/h6yS7dOuXGGUqehBB8uCKPImMds6ar77HQBJO4UAF3kk+Q2+L4czXhzK6hlIIPmPcaI+IPFe6BByaAaPCuLSAIMOnzjEHLMoYbGXdzuIses19iZcj7Wzbe87jDv2ghd7F94UHkCx5zt24ecI+/kCfJgSw/Kpnl2E+TvdUrYnRVy0jtVZFKhyUo9AzMPw99W3fT9f283eu108P02ZeysDahNU2MHNjRkR7NhXILCro9OpHr6mTuzO0snfppRh+rGAsc+8cOmXu+62VfTxXfpL0hdldmvp2XvM3fNkzZzvKBaXJeQJQ67QgF+cxjpZZVc9ZZZ1rouxETChERAREQEREBERAREQEREBERAREQEREBERAT5nQv3mvdyCu2xRY+LacmPp3YNUu+t1fWKavk/TRARE8jqE3bd67rrbYu6BqvWiD84GPGL0pH7Df4GemoNpi97Y//M40o/3f/lP850yONumsgWy/6TN/KUw4I58evy9Nb2Vhym8iWePMjoGA6H0Zvx+E6nsfD908kk+JudxBZTzypoeHpwJ7prUY0h3deVBK8eW8eG/ddyDofpYpQNkSiQreBlPDLiP3uTeQChfAs1YEms2aX6NYFvdudjwWLH2e7GML16BR+JJ+FbBhVBSigSzfN2LsfxJMj5vpKi3eN7G6xaWAiuzk+Lithr14IsWRcgY9f2XhzNibLjDnC4yYyb8LgEBhXx85siICZO0TQRvu5E/6m7s/wYzXJ30gfKumythxHNkVbTEGClmBBA3HgczWN0s1ZzluN0UYnz2jwfo2TJncuW1IVmQvYXKi0MOMXQsGhXXYfdMSYl0YXQIzq+tOVseQbm2ZSN2dtxvaBe9Qepse+d7F/LP1Zw0r66J8yO120+nbT4w2t1mnVVOHvAMuQcbcrsRSBl8RJ87As9fXUdrPly4RpsqBceRRqkI3Mu8bUwnnwPuIJvoKPnzzsV36mP5fQxETLZERAREQEREBERAREQEREBERAREQERECIex33qQwIDu1l2LKGy7yFu73L4DyKHT0lBuzsZcPzYN9evs1fzRT8vjNcQJOm02Q4DszEMyMFDKpRWIO0kBQxAPlflIOlC5suHS6hcefPoAmVwpKsMhTbjyKp8JBG5qJFWL6T6rsz9Unw/mZ21GlDeJTtfycdeLoN95eTwf4GiOy6M3HWuMerF7SrqfQqa4HTcPCfkZiftrAoxkq3jVHUBLIGTdVhbo8H49Bc24NTZ2ZBtcC68mHmynzHqOo8+oJwaDFo2VTj5AKhdxYHwqXQAOboK24Dpzc409x2xp6LbulX4TZtCw4AvoG468VNOi1qZQShJANG1ZT0B6MAfOYc2m0a7XYKLIVaJonlRwDRPJA9LPqZsxnDjHBVb99f4/A/hA1ROAb5E5gIiIGHtXsjBqRiGdN/c5UzY+SNuVL2vwRdWeDxzN0RA8E0mMZGyjGoyOAGcKAzBb2hm6kCzV+sz5uzcYXMcaIj5fEzhQCzhaV2PmRQ5PpN84Ivgzsul1cs1miL2b9I0z5kTEjPiyYjkGpUqcJYMAcIYHlx1Neh9DVuSdbpE0+lrTYB9QC+LDiULZFk41HAG62H/MZNXs3WbMmq0+UpqNT3THT6kl8GEAAHGqLyjBbsg0ze6q7ZOMZlyl0r6iIiZbIiICIiAiIgIiICIiAiIgIiICIiB13iwLFnoL611ni2sxhtm7xXtqjwaBony4I/ESd/sFdwoqF3sxXZ97N3tKbpbPDcHcD5Sj+g49yuFor0okAeEL0BroKgdezP1SfD+ZmqYey8ACK1t58bjXU+XSboHVkB6jp093BFj5E/jIOP6JacBVDP4RX2BYrGOQqgX9Wpur469K+gnAMCPk+j2NmcsTTOjALxtGNQAvn1Nk1XWc4/o7hDlyWY2KB20KznPQ8P3yevkaliIHlpcAxouNeiKFF+gFCes4vynMBETi/KBzERAROCZzARE4JgcxEQEREBERAREQEREBERAREQEREBERATgmczzz4g6sh6MCp+BFGBh0GRzjHd9068gMHPNE+imaN2f7mP87f0TtotL3akbixJssaFmgOg4HAA+U0QMjZMwFlcYA8+8P9EyaTVMWIRsLF6yADKT4CqgMPDyOhv3iVpO0XZC4mUqzEKoAU11GNce+667VArp1ge+7P9zH+dv6I3Z/uY/zt/RNUQI2DXXk3K+BjkAUKMp5KbmNeHnhgfhXrN+7P9zH+dv6Jj0vYYQgnIzG1LEgW5Q2hYgcUfShVDoAJWgZd2f7mP87f0TBk1v1oYvgBQNjK96fadlIHs9fq2Fe4+hlmSNR2Eru7nI1uCh4X9Wd9p0/bIB6ih7yQ27s/3Mf52/ojdn+5j/O39E1RAk67UsrIXOFChL0ch5FHH931cD4kDzmtcmYgELjIPIIyGiPX2Jn1nYyPl74O6uBQINjhsbDwnj7HQfeY9Tc26TTrjxpjW9qKqi+tKABfyEDz3Z/uY/zt/RMmvzvwjnCpsOLyHpjZXJ9npx18pVk7tTslc58TEeFl4AumBBpqsdeR0NCB6YdRldQyjEwPmMhI4NH7HrNOEtXjAB9xJH4kCdNHpu7XbZPLMSfMu5c8DoLM94CIiAiIgIiICIiAiIgIiICIiAiIgIiICIiAiIgdXujVXXF9L8rnzuDsDNjAC5twG/7TYyxybGYkp5nIGfcOTuroTEQPbJ2NqCONSdxYHcbI4yM9hCdo42UPLb7zek9n5SiDvCpWzxkduS6kWx5cBQwo+sRAyt2TqmBLaghqAG12oEYXWz0u32PyPskefPRexdSNoXOUVbG0OxH2abkeYBGzoN1jmIgbu0NFkfD3ICEWA29iSyAdbINMT5m669em/S4FRFxooVVAVVXooAoAe4RED1iIgIiICIiAiIgIiICIiAiIgf/Z">
            <a:hlinkClick r:id="rId2"/>
          </p:cNvPr>
          <p:cNvSpPr>
            <a:spLocks noChangeAspect="1" noChangeArrowheads="1"/>
          </p:cNvSpPr>
          <p:nvPr/>
        </p:nvSpPr>
        <p:spPr bwMode="auto">
          <a:xfrm>
            <a:off x="80963" y="-1508125"/>
            <a:ext cx="4714875" cy="31432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2772" name="AutoShape 4" descr="data:image/jpeg;base64,/9j/4AAQSkZJRgABAQAAAQABAAD/2wCEAAkGBxETERQREhIWFRUVGBgXGBQXFh0aGRgXGBMXFxgTGBgbHyogGBslGx0cITEiJS4rLy4xGCAzODMsNyotLisBCgoKDg0OGxAQGi8lHyQ1LDQ4NzgsLzYyMC03NDYtNCw2NC00LDQsNCwvNCw3LCwtLDYsLTgxLywsLCw1LywsLP/AABEIALcBEwMBIgACEQEDEQH/xAAbAAEBAQADAQEAAAAAAAAAAAAABQQBAgMGB//EAEIQAAICAQMBBQQGBwUIAwAAAAECABEDBBIhMQUTIkFRMmFxgQYjQlKRkhQzYnKhwdI0c7GysxUkU4KitNHwQ0R0/8QAGAEBAQEBAQAAAAAAAAAAAAAAAAMCAQT/xAAqEQEBAAEBBQcEAwAAAAAAAAAAAQIRAyEx0fASIkFCYXHBEzJR4YGh8f/aAAwDAQACEQMRAD8A/cYiICIiAiIgIiICImfPqduTGm2w+7xX0KrdV53A76XLvQNVX5TLrdY+1+5XcykC/slt4BSwCeBdkA18QQJvZ3agyudGoyo2NVZ3ONgpV91LjyVV+E+L8OeRfx4woCqAABQA6AekCCva2pBKNhG6y1ruYKnfnH0Chm8O1hwNwDelzqnbGqXErvg52biNrCyFG6zVY6NnxdRwOZWz9pYUcozgPWPjzIyOyJXr4gfh1MY+08LNtXIpsAiiCCCxXg9CbBFQJOm7b1GQ0uGwTtGTa+01n7s5PdQtth5461zLmjys2NHZdrMqkqeqkgEr8jxPLB2hgZu7TLjLeSq6k+fkD7j+B9JrgIiICIiAiIgIiICIiAiIgIiICIiAiIgIiICIiAiIgIiICIiAnBH8JzECX2fw2P8AaxsD8VcEf5mmrUZmLd1jNN9pvuKf8WPkPmfQyNZmzqmjOHEMl5grkuF2Y2TIDko+3Ro7R1lzTYAi0LPmSerE9WJ9f/ek1lwjGM0tZcvZGFr3JdqimySSMbs683d2xs9TfMn6fQ6LopKlaXdZWz3ljaTSt4hVrfpLmbKFVnbooJPwAsyS/YSvjCNkyqK4QMtICrAoPD4hTVZs+Ee+8tu+lwaRGpGUHFyRv9n9ZybPT61vx9wlNMykkBgSKsA2RfS/SRcHZmmym8eYttKt4ChCuDa5PZ58+tg9avmb+zuy8eEAJfC7ea6cdePdA3REQEREBERAREQEREBERAREQEREBERAREQEREBERAREQERECV2t2k+J1UKu1kLFzfhIzYULMOBtC5Cx5+yenWdtPnzZBhcDarDc1URRArhhdHyIP4ynECNhynZhHdsAHXxErXUjya/4SzJY/UYv38f8coEqTV+2MT7r/DJrPEyY/U72/dQg/wAW2ivS4Zi+QqD4E9v9pivCfAA2feV56iTs/a+NMyoXUZtSWx6dCD4hhHjb04JZuosbQOZWxIuLHV0qgksfmWdj6k2SffMto2p7FxqMbZs3snCilgqhtrFceJr4Ysz0QKslaA88i/Rvf3ZORSAvje9zFh3o2XQ8Hjo8iwlUOssvou/Q97dOytsPkqnhSPInqfOzV8CTh9G8SkbsxLN4R3lHe1BiCp8L8JuquDuPwDd2Z2LjwvvUm9u09OfDiUX5mhj49NxlSTOxezMWK3xuXGQDxWDu+syPu3D2j46v0USnAROAwur5FGvOjdH+B/CcwEREBERAREQEREBERAREQEREBERAREQEREBERAREQESX2pqMyt4B4Nq8rjLMpOVVY8Xu8BJAriieRxO2nXUOuB3ZUNBsmMKRycfKXuPRj/AekDof7Pj/AH8X/cJNnaZfucvdMFybG2MwtVbadrEeYB8pODP3CAqAu/Hzus8Z1riv5yj2kfqcn7jf5TKSayT15JW6ZZX0nyh9l5HY6Lft3pj2uFFL3jYnDUPIA4mE36XtHFqndMT7l0+U48woj61NpGPkcgWGJHBoDkXMek0Bx6l8neuwfMhCMBtx1pXWkoXRJs35/O93YrEtqL88zEfAAJ/ipm85MprOEnynsrccuzlvtvxFDPmCKWboP/QAPMk8AedydrOzHzopdzjdX7xdoBOM7GRVB8yLsnmzflNGH61hk/8AjX2P2j0733jyX5nmxWjPqFQWxq+AOpJ9FA5Y+4SD0vnsv0YZQe6dSAu1cbrSBfAAGr2gu0kccFus5zdi40OMNqNpLA0eNzDITv62Gt1QN5cDmxLO7K/T6pfU0XPwHsr8794E8tZ2UHOM72XZfPVuWVjT+0L21XQg8g8UE/Q9jAVs1FgBVIA4oOzEDxXuJ4skng/Lb2T2OuA2rXagHjrSIu4+vKlvjkb15yN9GMdUcjVtKkkLwCb3KSPC37Xlz8Q0WjwI4yYycjgnnGg2895eMMPCq25O0nyB68wL86ZcqqCzMFA6kmgPiTM+7M3RUxj9rxt8CqkAfJjPPV9ns+MochJJU2w4G1wwrZtI5HUG+nWBrOZQu4sNpF7rFVV3fpXM9J89l+jbONr57Xay7dnFtgXET7VUNtgftHk9Zu0fZbLkGR8pfaGCrRAAO2ibY2wAIv8AaPSBTiIgIiICIiAiIgIiICIiAiIgIiICIiAkQtk/Ta3vs6bKNV3RO7rWzd9qr3cdJbnzSZV/2j4ShuwwvGWsYefLvF8htvyJrkwPpYiIEv8A+sn7yf6qzT2t+oy/3b/5DMx/so91H8HBmntb9Rl/cYfipErh5ffkjtPN7c2bU8ZvnhP4nKkj9paD9IwZMG5k78YqZGKsCdTkcsGHPTn3ytr+MrH/APN/3D/+Zi07P+kaJO6yFO4ZmygDYrhUVVY3dkM/4/Gt4WTDf14pbWW7TSda7nfT9pajLqVxYxjXB3Fs9k5Vzq6hsQB8PhVhZN8n3VKwx4sXjZgCeDkduT7tx8r+yOPQSfi7NwaQL3KDGjZMrvRJ5yI2R25J+0o46DpJ/ZOddHptOdQcubNky9wcxTvMhdsrgb2UCkFVfkAJPLHd2pNy2Ge/sW7/APOa/wDpl+xjdvfW1R77arHvUGNmZurKg9EG4/nYV/0xuzN0C4x6t4m+G1SAPjuPwj9AU/rC2T98+H4bBS/Ork1WYjBfnnYH35Kb/JjP5Zp3Zm6BcY/a8TfChSqfm0k/R3RMBqP94zsP0nKQGZSEFisaeHw4x5DyuUdb2cXx7O8a9+J7ajXd5VyUKA67ancsbjdKzjlMprGbtHsjLkdHXMQ2NSFJAslwyuWKgfZK1VcrMq9l6ku4GR1QEbWbKx3cvTABj7AKij7e3xes9W7Dynj9IcAA878lk92VUk7/ALLc8dfOzzL040x9maR8akM5e6NliedihuWJoFgTXQXNkRAREQEREBERAREQEREBERAREQEREBERASEUrXAtdN7FE7C3cmyQUrvKDDcGB2iq4N3Z80Ecdogm+bAYIQNndXsveQQDR3bQb4uuIFHtYajepxFtm3xABbH12Gyt87u7OSvh61GDR5WGDJkyMGVbdCFrcQt+zQvgjz9o1KkQIwOT9GNhdu08gm+Ca4qpv7T/AFTD1ofiQJkf+xt/dt/gZr7TP1f/ADIPxyKJTHy+/JHPze3NN+kL7Vyt6Y8Z/JmJ/nLOJKUD0AH4CQ/pWM3duNPhGbI2M7cRcYw1ZcYPjPApST8peE5cp2JPW/DUxv1Ll6T5/SX9JdLny4Qmn7vd3mMt3hYDuw47wDbzZWx85l1p5K/8LKc3yUY2P+pL8+f5yavV4e6yBe5SshWsbNkVgwR/tEBUv0qb2WenG7k9vs9Z3Zve+m1WqbVanHeEYsYw90QHL2yE5O85A61VeXWe+bVMuRMTajAuTJu2IUO59ottq95bUOTXSeHYeTcxy/8AGTf8lyMFP5SszfSpdpXUrhOXLp8WZ0CpuyEk41KJ52y7hx7vScy2emfZ661dw2tuz7fHlru/p4JrXwafNnZiwXEuoZcWK3O5WJCgvRPhlnRE5FVxmyeRKFUBFgNsddtqaPI6yflUMcOLaV77EtqwpgmLxEMPLlgpH7Uo6fCMmPHksq5RSHXhuVBo+TD3GxO7WS96ePXNzYZWdy+HXzGDN2PlvIUONWYue9BYZSHyBwpYeyFA2j2rAX2Z0XsbUBWHfAEl2DW1KXdnrZ04Jvf15roJ79tYtWQDha2GLKCBShnbYErcTtI8TA3XFHrPJm1+5aQUGG4ErRTZzR3WWsnggC69OYvQ9U7M1Bbe2Y3vLbQ7bQvehglcA0tryOblqSexDqiWOpUL4UoAgjd4i/Q+pHyA6mzK0BERAREQEREBERAREQEREBERAREQEREBIvf5v03ZvPd7boAEewfAaBKc+LcxF1QB6y1Pm8Sj9P8ADtItrP1e5fq/F0AYDd5G+bPwD6ScEyZ2tpszNuxltu0BkV9pNZsbHaeKYoHF2Oo5HWMHZZIwPldjkxKN3NgsVXcenqP4njpQcZf7E/8AdZP8rTT2p7A/vMP+ukwlMn6K9spXu8nAQhvZavFur+E3do8ovvyYv9VTK4eX35IbTze3N2yH6/H/AHeT/PimqS9Z2lhTMQ7EPjxg1XBTLkC2CeDTIL543C+ontj7XwN0yr1qiaN7ivQ9OR/h6yS7dOuXGGUqehBB8uCKPImMds6ar77HQBJO4UAF3kk+Q2+L4czXhzK6hlIIPmPcaI+IPFe6BByaAaPCuLSAIMOnzjEHLMoYbGXdzuIses19iZcj7Wzbe87jDv2ghd7F94UHkCx5zt24ecI+/kCfJgSw/Kpnl2E+TvdUrYnRVy0jtVZFKhyUo9AzMPw99W3fT9f283eu108P02ZeysDahNU2MHNjRkR7NhXILCro9OpHr6mTuzO0snfppRh+rGAsc+8cOmXu+62VfTxXfpL0hdldmvp2XvM3fNkzZzvKBaXJeQJQ67QgF+cxjpZZVc9ZZZ1rouxETChERAREQEREBERAREQEREBERAREQEREBERAT5nQv3mvdyCu2xRY+LacmPp3YNUu+t1fWKavk/TRARE8jqE3bd67rrbYu6BqvWiD84GPGL0pH7Df4GemoNpi97Y//M40o/3f/lP850yONumsgWy/6TN/KUw4I58evy9Nb2Vhym8iWePMjoGA6H0Zvx+E6nsfD908kk+JudxBZTzypoeHpwJ7prUY0h3deVBK8eW8eG/ddyDofpYpQNkSiQreBlPDLiP3uTeQChfAs1YEms2aX6NYFvdudjwWLH2e7GML16BR+JJ+FbBhVBSigSzfN2LsfxJMj5vpKi3eN7G6xaWAiuzk+Lithr14IsWRcgY9f2XhzNibLjDnC4yYyb8LgEBhXx85siICZO0TQRvu5E/6m7s/wYzXJ30gfKumythxHNkVbTEGClmBBA3HgczWN0s1ZzluN0UYnz2jwfo2TJncuW1IVmQvYXKi0MOMXQsGhXXYfdMSYl0YXQIzq+tOVseQbm2ZSN2dtxvaBe9Qepse+d7F/LP1Zw0r66J8yO120+nbT4w2t1mnVVOHvAMuQcbcrsRSBl8RJ87As9fXUdrPly4RpsqBceRRqkI3Mu8bUwnnwPuIJvoKPnzzsV36mP5fQxETLZERAREQEREBERAREQEREBERAREQERECIex33qQwIDu1l2LKGy7yFu73L4DyKHT0lBuzsZcPzYN9evs1fzRT8vjNcQJOm02Q4DszEMyMFDKpRWIO0kBQxAPlflIOlC5suHS6hcefPoAmVwpKsMhTbjyKp8JBG5qJFWL6T6rsz9Unw/mZ21GlDeJTtfycdeLoN95eTwf4GiOy6M3HWuMerF7SrqfQqa4HTcPCfkZiftrAoxkq3jVHUBLIGTdVhbo8H49Bc24NTZ2ZBtcC68mHmynzHqOo8+oJwaDFo2VTj5AKhdxYHwqXQAOboK24Dpzc409x2xp6LbulX4TZtCw4AvoG468VNOi1qZQShJANG1ZT0B6MAfOYc2m0a7XYKLIVaJonlRwDRPJA9LPqZsxnDjHBVb99f4/A/hA1ROAb5E5gIiIGHtXsjBqRiGdN/c5UzY+SNuVL2vwRdWeDxzN0RA8E0mMZGyjGoyOAGcKAzBb2hm6kCzV+sz5uzcYXMcaIj5fEzhQCzhaV2PmRQ5PpN84Ivgzsul1cs1miL2b9I0z5kTEjPiyYjkGpUqcJYMAcIYHlx1Neh9DVuSdbpE0+lrTYB9QC+LDiULZFk41HAG62H/MZNXs3WbMmq0+UpqNT3THT6kl8GEAAHGqLyjBbsg0ze6q7ZOMZlyl0r6iIiZbIiICIiAiIgIiICIiAiIgIiICIiB13iwLFnoL611ni2sxhtm7xXtqjwaBony4I/ESd/sFdwoqF3sxXZ97N3tKbpbPDcHcD5Sj+g49yuFor0okAeEL0BroKgdezP1SfD+ZmqYey8ACK1t58bjXU+XSboHVkB6jp093BFj5E/jIOP6JacBVDP4RX2BYrGOQqgX9Wpur469K+gnAMCPk+j2NmcsTTOjALxtGNQAvn1Nk1XWc4/o7hDlyWY2KB20KznPQ8P3yevkaliIHlpcAxouNeiKFF+gFCes4vynMBETi/KBzERAROCZzARE4JgcxEQEREBERAREQEREBERAREQEREBERATgmczzz4g6sh6MCp+BFGBh0GRzjHd9068gMHPNE+imaN2f7mP87f0TtotL3akbixJssaFmgOg4HAA+U0QMjZMwFlcYA8+8P9EyaTVMWIRsLF6yADKT4CqgMPDyOhv3iVpO0XZC4mUqzEKoAU11GNce+667VArp1ge+7P9zH+dv6I3Z/uY/zt/RNUQI2DXXk3K+BjkAUKMp5KbmNeHnhgfhXrN+7P9zH+dv6Jj0vYYQgnIzG1LEgW5Q2hYgcUfShVDoAJWgZd2f7mP87f0TBk1v1oYvgBQNjK96fadlIHs9fq2Fe4+hlmSNR2Eru7nI1uCh4X9Wd9p0/bIB6ih7yQ27s/3Mf52/ojdn+5j/O39E1RAk67UsrIXOFChL0ch5FHH931cD4kDzmtcmYgELjIPIIyGiPX2Jn1nYyPl74O6uBQINjhsbDwnj7HQfeY9Tc26TTrjxpjW9qKqi+tKABfyEDz3Z/uY/zt/RMmvzvwjnCpsOLyHpjZXJ9npx18pVk7tTslc58TEeFl4AumBBpqsdeR0NCB6YdRldQyjEwPmMhI4NH7HrNOEtXjAB9xJH4kCdNHpu7XbZPLMSfMu5c8DoLM94CIiAiIgIiICIiAiIgIiICIiAiIgIiICIiAiIgdXujVXXF9L8rnzuDsDNjAC5twG/7TYyxybGYkp5nIGfcOTuroTEQPbJ2NqCONSdxYHcbI4yM9hCdo42UPLb7zek9n5SiDvCpWzxkduS6kWx5cBQwo+sRAyt2TqmBLaghqAG12oEYXWz0u32PyPskefPRexdSNoXOUVbG0OxH2abkeYBGzoN1jmIgbu0NFkfD3ICEWA29iSyAdbINMT5m669em/S4FRFxooVVAVVXooAoAe4RED1iIgIiICIiAiIgIiICIiAiIgf/Z">
            <a:hlinkClick r:id="rId2"/>
          </p:cNvPr>
          <p:cNvSpPr>
            <a:spLocks noChangeAspect="1" noChangeArrowheads="1"/>
          </p:cNvSpPr>
          <p:nvPr/>
        </p:nvSpPr>
        <p:spPr bwMode="auto">
          <a:xfrm>
            <a:off x="80963" y="-1508125"/>
            <a:ext cx="4714875" cy="31432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2774" name="AutoShape 6" descr="data:image/jpeg;base64,/9j/4AAQSkZJRgABAQAAAQABAAD/2wCEAAkGBxETERQREhIWFRUVGBgXGBQXFh0aGRgXGBMXFxgTGBgbHyogGBslGx0cITEiJS4rLy4xGCAzODMsNyotLisBCgoKDg0OGxAQGi8lHyQ1LDQ4NzgsLzYyMC03NDYtNCw2NC00LDQsNCwvNCw3LCwtLDYsLTgxLywsLCw1LywsLP/AABEIALcBEwMBIgACEQEDEQH/xAAbAAEBAQADAQEAAAAAAAAAAAAABQQBAgMGB//EAEIQAAICAQMBBQQGBwUIAwAAAAECABEDBBIhMQUTIkFRMmFxgQYjQlKRkhQzYnKhwdI0c7GysxUkU4KitNHwQ0R0/8QAGAEBAQEBAQAAAAAAAAAAAAAAAAMCAQT/xAAqEQEBAAEBBQcEAwAAAAAAAAAAAQIRAyEx0fASIkFCYXHBEzJR4YGh8f/aAAwDAQACEQMRAD8A/cYiICIiAiIgIiICImfPqduTGm2w+7xX0KrdV53A76XLvQNVX5TLrdY+1+5XcykC/slt4BSwCeBdkA18QQJvZ3agyudGoyo2NVZ3ONgpV91LjyVV+E+L8OeRfx4woCqAABQA6AekCCva2pBKNhG6y1ruYKnfnH0Chm8O1hwNwDelzqnbGqXErvg52biNrCyFG6zVY6NnxdRwOZWz9pYUcozgPWPjzIyOyJXr4gfh1MY+08LNtXIpsAiiCCCxXg9CbBFQJOm7b1GQ0uGwTtGTa+01n7s5PdQtth5461zLmjys2NHZdrMqkqeqkgEr8jxPLB2hgZu7TLjLeSq6k+fkD7j+B9JrgIiICIiAiIgIiICIiAiIgIiICIiAiIgIiICIiAiIgIiICIiAnBH8JzECX2fw2P8AaxsD8VcEf5mmrUZmLd1jNN9pvuKf8WPkPmfQyNZmzqmjOHEMl5grkuF2Y2TIDko+3Ro7R1lzTYAi0LPmSerE9WJ9f/ek1lwjGM0tZcvZGFr3JdqimySSMbs683d2xs9TfMn6fQ6LopKlaXdZWz3ljaTSt4hVrfpLmbKFVnbooJPwAsyS/YSvjCNkyqK4QMtICrAoPD4hTVZs+Ee+8tu+lwaRGpGUHFyRv9n9ZybPT61vx9wlNMykkBgSKsA2RfS/SRcHZmmym8eYttKt4ChCuDa5PZ58+tg9avmb+zuy8eEAJfC7ea6cdePdA3REQEREBERAREQEREBERAREQEREBERAREQEREBERAREQERECV2t2k+J1UKu1kLFzfhIzYULMOBtC5Cx5+yenWdtPnzZBhcDarDc1URRArhhdHyIP4ynECNhynZhHdsAHXxErXUjya/4SzJY/UYv38f8coEqTV+2MT7r/DJrPEyY/U72/dQg/wAW2ivS4Zi+QqD4E9v9pivCfAA2feV56iTs/a+NMyoXUZtSWx6dCD4hhHjb04JZuosbQOZWxIuLHV0qgksfmWdj6k2SffMto2p7FxqMbZs3snCilgqhtrFceJr4Ysz0QKslaA88i/Rvf3ZORSAvje9zFh3o2XQ8Hjo8iwlUOssvou/Q97dOytsPkqnhSPInqfOzV8CTh9G8SkbsxLN4R3lHe1BiCp8L8JuquDuPwDd2Z2LjwvvUm9u09OfDiUX5mhj49NxlSTOxezMWK3xuXGQDxWDu+syPu3D2j46v0USnAROAwur5FGvOjdH+B/CcwEREBERAREQEREBERAREQEREBERAREQEREBERAREQESX2pqMyt4B4Nq8rjLMpOVVY8Xu8BJAriieRxO2nXUOuB3ZUNBsmMKRycfKXuPRj/AekDof7Pj/AH8X/cJNnaZfucvdMFybG2MwtVbadrEeYB8pODP3CAqAu/Hzus8Z1riv5yj2kfqcn7jf5TKSayT15JW6ZZX0nyh9l5HY6Lft3pj2uFFL3jYnDUPIA4mE36XtHFqndMT7l0+U48woj61NpGPkcgWGJHBoDkXMek0Bx6l8neuwfMhCMBtx1pXWkoXRJs35/O93YrEtqL88zEfAAJ/ipm85MprOEnynsrccuzlvtvxFDPmCKWboP/QAPMk8AedydrOzHzopdzjdX7xdoBOM7GRVB8yLsnmzflNGH61hk/8AjX2P2j0733jyX5nmxWjPqFQWxq+AOpJ9FA5Y+4SD0vnsv0YZQe6dSAu1cbrSBfAAGr2gu0kccFus5zdi40OMNqNpLA0eNzDITv62Gt1QN5cDmxLO7K/T6pfU0XPwHsr8794E8tZ2UHOM72XZfPVuWVjT+0L21XQg8g8UE/Q9jAVs1FgBVIA4oOzEDxXuJ4skng/Lb2T2OuA2rXagHjrSIu4+vKlvjkb15yN9GMdUcjVtKkkLwCb3KSPC37Xlz8Q0WjwI4yYycjgnnGg2895eMMPCq25O0nyB68wL86ZcqqCzMFA6kmgPiTM+7M3RUxj9rxt8CqkAfJjPPV9ns+MochJJU2w4G1wwrZtI5HUG+nWBrOZQu4sNpF7rFVV3fpXM9J89l+jbONr57Xay7dnFtgXET7VUNtgftHk9Zu0fZbLkGR8pfaGCrRAAO2ibY2wAIv8AaPSBTiIgIiICIiAiIgIiICIiAiIgIiICIiAkQtk/Ta3vs6bKNV3RO7rWzd9qr3cdJbnzSZV/2j4ShuwwvGWsYefLvF8htvyJrkwPpYiIEv8A+sn7yf6qzT2t+oy/3b/5DMx/so91H8HBmntb9Rl/cYfipErh5ffkjtPN7c2bU8ZvnhP4nKkj9paD9IwZMG5k78YqZGKsCdTkcsGHPTn3ytr+MrH/APN/3D/+Zi07P+kaJO6yFO4ZmygDYrhUVVY3dkM/4/Gt4WTDf14pbWW7TSda7nfT9pajLqVxYxjXB3Fs9k5Vzq6hsQB8PhVhZN8n3VKwx4sXjZgCeDkduT7tx8r+yOPQSfi7NwaQL3KDGjZMrvRJ5yI2R25J+0o46DpJ/ZOddHptOdQcubNky9wcxTvMhdsrgb2UCkFVfkAJPLHd2pNy2Ge/sW7/APOa/wDpl+xjdvfW1R77arHvUGNmZurKg9EG4/nYV/0xuzN0C4x6t4m+G1SAPjuPwj9AU/rC2T98+H4bBS/Ork1WYjBfnnYH35Kb/JjP5Zp3Zm6BcY/a8TfChSqfm0k/R3RMBqP94zsP0nKQGZSEFisaeHw4x5DyuUdb2cXx7O8a9+J7ajXd5VyUKA67ancsbjdKzjlMprGbtHsjLkdHXMQ2NSFJAslwyuWKgfZK1VcrMq9l6ku4GR1QEbWbKx3cvTABj7AKij7e3xes9W7Dynj9IcAA878lk92VUk7/ALLc8dfOzzL040x9maR8akM5e6NliedihuWJoFgTXQXNkRAREQEREBERAREQEREBERAREQEREBERASEUrXAtdN7FE7C3cmyQUrvKDDcGB2iq4N3Z80Ecdogm+bAYIQNndXsveQQDR3bQb4uuIFHtYajepxFtm3xABbH12Gyt87u7OSvh61GDR5WGDJkyMGVbdCFrcQt+zQvgjz9o1KkQIwOT9GNhdu08gm+Ca4qpv7T/AFTD1ofiQJkf+xt/dt/gZr7TP1f/ADIPxyKJTHy+/JHPze3NN+kL7Vyt6Y8Z/JmJ/nLOJKUD0AH4CQ/pWM3duNPhGbI2M7cRcYw1ZcYPjPApST8peE5cp2JPW/DUxv1Ll6T5/SX9JdLny4Qmn7vd3mMt3hYDuw47wDbzZWx85l1p5K/8LKc3yUY2P+pL8+f5yavV4e6yBe5SshWsbNkVgwR/tEBUv0qb2WenG7k9vs9Z3Zve+m1WqbVanHeEYsYw90QHL2yE5O85A61VeXWe+bVMuRMTajAuTJu2IUO59ottq95bUOTXSeHYeTcxy/8AGTf8lyMFP5SszfSpdpXUrhOXLp8WZ0CpuyEk41KJ52y7hx7vScy2emfZ661dw2tuz7fHlru/p4JrXwafNnZiwXEuoZcWK3O5WJCgvRPhlnRE5FVxmyeRKFUBFgNsddtqaPI6yflUMcOLaV77EtqwpgmLxEMPLlgpH7Uo6fCMmPHksq5RSHXhuVBo+TD3GxO7WS96ePXNzYZWdy+HXzGDN2PlvIUONWYue9BYZSHyBwpYeyFA2j2rAX2Z0XsbUBWHfAEl2DW1KXdnrZ04Jvf15roJ79tYtWQDha2GLKCBShnbYErcTtI8TA3XFHrPJm1+5aQUGG4ErRTZzR3WWsnggC69OYvQ9U7M1Bbe2Y3vLbQ7bQvehglcA0tryOblqSexDqiWOpUL4UoAgjd4i/Q+pHyA6mzK0BERAREQEREBERAREQEREBERAREQEREBIvf5v03ZvPd7boAEewfAaBKc+LcxF1QB6y1Pm8Sj9P8ADtItrP1e5fq/F0AYDd5G+bPwD6ScEyZ2tpszNuxltu0BkV9pNZsbHaeKYoHF2Oo5HWMHZZIwPldjkxKN3NgsVXcenqP4njpQcZf7E/8AdZP8rTT2p7A/vMP+ukwlMn6K9spXu8nAQhvZavFur+E3do8ovvyYv9VTK4eX35IbTze3N2yH6/H/AHeT/PimqS9Z2lhTMQ7EPjxg1XBTLkC2CeDTIL543C+ontj7XwN0yr1qiaN7ivQ9OR/h6yS7dOuXGGUqehBB8uCKPImMds6ar77HQBJO4UAF3kk+Q2+L4czXhzK6hlIIPmPcaI+IPFe6BByaAaPCuLSAIMOnzjEHLMoYbGXdzuIses19iZcj7Wzbe87jDv2ghd7F94UHkCx5zt24ecI+/kCfJgSw/Kpnl2E+TvdUrYnRVy0jtVZFKhyUo9AzMPw99W3fT9f283eu108P02ZeysDahNU2MHNjRkR7NhXILCro9OpHr6mTuzO0snfppRh+rGAsc+8cOmXu+62VfTxXfpL0hdldmvp2XvM3fNkzZzvKBaXJeQJQ67QgF+cxjpZZVc9ZZZ1rouxETChERAREQEREBERAREQEREBERAREQEREBERAT5nQv3mvdyCu2xRY+LacmPp3YNUu+t1fWKavk/TRARE8jqE3bd67rrbYu6BqvWiD84GPGL0pH7Df4GemoNpi97Y//M40o/3f/lP850yONumsgWy/6TN/KUw4I58evy9Nb2Vhym8iWePMjoGA6H0Zvx+E6nsfD908kk+JudxBZTzypoeHpwJ7prUY0h3deVBK8eW8eG/ddyDofpYpQNkSiQreBlPDLiP3uTeQChfAs1YEms2aX6NYFvdudjwWLH2e7GML16BR+JJ+FbBhVBSigSzfN2LsfxJMj5vpKi3eN7G6xaWAiuzk+Lithr14IsWRcgY9f2XhzNibLjDnC4yYyb8LgEBhXx85siICZO0TQRvu5E/6m7s/wYzXJ30gfKumythxHNkVbTEGClmBBA3HgczWN0s1ZzluN0UYnz2jwfo2TJncuW1IVmQvYXKi0MOMXQsGhXXYfdMSYl0YXQIzq+tOVseQbm2ZSN2dtxvaBe9Qepse+d7F/LP1Zw0r66J8yO120+nbT4w2t1mnVVOHvAMuQcbcrsRSBl8RJ87As9fXUdrPly4RpsqBceRRqkI3Mu8bUwnnwPuIJvoKPnzzsV36mP5fQxETLZERAREQEREBERAREQEREBERAREQERECIex33qQwIDu1l2LKGy7yFu73L4DyKHT0lBuzsZcPzYN9evs1fzRT8vjNcQJOm02Q4DszEMyMFDKpRWIO0kBQxAPlflIOlC5suHS6hcefPoAmVwpKsMhTbjyKp8JBG5qJFWL6T6rsz9Unw/mZ21GlDeJTtfycdeLoN95eTwf4GiOy6M3HWuMerF7SrqfQqa4HTcPCfkZiftrAoxkq3jVHUBLIGTdVhbo8H49Bc24NTZ2ZBtcC68mHmynzHqOo8+oJwaDFo2VTj5AKhdxYHwqXQAOboK24Dpzc409x2xp6LbulX4TZtCw4AvoG468VNOi1qZQShJANG1ZT0B6MAfOYc2m0a7XYKLIVaJonlRwDRPJA9LPqZsxnDjHBVb99f4/A/hA1ROAb5E5gIiIGHtXsjBqRiGdN/c5UzY+SNuVL2vwRdWeDxzN0RA8E0mMZGyjGoyOAGcKAzBb2hm6kCzV+sz5uzcYXMcaIj5fEzhQCzhaV2PmRQ5PpN84Ivgzsul1cs1miL2b9I0z5kTEjPiyYjkGpUqcJYMAcIYHlx1Neh9DVuSdbpE0+lrTYB9QC+LDiULZFk41HAG62H/MZNXs3WbMmq0+UpqNT3THT6kl8GEAAHGqLyjBbsg0ze6q7ZOMZlyl0r6iIiZbIiICIiAiIgIiICIiAiIgIiICIiB13iwLFnoL611ni2sxhtm7xXtqjwaBony4I/ESd/sFdwoqF3sxXZ97N3tKbpbPDcHcD5Sj+g49yuFor0okAeEL0BroKgdezP1SfD+ZmqYey8ACK1t58bjXU+XSboHVkB6jp093BFj5E/jIOP6JacBVDP4RX2BYrGOQqgX9Wpur469K+gnAMCPk+j2NmcsTTOjALxtGNQAvn1Nk1XWc4/o7hDlyWY2KB20KznPQ8P3yevkaliIHlpcAxouNeiKFF+gFCes4vynMBETi/KBzERAROCZzARE4JgcxEQEREBERAREQEREBERAREQEREBERATgmczzz4g6sh6MCp+BFGBh0GRzjHd9068gMHPNE+imaN2f7mP87f0TtotL3akbixJssaFmgOg4HAA+U0QMjZMwFlcYA8+8P9EyaTVMWIRsLF6yADKT4CqgMPDyOhv3iVpO0XZC4mUqzEKoAU11GNce+667VArp1ge+7P9zH+dv6I3Z/uY/zt/RNUQI2DXXk3K+BjkAUKMp5KbmNeHnhgfhXrN+7P9zH+dv6Jj0vYYQgnIzG1LEgW5Q2hYgcUfShVDoAJWgZd2f7mP87f0TBk1v1oYvgBQNjK96fadlIHs9fq2Fe4+hlmSNR2Eru7nI1uCh4X9Wd9p0/bIB6ih7yQ27s/3Mf52/ojdn+5j/O39E1RAk67UsrIXOFChL0ch5FHH931cD4kDzmtcmYgELjIPIIyGiPX2Jn1nYyPl74O6uBQINjhsbDwnj7HQfeY9Tc26TTrjxpjW9qKqi+tKABfyEDz3Z/uY/zt/RMmvzvwjnCpsOLyHpjZXJ9npx18pVk7tTslc58TEeFl4AumBBpqsdeR0NCB6YdRldQyjEwPmMhI4NH7HrNOEtXjAB9xJH4kCdNHpu7XbZPLMSfMu5c8DoLM94CIiAiIgIiICIiAiIgIiICIiAiIgIiICIiAiIgdXujVXXF9L8rnzuDsDNjAC5twG/7TYyxybGYkp5nIGfcOTuroTEQPbJ2NqCONSdxYHcbI4yM9hCdo42UPLb7zek9n5SiDvCpWzxkduS6kWx5cBQwo+sRAyt2TqmBLaghqAG12oEYXWz0u32PyPskefPRexdSNoXOUVbG0OxH2abkeYBGzoN1jmIgbu0NFkfD3ICEWA29iSyAdbINMT5m669em/S4FRFxooVVAVVXooAoAe4RED1iIgIiICIiAiIgIiICIiAiIgf/Z">
            <a:hlinkClick r:id="rId2"/>
          </p:cNvPr>
          <p:cNvSpPr>
            <a:spLocks noChangeAspect="1" noChangeArrowheads="1"/>
          </p:cNvSpPr>
          <p:nvPr/>
        </p:nvSpPr>
        <p:spPr bwMode="auto">
          <a:xfrm>
            <a:off x="80963" y="-1508125"/>
            <a:ext cx="4714875" cy="31432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2776" name="AutoShape 8" descr="data:image/jpeg;base64,/9j/4AAQSkZJRgABAQAAAQABAAD/2wCEAAkGBxETERQREhIWFRUVGBgXGBQXFh0aGRgXGBMXFxgTGBgbHyogGBslGx0cITEiJS4rLy4xGCAzODMsNyotLisBCgoKDg0OGxAQGi8lHyQ1LDQ4NzgsLzYyMC03NDYtNCw2NC00LDQsNCwvNCw3LCwtLDYsLTgxLywsLCw1LywsLP/AABEIALcBEwMBIgACEQEDEQH/xAAbAAEBAQADAQEAAAAAAAAAAAAABQQBAgMGB//EAEIQAAICAQMBBQQGBwUIAwAAAAECABEDBBIhMQUTIkFRMmFxgQYjQlKRkhQzYnKhwdI0c7GysxUkU4KitNHwQ0R0/8QAGAEBAQEBAQAAAAAAAAAAAAAAAAMCAQT/xAAqEQEBAAEBBQcEAwAAAAAAAAAAAQIRAyEx0fASIkFCYXHBEzJR4YGh8f/aAAwDAQACEQMRAD8A/cYiICIiAiIgIiICImfPqduTGm2w+7xX0KrdV53A76XLvQNVX5TLrdY+1+5XcykC/slt4BSwCeBdkA18QQJvZ3agyudGoyo2NVZ3ONgpV91LjyVV+E+L8OeRfx4woCqAABQA6AekCCva2pBKNhG6y1ruYKnfnH0Chm8O1hwNwDelzqnbGqXErvg52biNrCyFG6zVY6NnxdRwOZWz9pYUcozgPWPjzIyOyJXr4gfh1MY+08LNtXIpsAiiCCCxXg9CbBFQJOm7b1GQ0uGwTtGTa+01n7s5PdQtth5461zLmjys2NHZdrMqkqeqkgEr8jxPLB2hgZu7TLjLeSq6k+fkD7j+B9JrgIiICIiAiIgIiICIiAiIgIiICIiAiIgIiICIiAiIgIiICIiAnBH8JzECX2fw2P8AaxsD8VcEf5mmrUZmLd1jNN9pvuKf8WPkPmfQyNZmzqmjOHEMl5grkuF2Y2TIDko+3Ro7R1lzTYAi0LPmSerE9WJ9f/ek1lwjGM0tZcvZGFr3JdqimySSMbs683d2xs9TfMn6fQ6LopKlaXdZWz3ljaTSt4hVrfpLmbKFVnbooJPwAsyS/YSvjCNkyqK4QMtICrAoPD4hTVZs+Ee+8tu+lwaRGpGUHFyRv9n9ZybPT61vx9wlNMykkBgSKsA2RfS/SRcHZmmym8eYttKt4ChCuDa5PZ58+tg9avmb+zuy8eEAJfC7ea6cdePdA3REQEREBERAREQEREBERAREQEREBERAREQEREBERAREQERECV2t2k+J1UKu1kLFzfhIzYULMOBtC5Cx5+yenWdtPnzZBhcDarDc1URRArhhdHyIP4ynECNhynZhHdsAHXxErXUjya/4SzJY/UYv38f8coEqTV+2MT7r/DJrPEyY/U72/dQg/wAW2ivS4Zi+QqD4E9v9pivCfAA2feV56iTs/a+NMyoXUZtSWx6dCD4hhHjb04JZuosbQOZWxIuLHV0qgksfmWdj6k2SffMto2p7FxqMbZs3snCilgqhtrFceJr4Ysz0QKslaA88i/Rvf3ZORSAvje9zFh3o2XQ8Hjo8iwlUOssvou/Q97dOytsPkqnhSPInqfOzV8CTh9G8SkbsxLN4R3lHe1BiCp8L8JuquDuPwDd2Z2LjwvvUm9u09OfDiUX5mhj49NxlSTOxezMWK3xuXGQDxWDu+syPu3D2j46v0USnAROAwur5FGvOjdH+B/CcwEREBERAREQEREBERAREQEREBERAREQEREBERAREQESX2pqMyt4B4Nq8rjLMpOVVY8Xu8BJAriieRxO2nXUOuB3ZUNBsmMKRycfKXuPRj/AekDof7Pj/AH8X/cJNnaZfucvdMFybG2MwtVbadrEeYB8pODP3CAqAu/Hzus8Z1riv5yj2kfqcn7jf5TKSayT15JW6ZZX0nyh9l5HY6Lft3pj2uFFL3jYnDUPIA4mE36XtHFqndMT7l0+U48woj61NpGPkcgWGJHBoDkXMek0Bx6l8neuwfMhCMBtx1pXWkoXRJs35/O93YrEtqL88zEfAAJ/ipm85MprOEnynsrccuzlvtvxFDPmCKWboP/QAPMk8AedydrOzHzopdzjdX7xdoBOM7GRVB8yLsnmzflNGH61hk/8AjX2P2j0733jyX5nmxWjPqFQWxq+AOpJ9FA5Y+4SD0vnsv0YZQe6dSAu1cbrSBfAAGr2gu0kccFus5zdi40OMNqNpLA0eNzDITv62Gt1QN5cDmxLO7K/T6pfU0XPwHsr8794E8tZ2UHOM72XZfPVuWVjT+0L21XQg8g8UE/Q9jAVs1FgBVIA4oOzEDxXuJ4skng/Lb2T2OuA2rXagHjrSIu4+vKlvjkb15yN9GMdUcjVtKkkLwCb3KSPC37Xlz8Q0WjwI4yYycjgnnGg2895eMMPCq25O0nyB68wL86ZcqqCzMFA6kmgPiTM+7M3RUxj9rxt8CqkAfJjPPV9ns+MochJJU2w4G1wwrZtI5HUG+nWBrOZQu4sNpF7rFVV3fpXM9J89l+jbONr57Xay7dnFtgXET7VUNtgftHk9Zu0fZbLkGR8pfaGCrRAAO2ibY2wAIv8AaPSBTiIgIiICIiAiIgIiICIiAiIgIiICIiAkQtk/Ta3vs6bKNV3RO7rWzd9qr3cdJbnzSZV/2j4ShuwwvGWsYefLvF8htvyJrkwPpYiIEv8A+sn7yf6qzT2t+oy/3b/5DMx/so91H8HBmntb9Rl/cYfipErh5ffkjtPN7c2bU8ZvnhP4nKkj9paD9IwZMG5k78YqZGKsCdTkcsGHPTn3ytr+MrH/APN/3D/+Zi07P+kaJO6yFO4ZmygDYrhUVVY3dkM/4/Gt4WTDf14pbWW7TSda7nfT9pajLqVxYxjXB3Fs9k5Vzq6hsQB8PhVhZN8n3VKwx4sXjZgCeDkduT7tx8r+yOPQSfi7NwaQL3KDGjZMrvRJ5yI2R25J+0o46DpJ/ZOddHptOdQcubNky9wcxTvMhdsrgb2UCkFVfkAJPLHd2pNy2Ge/sW7/APOa/wDpl+xjdvfW1R77arHvUGNmZurKg9EG4/nYV/0xuzN0C4x6t4m+G1SAPjuPwj9AU/rC2T98+H4bBS/Ork1WYjBfnnYH35Kb/JjP5Zp3Zm6BcY/a8TfChSqfm0k/R3RMBqP94zsP0nKQGZSEFisaeHw4x5DyuUdb2cXx7O8a9+J7ajXd5VyUKA67ancsbjdKzjlMprGbtHsjLkdHXMQ2NSFJAslwyuWKgfZK1VcrMq9l6ku4GR1QEbWbKx3cvTABj7AKij7e3xes9W7Dynj9IcAA878lk92VUk7/ALLc8dfOzzL040x9maR8akM5e6NliedihuWJoFgTXQXNkRAREQEREBERAREQEREBERAREQEREBERASEUrXAtdN7FE7C3cmyQUrvKDDcGB2iq4N3Z80Ecdogm+bAYIQNndXsveQQDR3bQb4uuIFHtYajepxFtm3xABbH12Gyt87u7OSvh61GDR5WGDJkyMGVbdCFrcQt+zQvgjz9o1KkQIwOT9GNhdu08gm+Ca4qpv7T/AFTD1ofiQJkf+xt/dt/gZr7TP1f/ADIPxyKJTHy+/JHPze3NN+kL7Vyt6Y8Z/JmJ/nLOJKUD0AH4CQ/pWM3duNPhGbI2M7cRcYw1ZcYPjPApST8peE5cp2JPW/DUxv1Ll6T5/SX9JdLny4Qmn7vd3mMt3hYDuw47wDbzZWx85l1p5K/8LKc3yUY2P+pL8+f5yavV4e6yBe5SshWsbNkVgwR/tEBUv0qb2WenG7k9vs9Z3Zve+m1WqbVanHeEYsYw90QHL2yE5O85A61VeXWe+bVMuRMTajAuTJu2IUO59ottq95bUOTXSeHYeTcxy/8AGTf8lyMFP5SszfSpdpXUrhOXLp8WZ0CpuyEk41KJ52y7hx7vScy2emfZ661dw2tuz7fHlru/p4JrXwafNnZiwXEuoZcWK3O5WJCgvRPhlnRE5FVxmyeRKFUBFgNsddtqaPI6yflUMcOLaV77EtqwpgmLxEMPLlgpH7Uo6fCMmPHksq5RSHXhuVBo+TD3GxO7WS96ePXNzYZWdy+HXzGDN2PlvIUONWYue9BYZSHyBwpYeyFA2j2rAX2Z0XsbUBWHfAEl2DW1KXdnrZ04Jvf15roJ79tYtWQDha2GLKCBShnbYErcTtI8TA3XFHrPJm1+5aQUGG4ErRTZzR3WWsnggC69OYvQ9U7M1Bbe2Y3vLbQ7bQvehglcA0tryOblqSexDqiWOpUL4UoAgjd4i/Q+pHyA6mzK0BERAREQEREBERAREQEREBERAREQEREBIvf5v03ZvPd7boAEewfAaBKc+LcxF1QB6y1Pm8Sj9P8ADtItrP1e5fq/F0AYDd5G+bPwD6ScEyZ2tpszNuxltu0BkV9pNZsbHaeKYoHF2Oo5HWMHZZIwPldjkxKN3NgsVXcenqP4njpQcZf7E/8AdZP8rTT2p7A/vMP+ukwlMn6K9spXu8nAQhvZavFur+E3do8ovvyYv9VTK4eX35IbTze3N2yH6/H/AHeT/PimqS9Z2lhTMQ7EPjxg1XBTLkC2CeDTIL543C+ontj7XwN0yr1qiaN7ivQ9OR/h6yS7dOuXGGUqehBB8uCKPImMds6ar77HQBJO4UAF3kk+Q2+L4czXhzK6hlIIPmPcaI+IPFe6BByaAaPCuLSAIMOnzjEHLMoYbGXdzuIses19iZcj7Wzbe87jDv2ghd7F94UHkCx5zt24ecI+/kCfJgSw/Kpnl2E+TvdUrYnRVy0jtVZFKhyUo9AzMPw99W3fT9f283eu108P02ZeysDahNU2MHNjRkR7NhXILCro9OpHr6mTuzO0snfppRh+rGAsc+8cOmXu+62VfTxXfpL0hdldmvp2XvM3fNkzZzvKBaXJeQJQ67QgF+cxjpZZVc9ZZZ1rouxETChERAREQEREBERAREQEREBERAREQEREBERAT5nQv3mvdyCu2xRY+LacmPp3YNUu+t1fWKavk/TRARE8jqE3bd67rrbYu6BqvWiD84GPGL0pH7Df4GemoNpi97Y//M40o/3f/lP850yONumsgWy/6TN/KUw4I58evy9Nb2Vhym8iWePMjoGA6H0Zvx+E6nsfD908kk+JudxBZTzypoeHpwJ7prUY0h3deVBK8eW8eG/ddyDofpYpQNkSiQreBlPDLiP3uTeQChfAs1YEms2aX6NYFvdudjwWLH2e7GML16BR+JJ+FbBhVBSigSzfN2LsfxJMj5vpKi3eN7G6xaWAiuzk+Lithr14IsWRcgY9f2XhzNibLjDnC4yYyb8LgEBhXx85siICZO0TQRvu5E/6m7s/wYzXJ30gfKumythxHNkVbTEGClmBBA3HgczWN0s1ZzluN0UYnz2jwfo2TJncuW1IVmQvYXKi0MOMXQsGhXXYfdMSYl0YXQIzq+tOVseQbm2ZSN2dtxvaBe9Qepse+d7F/LP1Zw0r66J8yO120+nbT4w2t1mnVVOHvAMuQcbcrsRSBl8RJ87As9fXUdrPly4RpsqBceRRqkI3Mu8bUwnnwPuIJvoKPnzzsV36mP5fQxETLZERAREQEREBERAREQEREBERAREQERECIex33qQwIDu1l2LKGy7yFu73L4DyKHT0lBuzsZcPzYN9evs1fzRT8vjNcQJOm02Q4DszEMyMFDKpRWIO0kBQxAPlflIOlC5suHS6hcefPoAmVwpKsMhTbjyKp8JBG5qJFWL6T6rsz9Unw/mZ21GlDeJTtfycdeLoN95eTwf4GiOy6M3HWuMerF7SrqfQqa4HTcPCfkZiftrAoxkq3jVHUBLIGTdVhbo8H49Bc24NTZ2ZBtcC68mHmynzHqOo8+oJwaDFo2VTj5AKhdxYHwqXQAOboK24Dpzc409x2xp6LbulX4TZtCw4AvoG468VNOi1qZQShJANG1ZT0B6MAfOYc2m0a7XYKLIVaJonlRwDRPJA9LPqZsxnDjHBVb99f4/A/hA1ROAb5E5gIiIGHtXsjBqRiGdN/c5UzY+SNuVL2vwRdWeDxzN0RA8E0mMZGyjGoyOAGcKAzBb2hm6kCzV+sz5uzcYXMcaIj5fEzhQCzhaV2PmRQ5PpN84Ivgzsul1cs1miL2b9I0z5kTEjPiyYjkGpUqcJYMAcIYHlx1Neh9DVuSdbpE0+lrTYB9QC+LDiULZFk41HAG62H/MZNXs3WbMmq0+UpqNT3THT6kl8GEAAHGqLyjBbsg0ze6q7ZOMZlyl0r6iIiZbIiICIiAiIgIiICIiAiIgIiICIiB13iwLFnoL611ni2sxhtm7xXtqjwaBony4I/ESd/sFdwoqF3sxXZ97N3tKbpbPDcHcD5Sj+g49yuFor0okAeEL0BroKgdezP1SfD+ZmqYey8ACK1t58bjXU+XSboHVkB6jp093BFj5E/jIOP6JacBVDP4RX2BYrGOQqgX9Wpur469K+gnAMCPk+j2NmcsTTOjALxtGNQAvn1Nk1XWc4/o7hDlyWY2KB20KznPQ8P3yevkaliIHlpcAxouNeiKFF+gFCes4vynMBETi/KBzERAROCZzARE4JgcxEQEREBERAREQEREBERAREQEREBERATgmczzz4g6sh6MCp+BFGBh0GRzjHd9068gMHPNE+imaN2f7mP87f0TtotL3akbixJssaFmgOg4HAA+U0QMjZMwFlcYA8+8P9EyaTVMWIRsLF6yADKT4CqgMPDyOhv3iVpO0XZC4mUqzEKoAU11GNce+667VArp1ge+7P9zH+dv6I3Z/uY/zt/RNUQI2DXXk3K+BjkAUKMp5KbmNeHnhgfhXrN+7P9zH+dv6Jj0vYYQgnIzG1LEgW5Q2hYgcUfShVDoAJWgZd2f7mP87f0TBk1v1oYvgBQNjK96fadlIHs9fq2Fe4+hlmSNR2Eru7nI1uCh4X9Wd9p0/bIB6ih7yQ27s/3Mf52/ojdn+5j/O39E1RAk67UsrIXOFChL0ch5FHH931cD4kDzmtcmYgELjIPIIyGiPX2Jn1nYyPl74O6uBQINjhsbDwnj7HQfeY9Tc26TTrjxpjW9qKqi+tKABfyEDz3Z/uY/zt/RMmvzvwjnCpsOLyHpjZXJ9npx18pVk7tTslc58TEeFl4AumBBpqsdeR0NCB6YdRldQyjEwPmMhI4NH7HrNOEtXjAB9xJH4kCdNHpu7XbZPLMSfMu5c8DoLM94CIiAiIgIiICIiAiIgIiICIiAiIgIiICIiAiIgdXujVXXF9L8rnzuDsDNjAC5twG/7TYyxybGYkp5nIGfcOTuroTEQPbJ2NqCONSdxYHcbI4yM9hCdo42UPLb7zek9n5SiDvCpWzxkduS6kWx5cBQwo+sRAyt2TqmBLaghqAG12oEYXWz0u32PyPskefPRexdSNoXOUVbG0OxH2abkeYBGzoN1jmIgbu0NFkfD3ICEWA29iSyAdbINMT5m669em/S4FRFxooVVAVVXooAoAe4RED1iIgIiICIiAiIgIiICIiAiIgf/Z">
            <a:hlinkClick r:id="rId2"/>
          </p:cNvPr>
          <p:cNvSpPr>
            <a:spLocks noChangeAspect="1" noChangeArrowheads="1"/>
          </p:cNvSpPr>
          <p:nvPr/>
        </p:nvSpPr>
        <p:spPr bwMode="auto">
          <a:xfrm>
            <a:off x="80963" y="-1508125"/>
            <a:ext cx="4714875" cy="31432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2779" name="Picture 11"/>
          <p:cNvPicPr>
            <a:picLocks noChangeAspect="1" noChangeArrowheads="1"/>
          </p:cNvPicPr>
          <p:nvPr/>
        </p:nvPicPr>
        <p:blipFill>
          <a:blip r:embed="rId3"/>
          <a:srcRect/>
          <a:stretch>
            <a:fillRect/>
          </a:stretch>
        </p:blipFill>
        <p:spPr bwMode="auto">
          <a:xfrm>
            <a:off x="7883146" y="2743414"/>
            <a:ext cx="2190750" cy="1971675"/>
          </a:xfrm>
          <a:prstGeom prst="rect">
            <a:avLst/>
          </a:prstGeom>
          <a:noFill/>
          <a:ln w="9525">
            <a:noFill/>
            <a:miter lim="800000"/>
            <a:headEnd/>
            <a:tailEnd/>
          </a:ln>
        </p:spPr>
      </p:pic>
      <p:sp>
        <p:nvSpPr>
          <p:cNvPr id="32781" name="AutoShape 13" descr="data:image/jpeg;base64,/9j/4AAQSkZJRgABAQAAAQABAAD/2wCEAAkGBhQSEBQUExMVFRQWFR8UGBUYGBoYHRgUHxwYFxkVHhkYHyYfGhkjHx4eHy8gIycqLS0tGiAyNTAqNSYrLCkBCQoKBQUFDQUFDSkYEhgpKSkpKSkpKSkpKSkpKSkpKSkpKSkpKSkpKSkpKSkpKSkpKSkpKSkpKSkpKSkpKSkpKf/AABEIAJ8BEAMBIgACEQEDEQH/xAAbAAACAgMBAAAAAAAAAAAAAAAABAUGAQMHAv/EAEgQAAIBAgMFBQQGBwYGAgMBAAECAxEhAAQSBRMiMUEGI1FScUJDU2EUFTKSk6EWJDNUgZHhB2JjZNHiNXN0grPScsEmRKQX/8QAFAEBAAAAAAAAAAAAAAAAAAAAAP/EABQRAQAAAAAAAAAAAAAAAAAAAAD/2gAMAwEAAhEDEQA/AO44MGDAGFto59IIZJpCQkaNIxAqdKgs1hzNByxX/wBN6LlyYCDMzBl1g7sLPHleYFHbXKhpYUDcRoA0Z28yub+hZ8lyYaSMFQqp+j/RgKcXQShmYVqwrQXpgJrIdto541liy+aeNxVXENmHiKmuPS9sVMjRjLZvWqq7LubhWLhW58iUYf8Aacc5y+0pI9gZ3LxZlWkgkWLL7iVWkETGB401Qnjk4mUlbEhgK0xcuwu2DXO/SMwjMc6d22rSrRskQQxq7sRGWDAAMRUNTrgJTNdsVjRpJMtm1RFLsxisqgVLGh5ACuNv6T/5TN/hf7sPLtuA0pPEa0p3iX1EqvXqQQPEjAu24DSk8RrSneJepKr16kEDxIwEYvbFS7RjLZvWqq7LubhWLBW58iUYf9pxnNdsFjRpHy2bVEUuzGGwUCpNj0F8SS7bgNKTxGtKd4l6kqvXqQQPEimI/b208vJlJ0M0TB4WWgcHUGDIAArAmpqooQSbAg4D1+k/+Uzf4X+7Gpe2Cl2jGWzetVVyu5uFYsFPPkSjD/tOJJdtQdJ4r0p3idWKjr1a3rbGRtuD48V6e8Tq2gdercPrbARua7YLGjO+WzaoilmYw2CgVJseQGNn6T/5TN/hf7sPDbcHx4unvE6toHXq3D62wDbcHx4vxE6toHXzcPrbngI1e2Cl2QZbN61UMy7nkragp59SrfywZrtgsaM75bNqigszGHkouTY4kvruD48X4iebR4+bh9bc8R+3tpZeTKzIZomDRsCA4NQSUpRXUni4bEXtWuA9fpP/AJTN/hf7sak7YKXZBls2XUBmXc8g2rSefXSf5YkvrqD48X4iebR4+bh9bc8Z+u4PjxfiJ5tHj5uH1tzwEZme2Cxozvls2qKKsxh5Dxscbf0n/wApm/wv92HvruD48X4iebR4+bh9bc8H13B8eL8RPNo8fNw+tueAjE7YKXZBls2XUAsu55Bq6Tz60P8ALBme2CxoXfLZtVUVJMPIfwOJM7bg+PF+InRtB6+bh9bc8R+39pZd8tKrTREFbjWOjBTydTZuHmL2wHr9J/8AKZv8L/djUnbBWdkGWzZZKahueVakdetMSZ23APfxWr7xOjaD16Nw+tsB23AK1nitWveJ0bQevRjp9bYCMzPbBY0Lvls2qjmTDy6dDjb+k/8AlM3+F/uw8224BWs8QpWveJahCnr0YgH5mmBttwCtZ4hSte8S1CFPXoSAfmaYCMj7YKzMgy2bLJTUNzyqKjr1GDM9sFjUs+WzaqKAkw+JAHI+JAxJttuAVrPEKVr3iWoQrdehIB8CcR+39pZd4HVpoiKio1j2ZEB5Ops1Ab26+GA9fpP/AJTN/hf7sao+2CszKMtmyyEBhufskjUOvhfEm224BWs8QpWveJbSQG69CQD4EjA224BWs8QpWtZEtpIDdbUJAPhUYCMzPbBY11Pls2q1AqYepIUCx6kgfxxt/Sf/ACmb/C/3YebbcArWeIUrXvEtpIDVvahIB8KjA224BWs8QpWtZEtpoGre1KivhUYCIyXb3LyZwZOkyZgqX3ckZXhA1Vry5YsmKDnzl5NvZSWOVXlRJMu6rLEwUBZ2IManeBw1iTwjlzOL9gDBgwYBA7Bg7vul7ti6fJmbW3qC1GobalU81BCfbj/hmd/6Sb/xPibxV/7RdrxxbPzCOTqmy0ypRSb7p/D+FufM0orEBA9iIZMpmcplhE7RPs4apnohDQyy0Xd3Knvr1Y/bSlKHV0XFA7L7PlM2TafMZiSVsnMzly6cQmythG6qyA9QQKjFzXZdKd7NanNzehJv61ofEAYBzGcJLsulO9mtT2z0JP51oflTAuy6U72a1PbPQk/nWh+WAcwntpK5aYUrWJxSmqvCbaajV6VFcC7LpTvZrU9s9CW/PkflhLbGyf1aYbyZu6YUqXrQM1CttVa0IqKi2AmRgwmNmf4s3T2z0Yt/T0tgGy/8Wbp7Z6Nq/p6WwDmDCY2X/izdPbPRtX9PS2AbL/xZvvnzav6elsA5hPbSVy8opWsZtTVW3LTUV9K4Bsv/ABZvvnzav6elsJbY2V+ryjeTHuzbUWrctTTbV5aVuLYCZwYT+rP8Wb7582r+npbB9V/4s33z5tX9PS2AcwYT+q/8Wb7582r+npbAdl/4s33z5tX9PS2AcwltpK5eQUrblp1dR7NRX+eMnZf+LN98+bV/T0thPbOyqwSd5MaqbVLc2DfZtXw9LYCYwYTbZla97Nevtnq2r+npbAdl8+9m6+2eravy5elsA5gwm2y6172a9fbPUhvy5D5YG2XWvezXr7Z6kN+XIfLAO4R2ylYWFK3W2nV7S9KjGW2XWvezXr7Z6kH8qUHywntnZdYX7yY1ItUtzdWsLcqW8BXATGDCb7LrXvZhWvJzapBt6UoPAE4G2XWvezXryc2qQbelKDwqcA5gwm2y6172YVryc2qQbelLeFTgbZda97MK15ObVobelLeFTgKltnZv/wCQ5GerfsHhpp4fszPXXX7X92nK9emL1ih5/Lypt3KDfTNAySPu3DlVmKTiqyadIottGqoF6Uvi+YAwYMGArnaHYEk0rPEdDNkcxlhJqYaZHMJiYAXFCGJZb2HOgpD7Z7OquyM4ZYUUrDmZIo7ERIyOyx8PDQUB0iqgqpF1BF7xCduP+GZ3/pJv/E+Aq3ZXOzTJsyf9Xi3yuEjhhZFji0l3joZTqBKKQRpoVBo3LF2WHMWrLF0r3TDqdXvbVFAOdKE3rQU3YO1t8uzXjgdY6vu9W5UuhjcFtMNETSL0oPkK4nNvdqpct9GrlWImzEWXYmRRo3jFdXCG1UNLWrqF7HASyw5i1ZYule6YdTq97aooB4G9+QFhzFqyxdK903idXvbVFAPA3vyFT7DZiVsxtCYiaRXzSqitKpSOMIrcCk2pvDWliAtOWLaudkt3DDl7cdqkg+10F/44DCw5i1ZYule6bxOr3tqrQDwN78sJ7Yy85y0oLxNWJgRuHatm1DTvr1WgArz8a0Dq52S3cMOXtx2qSD7XQX/j44S2xmpGy0w+jteJhSqNzDKRpDDVQXoDetBfAOCKf4kXT3TeYk+98tB63vywCHMfFi6e6bzVPvfLb1vfljIzknwG6e2nmIPtdBxfx8cRGxu2X0kEx5XMBAWXetulSqSGNxXXWxBPK9MBLCHMfFi6e6bzVPvfLb1vf7OAQ5j4sX4Teap975bet/7uFtndoRmF1wqsqg6S0csTgNW4qrEVCkNTwIw0M7J8Bvvx+anm8OL8ueAwIcx8WL8JvNX4vlt63/u4T2xl5zl5QXibuzbcO1bm2nfCvDaled+XDhwZ2T4Dffj81PN4cX5c8J7YzUjZeUfR2NYzaqN1I+yGGq3FSt+XPAO7qf4kX4TeavxfLb1vy4cY3OY+LF+E3mr8Xy29b8uHGfpknwG++nm0+bw4vy52wfTZPgN9+PzU83hxflzwCW09ovl1UyTRjW2hQuXlkLNxPQLHIWPdq3ToW5cODI7ReaojmjqACVbLyowBdgtVeQEVVWHLmNXKxV7R7MlzSw0iA3U29KvM0YcbueKgkhDMpGtW5XFvHEJtnsPmJyH7lToWPdbzeAaQyhxLNl341FKNu9XG3EL6wuJin+LF+E3mqPe+W3rf+7hXamUzDwuoeFiRQAwsfaBFjOoPDbmL3/u4gM52Bd5ZpAY9Tg6XNS4cR5SOJy2mutDFLRhcb00pqbGmT+z2RszKztHJFJMJDq08afSYsxu3Tc1fQqmNC8rADkFDUULSk0rO6LNDqShK7p+EMapXvb8II9b2+zjU20W16PpEOremEDcv+1078J+15iIEnx52+zhLs52WbKPmHVYjva6QOGiiSZooyQv2FjZEHPSFoBQDELL/AGezK0J1Q5sBhJLHmFWNXl0ZgFxoifVqedn4gSCvM1sFyaKe9JYutO6bxBHvei1B8Te3LGrNyyxo8jTQqiqzFjC50qDqqaS3ooNfE3tyNYznYSchEWVHAhCNI5YMZFyk+UBpRqhjLrJLVFCKGtcY2p2BdopERcu6ESpHC9Vji3kcCiZVCMokRo3IAUftnOoEkMFs0TkVEsVDUjun6kFfe3otQfEmtuRW2plMw8TKHiavIGFj7ala1nWtFBrcVNCKU0mB/QaQyS7xopIpZo5GVhZljm3t00kMxVjHUknukNaELHrl7DzDWE3AJLbqarB8vHvJGSGKicKFCqWYKt+BwKELY0U96SxdaViY0uNNe9FaCoPKpvbkRocxeksXWndMeo0+9vQVryrUcqUMD2U2TPk0lVoQdTagI5ItAoFFAqwwBSTWvCa6ak3AxPtnZL0gY86ccd6EAe115/wvgMNDmL0li60rExpcaa97egrXlWo5UoRoZ70li60rExpy0170VpevKtRypfLZ2S9IGPOnHHehFPa68/4XwNnZL0gY0rTjjvSlPa6//V8BSs9tCQdospl5FgbupJ1lSIpIEpMghZzI2pfaNAoJoaDHQsULP7VDbeykLRPHKqSOGIhIaEJOoIdayirGugkL1pXF9wFe7cbelymWMsQSwYl5ASq6Ud1BCsp42AjBqKFxz5GR2DtBp4BIwA1M9KVoUDssbitahkCtUWNaixGI/tc1BAysd6spMSbsyh20PWqB466V1MDrFCK35Yd7OZXd5WNeIUBNGUKVqxOkKCdKitFWpooUVNMAvtrtL9Gdw0RKJlJc2XDCp3RTVGFPWjg1JA5c70q/bXM5nNZCZkpHHFFmY8xGJDd0Q0YOApMYAaxU6iygqPtre59nxu2p0VjoaK4r3b6S6UNiG0rUfLEJ2qyCQ7JzqRrpUZSa1zUmJ6kk3JPiTXAQ+yc7l1+ro4p8uwhZ0bcyxuiFo3CjUgUDUbDhWp5DDPbaSHNxRQJPH3rlS4ZW0pJDPEH+0BzagFRqIoL487N2ecvl9lqUCNHLutA10UOktaayWtS1ScTO1x+uZH/5S/8AibAUXaMawZHPRfTSSmzYXXMRusZknRs2dQoxGttEaNQliABXli27J7Z5UNl8rvHMjZZJgXoeCoiAdxbe6hpI8x+eE+0aVzU4PIjZo/8A75sV3K7QMSpmmBZMrH9DCdaJl8xOStbXQwqeWpo78lJDoGze1WVnjWSLMRsjfZOoLXiMYs1DdgVFrkWxr2xtmBstMBNE1YmAGpWrqDIBpDDVVqqADc254pOVyu5y+zoBJLGIM+YyIW0LIqTCHS/nUuyk15rrrcjHQtsrXLTCle6cUoWrwm2kEFvSt8ALtuA+/ivSneJ1YqOvVhp9bYqGUyGzsrlWy0k8DNnGkhMqKoaTfyS6ULJqNqlQWanAeVKC+AYqXbaSmZ2eSqtpzCsAyhuJpIcvWpuCBMzClOJUPShDz2O2bBklkrmsvI8mgFl0pVVG5SpaWRmOrUKlqD7IApTFjG24PjxfiJ1bQOvm4fW3PDgwUwCf13B8eL8RPNo8fNw+tueEts7YgOXlG+hNYzbUrVuU+yGFeLhpW5tzxM0wntpK5eUUrWNrULVty0ggn0rgMfXcHx4vxE82jx83D6254z9dwfHi/ETzaPHzcPrbnhymM0wEbntoK+Xn3LrI6xMQEIc6qOAKKa/aUj1BHTEP2bzOa1pvi5SQT1Vowoi3UwjhAIUHjQluMmtKi1cWrBgOd7LTPQSZl95mZdGYVVidAVdHzM1wwStBE6PqQ0WoDWXQJfs9tXNTwz71JV7uqnSI5BKQ2qONWGkqLaWYm5oxbni24U2qxELla1pagJP8ApB/kcBSMhmpY1IQZhUMiiXMLFmGIQpK1Vy+YEhEgcRxsV3ilXrw+xqG2toINW5mErSrKyaC0dNxlt5GOB24W1kBWQHiAYtwno+DAVczTHJ5hpWnq88iLojAaKETvGjKigOy7sK55sQSV5jETkNq5iPdxRIwSR9yrsJaaw0TF0TMgSKDFv3KMWA3dFcn7V+x4MKlg1BqAKhqXANCQDzodIqP7o8MBz2fPZ9yrqZ2MU7No3JRWJhzASNqqrFN5u1K1cLrrvnoGTMG29oMAV34VQ54oBqZtWVQK1IgAAJJWXSATouTpOOiYU2qxETaa1qOQJP2h0Ug/ngI/ZW3FERGYlRZEeRDrKoxSORkWQqaU1JoeoAXvARQEYebbcArWeIUrXvEtpIDVv0JAPhUYdpgpgEm23AK1niFK1rIltJAat7UJAPhUYG23AK1niFK1rIltNA1b2pUV8KjDlMFMBR8/NBLtvKSRy5d5EEkLqkiNKtEnYhkVdQUGxJfmaaa3xecUrbOzT9e5GfQNO6eHecda6J30fa0Upf7Or50ti64Cl/2l51REkejWS2uhyxnJoGokeqN4961CoDX4q8r4mexUgbIZdgAAUqKLoBUkkMEAAQMOLQBRa0BIFSp25kZUheNZd6sp0SRqzbuqOGLBYZjQrVf2ZuRcc8SPZeLTlI7EE1Zq6q62ZmY8aRsKsSaaFpWwApgJFp1DBSw1EFgtRUqCAWpzoCQCfmPHFR/tC7Twps2WhaQZmCaON4lMiV3Mh1F0BUDpz6+AYiT2/2Y+ku5BVN5kp8mzaat3pi0npqVdLmhPNrcziO25sox7Iz+9CF2izM9BxBHaOQ0VmAJpWmqgPywEVsfYDR5PZn0hZPpBzMZl1yux3gWahrrI/lbFg2nsyNc3kgAaFn9pj9lGZbk15/z5GoxXtiZWc5LZjTSPG7ZmMmHcwxCOizVQIIgVB+d/AjE/mMk/wBZZcGeQ0y0rCqxfaEuWBNk5lWK16CtKVNQjO0uykG0MkigjUNNSzNQJmMvmORbruytf71b6QMYy/8AZu0uXmizU7Kz5s5hJMsxjYRgho1YleJwanUQTZL8Ip67SZCQbS2cTPIQWZKlYbsO8ItH1VT4WW1Dzti5B7frEh5ezFehJPu+osfkLUN8Bzra2TEebzlAQMuDn1jJbiEQyM1BUnSsjrOusA8Rc8RQjEZtWFYcttmWICN30OHOtwa5ifLKNJJDKyxg1IIrIxJ00AuO1OysqPnsy+annjkym7+ipGmplRWbQrKLs1ZAAqqe9N60Ip+2Mqxh2esksqvLlZWaCSJAxZAc0wKCMH9oqUUEHgWhBqcB1HJ7FURoHqXCqGIdwC4OokCvLVU+luVsVbthkljkLLWkGVOb0lmOow5iGfTUk6dQUpqFaaq0OkDE3sqJ/oMTmeQ/q6OR3d+HWRqKFrjhrWtBXnfFO2H2Kzf0TMF86WhzGQVEL0eQEh5TvHZDVQZZFBF9LDqBQLB2VmafMZ1JVjEcE+6hKSS6mQMzFmDPejgrUAAski30nFkGxovBvvv0bX5vH/Tliodism4kUtJIr5jKpmSaRkkmeeaQMAulf2yjh6M3gDi4DIP+8Sfdi82r4fhw+nzvgMDY0Xg33382vzeP+nK2E9s7EiOXlGlj3Ztqkaty/wBkMCb9K/Llh0ZB/wB4k+7F5tXw/Dh9PnfCW2dnyHLyjfyHuyKbuJq3J+yEBNuGg6fO+Ac+povBvvv5tfm8f9OVsZ+povBvvv5tfm8f9OVsY+gP+8Sfdi82r4fhw+nzvjP0B/3iT7sXm1fD8OH0+d8AfU0Xg33382vzeP8ApytjH1NF4N99/Nr83j/pytjP0B/3iT7sXm1fD8OH0+d8ByD/ALxJ92Lzavh+HD6fO+AwdjReDfffq2vzeP8ApywntrYkRgkGlmqOWqRq1YP9kOCb+B+XK2HTkH/eJPuxebV8Pw4fT53wltrZ8hgk7+Q1Btu4n9oH7Oi9Bw+l+d8A4djReDXr7b9W1n2vH/TlgOxojWzXr7b9W1H2vH/TljJyD/vEnX2YvNX4fQcPp874DkHv+sSdfZitVqj3fQcPoepvgBtjRGtmvX236kMfa8R/9csYbY0RrZr19t+pDH2vEYy2Qe/6xIOfsxWqQR7voOH0N6m+Bsg9/wBYkHP2YrVII930FvQ3qb4DDbGiNbNevtv1IY+14jCe2tiRNC9VZqkVGqRubqxsrg8xWxt6Ww62Qe/6xIOfsxWqQR7voLD5G9TfCW2tnyGF6TyXItu4npV1I4dF9IFB61NaYBxtjRGtmvX239ogn2vEfwwNsaI1qGvWvG/tEE+14j+HTGWyDmv6xIK19mK1SCOcfTkPW9TfA2Qc1/WJBWvsxWqQRzj6chXxvXADbGiNahr1rxv7RBPtfIenTA2xojWoa9a8b+1Qn2vkPTpgbIOa/rEgrX2YrVII5x9OQr43rbA2Qc1/WJBWvsxWrSnOPp0r43rbAUvPbIki7Q5SRRIMs8UlayMyHMlZmNFZjRtHUAClvljoOOe56OZO0WUVi0kLRSOJGijBV6TgQCZEUlQvFoJJ6mvPHQsBXO2eadUhSJWeWSQhVXMNlqgI7HvFRrUHIgeuG+yM7Pk4y7s7cQYsdRDB2Upq9vSRp121BQaCtMRPbvZEkqM0WVgmcREK7Rxyyh6OUQLMAgTVpqatzbh9oT+woVTLxqgcKBSjoEYXNQUUKq3rZQF8LUwD+ITtx/wzO/8ASTf+J8au0HaKTLSPwI0aZKfNU1EMzwmLg5UVSH58RqeQpxVftj9KzOz5nDRUy6ZqOajSxa9KFQ6KC4pTVVWJ50DCpwDWR2oJcjk5osu8UCZiFow7RksruYLhCdNN5Xl4C1yJibNyHaWXrAR+qS+2nWbKg9egv862xFLtaF9nQrFI8qifLUlMeYVX/Wom1B59RYWPtt0FbgYlotpK+0SxD0jyqKndyVJnlk16lK1AG4ShIAu9a20gvtjaM/0/ID6HMQTJqdSrJHVdJ1sDRbUIr9rkKkYn1zktu4I5e2lqkg9egv8AxxldroaWlvT3Mo5kqOaW5X8Bc0BwLtdDS0t6e5lHMlRzS1xfwFzQXwGFzktu4I5e2lqkg9egv/HEZt+AywSF8oGcQuqsd27KHDI4W9fs3IBFa0xKLtdDS0t6e5l6kqPYtcX8Bc0F8J7W2qhy8o0yGsTW3Ex56lA0hQTfpUWvYGuA5lnc0wMWYWNlzC7NOSUK4Ys0hzK5cD2dYMDUpUu0gUCukHpuYym8y7ZZssdy0W5KiRR3RrGVBBqKJf8Arij7J2TFnYsxDLJmY2izMcWuASA0iAkVa6CKCaaRjUBhwk0CinQ12unhL09zL1bT5PH+QvyvgOf9pZ5ckcvl8kohzDZR4cujlXAWN0lckmo/ZI32urL86XfZe05XgicwltUatq1IK1pU0ra3FT5054M1JBKQWjctpKq5gk1IHJjOlilVr1+Vza+IHsn21RhlstupSfoaymQRvpCiQ5dVKkawxK1rSlKmtMBZxnJfgH76eanj4cX5c8J7YzMpy8o+jk1jNtSt1I+yGBNuKgN+XPDq7XQ8hL+DL5tHk8fyvyvhLbG1EbLyjTIaxm24matylNIUE36V5X5XwDv0yX4B++nmp4+HF+XPGPpkvwD99PNTx8OL8ueM/WyeEn4Mvm0eTx/K/K+D63Twl/Bl82jyeP5X5XwGPpkvwD99PNTx8OL8ueA5yX4B++nmp4+HF+XPGfrdPCX8GXzaPJ4/lflfAdrp4S/gy+bR5PH8r8r4AOcl+Afvp5qePhxflzwntnMymCQfRybG1VavEALBgTUcX5c8OHa6eEv4Mvm0+Tx/K/K+E9s7TQwSDTIbctxM3JgvIKCb+HS/K+AcbOS37gnn7aX4qDr1HF+XPGDnJb9wevtp5qDr1HF/CnPGW2sgraS1fcynk2nyXv8AzF+V8B2ugraW1fcy9G0+Tx/mLi18Bhs5LfuCeftpehAHXqL/AMMDZyW/cE8/bS9CAOvUX/hjLbXQVtLavuZehCn2L3/mLi18DbXQVtLavuZehCn2L3NvEXFRfAYbOS37gnn7aXoQB16i/wDDCm2cxIYXH0cm4oKq1aOtLBhzF/lS+HG2ugraW1fcynkQp5Je5t4i4qL4T2ztNDC40yGhHuJm+y6g2Vam5tTmLioBwDj5yW9ICedONL0IA69Rf5Uxhs5LekBPOnGl6EAdeov8qYy+10FbS2ryhlPIgHkl+dqc+YqBgba6CtpbV9zKeRAPJL87U59K0wA2clvSAnnTjS9CKdetz8qYGzkt6QE86caXpSnXrf0pgba6CtpbV9zKeRAPJL87U59K0OBtroK2ltX3Mp+zQHkl+dqc+laHAVDP7TVtu5SJoHjmVJHEhZGV4NEy20nUGLXoemL5ijZ/aEUm2soFlbeqJFMDJOnAEnG+GsiJl1cOpUJPnoKYvOAMGDBgPBiBYNQagCAaXANCRXnQ0H8h4Ygu1+WWPZOcRFVEXJzAKoCgDdPYAWAxONmFDBCyhipYLUVKggFqc6AkAn5jxxT/AO0LtVCuzpwp3iz5SYrJGVZQukRaqg8XHKgoOhJ9nAR+1Oy0Q7PDLy6nXLRb4q3ds26JkKEIzaCygpUFqaq3pTE1szOyNtnOLuqQrl4EE2sEFwZZNFByakxtzAVTydcJdkOyGW+p44mihcPAVkdFQGSzDVrStTQmjA1HjjZ/Z9kY5cu07xxF5XRjSNBRo4oo6igtxKXAFNJYgeJC46x4jBrHiMKrseAUpDEKUpwLahLL06EkjwJwLseAUpDEKUpwLahLDp0JJHzOAa1jxGEttEHLTCxrE4pQtXhIppBBPoOePa7HgFKQxWpTgW1CWHToSSPmcJ7Y2ND9GmAgi/ZNQboNyDMBpWhNzUAEGptfAaeyWzZ8vHMuYljkLZmSVNAppjkbWFNhVtRY1+eJzWPEYVGyIfgxfcXoxYdOjX9b4BseD4MXT2F6HUOnRr+t8A1rHiMc3m2GNlqZZJzOZZ81IzaApG9y5krTUdVPo9OldfSl78NjwfBi+4vQ6x081/W+IXtX2KXNwLFEyZciRHLLCjakVjJuyDQaS9G9RyNcBRMrBuN3k45HT6qkGalSORuOJ3y87IR7wBZJlC14jGvLVpxbf0yE0O0BOiQRQcKSu4ZZomaSNZacNAzIQBqvUUNwTO57srl5I5V3SRtKhQyxoiyCt9QfTZgQGB6FQemKV2o/s/ZYoYYIkfKR5R4pQw7xmQGWGgj06i0wVmpSt+VTUOkpKpAIIINwQRceOM6x4jFLg7U7ORoophGrtlVzJkaICMIW5mSlFJkBIrSrEU4iAZzY75LNQJPAsLxPXS27ArRzWzKD9sE8uYrgJjWPEYNY8Riq9o9rZaDKZibLwZfNSZchXhVowQ5kWqEgMVepLaaVLCwqcQ+0NoaM650wDLfV7SBDFHUZonfqNZXi1AMwWtyjGlicB0LWPEYS20QcvILG3KhbqPZBBOOfZHas8cWz1kiykskuYlhzTmELwLnEgqirpAbW6mhBuK0qDi8bY2PCYJO4iNV5boNWrBzwi54uL1vgJbWPEYNY8RhU7IhNawxXrXgXq2o9OrX9b4DseA+5ivX2F6nUenVr+t8A1rHiMGseIwqdjwHnDFeteBep1Hp1Ir63wNseA1rDFeteBb1IY9OpAJ+YwDWseIwltkgwsLG62oW9pegIOPbbHgNawxXrXgW9SGPTqQCfmMJ7Y2TCYX7mJqkVG6D1q6s1QLmpAJ+YBPLAS2seIwax4jFeTNwPtCTJnJ3WHfmYxLu2DuAU1UuxIJ+eg+GJdtjwGtYYjWteBb6iC3TqQCfGmAa1jxGDWPEYVbY8BrWGI1rXgW+qhbp1IBPjQYG2PAa1hiNa14FvqoW6daCvjQYCqbY2UPr7JZmrfsny9NI0/Znkrr1V1/3dNKXr0xd8c6z+xY4+0mUljEaF4JAyKEVmYiZjKQLmvKpHPrjouAMGDBgIDb/Zj6S7mqpvMlPk2bTVu9MWk9NSrpc0J5t8ziN27sgx7JzxlCGQxZme3EI3eOSoVmANgSNVASCbYuOITtx/wzO/9JN/4nwCXY0ZibJwzS5xpXkUOSqxBLE1C90raT1rfwIxs7J9nsxl8qkc+YBkDMzGJI1ViZHkJo0datqofS1DUnX2K2xNmclDMsEMcbqGRd9I7BKmtS0Y4h6mviMTayZi1Ui6VpI/idVO76ClPE15c8ALkHFP1iU0p0ivQknlH15GnQWob4FyD2/WJTy6RXoSTyj6ix+QtQ3wLJmLVSLpXvH8Tq930FCPE15c8CyZi1Ui6V7x/E6vd+FCPE+HPAC5B7frEp5dIr0JJ931Fj8hahvhLbGzn+jTDfyt3TCmiNq2YkaVjBNRw0BBpyob4dWTMWqkXSveP4nV7vy0I+drc8JbYbMHLTAxwmsTAjVI3RgRpVAW4aUAoSbW54Bxcg/7xL09mK9GJ+H1HD6C1DfGRkH/AHiXp0i82r4fUcPp4G+MLJmOqRdK94/mNfd+W/ra3PGRJmPJF094/mv7vy39bfPAAyD/ALxL06RebV8PqOH0+d8AyD/vEv8AKLzavh+HD6fO+ASZjyRdPeP5r+78t/W3zwCTMeSL8R/Nf3flv625XwAMg/7xL/KLzavh+HD6fO+E9r5B/o8vfyngNtETVvq+yI6m3DQdPnfDm8zHki/Efzf8vy39bcr4S2y05y8o3cJrGbapG6kU0qgJ4b0HW3zwEP2L7M5qKOb6TJpdpNCCPdsPoyBd0pLoT56g+djzNqtntmq2ZzEEayO2yic5BGiCpll3eaVVVFAarmRdIFNOgAAjUem7zMeSL8R/N/y/Lf1tyvg3k/ki/Efzf8vy39bcr4DnezNjkzRRMroc+EzmYTTpdXBnzDswI4Csoii5UCuFPEVONGwOzT7UyZYZ9gyZlUMixxtVY4BC8NNKUWry6eYKvUgljS653s/LLnIM2TR4FdVRZmEbBzpOtd1U8NGsRxKOYFcSGVy0kQIjgy6AktRWKgsWAqQI+ZW9fG3K+A57tDKM+a2vGks7vBEJUjSKNiryiGakQ3f2yYhWl6nVd6tjXOM0mXnVJZUzOe3WYjimXeCIyu0ksWhkJUQxo9gorpY0roVemGSfyRfiP5re78t/W3zxWu1HZmSaaPNsBry8cipHvHaM66oSyCLUToNaqwuALi+AkMvtRW1rJmnimjRpJITudSoGBMgXQS0QHCHFQQb8VaIt2xy5+iFM3M6512jgZY46Fg4BrqjBUA8FxyrzN8aO2HZrNSuJsrDlxmHBy8sjSOC2UatU+xzqEatyDUXBNa/Hl5mnz+WghjZsjxZeNXKftpo87wnQEBqoUV+zoUXqzEL1JtKEJK52gqpExjkbXlgInLDgYlKKw+xRr3vU3xIHIueWYlvWlBD1IIp3fQWHyN6m+OXvsKVqZGWPLpJtFUzU4aWrCdd5LM2gDj4wlQpAGvhDLGxHvJ7elkaTOhyuvKyZIIsxeJc0iQyjQQKNJ+1GumkmI8VCGYLP2vO0VlgjyGYjMjLNKyTopDIu7AAZUFKNIooedQSTQ1q2Yy0+zsrmlUPLnJjDmXiQK++zEprMyjdtXS0cpCqtAoqQeYmuxs2Y+mTwySJmZ8nCsLSSMysWlkabVQIwCsm7U3JrCOl8SPaTs1JLmY84abyBWjSPeO0ZDOBqKLFq1FTcqwppXmBgE8mNeeE6Sk72eTKq67s8DQRZkShtJRhSFUA03DA6iRxXFsg5r+sSitekVqkEc4+nIV8b1timf/55PFk4srlcxuhDmfpKvIxl1UbUsRCpGAhJ1GnIi1a1Fgn2pnIrPlkkFD3sTMb2oxiKl1BGokKXI4QNZNQEm2Qc1/WJRWvSK1SCOcfTkK+JrW2Bsg5r+sSitekVq0pzj9npXxNa2olk9umYMYjl3oSCN6wZWtRHUx6o3pXUrCqm1PB1pMxeiRdaVkf5aa93at6+FueAp+fnmXb2UhbMbyEpJOImVAySaJ0BBSNe7C8PExNTfxxfcUHP7Yc7eymWkhRWEck6ypK7Vi0zRhWjZVVWJvUV5Uri/YAwYMGApm1e2c0MLvoiLJNOtOKhjgR5QvMHW4XTq5AmulqUK3bzZOZZM1MZIzl1yc4CqZUcd1LYjU0cguCbITRei0N2fJoRQopGoSUKj7YNQ/8A8gb151xD9spqZcKzBIpHEU0jBSEhYMGJMgKAGy1cEcXiRgFexe2hJkoTHDMY9ICvoVA6knjCtKzBR1qSfXEum2Ktp3UmoBWK93VVYsoJAeoHCb/I0rQ0htg9kMs2VgZ8sInaJGaNTKgRyoLKELVWhJFDcYdHYjJ1J3NyACdclSBWgrqqQKm3zPjgHJNsaVLPFIigamZt2Aq1NSxL0AUDUT0GPa7RY07iYVp0S1SR5+nM/I9eWEJOxOTYENDUEUILyEEGxBBahHyx6/QzKfCP4kn/ALYBpNsVbTupNQCsV7uqqzMoJGuoHCTX5GlSCAj2i2vpyeYZoJtIgdjwobUYG28FaAVIqLHnj0OxGTqTubkAE65KkCtBXVUgVNvmfHFf2xsXKjOJl1EZ1RF2gdmq6ESgU1PqkYlaBVFAqyaq6koFvG0W+BL06J1Yr5+n2vQ+NseV2vVtO6k1AKxXgqFZmQEjXUDhJr4A0qQRiq9jNiRZiFmlirRwAwaRa1ihd1s1DolaSK1xu6NVgxM6OxGTqTubkAE65KkCtATqqQKn+Z8cA7LtfSpZopFVRqZm0AKtSCSS9AABqJ8P5Y9DaLfAm/knm0+f/u9PnbCEnYnJsCGhqCKEF5CCOoILUIx6/QzKfCP4kn/tgG12vViu6k1ABivBUBmKAka6gHSTXwB6imEO0W19OUnZoJioiYkaUNqlTbeLW3FzFutbY9DsRk6k7m5ABOuSpArQE6qkCp/mcVrtLsREzEMSZQtE+sMzFpFkbcZmQQ03moUaNT9k6tVKi9Quv1i3wJf5J5tPn/7vT52x4G16sVEUhYAErwVALFQSNdQDQsPkD1FMVfshsKHMRO0iagHAVwzjUDFE7jhYKdEjSR2Ft3Q1YMTNjsRk6k7m5sTrkqQK0BOq9Kn+ZwDs219ClmikVQKljoAA1aakl6AU4vT52x6+sW+BN/JPNp8//d6fO2EJOxGTYENDUHmC8hB9QWvj1+hmU+EfxJP/AGwDY2vVmURSFlFSo0VALaQSNdRWhYV6A9bYQ7R7X0ZWVmgmICkkBUatHC8t4tfNzFvnbHodiMmCSIbnmdclTTlU6r0xVNtbLjTOSQjK71Po5MceqRi0miSTeMvNowUWKqsKNKgIJYEBe22iwr3Ep59EvRtPn6/a9PnbGsbX4mURSFl5gaCRegtrtUcQrzAPpitdlNgZeeJ2Zd4ok0pKHYa13cbMaoQh0uzx1UD7FDVgxMyOxGTBJENCeZ1yVNOVTqvgDOrDvlzUmVbewqypMwjBVSdBAYvbVqJ9K9bYh9q9llMEUOVikyqR5kZkiOONhJpJUpQyCmuoNfBbi9MTD9iMmwo0NR4F5CP5Fsev0Mynwj+JJ/7YDbFnEWSQpl23nvCoi1Glk1Uatwarq6A8sL9otr6Mu5aCYgEclRq94iig3i1rWouLA+hyOxGTBJENCeZ1yVPhU6r4qHaDZaJmpIo4BIBCzrCRI+siJ3U6Q2s94qLrB0cWimtlIC/vtFhXuJTSvIJehAtx9eY+QPLHj63qWAikYpUEDQSOVLa7agaitLYrnZfs9l5o3Zl3qiUrHKHbvIwFOusZCNxFlqoA4fEHEsvYjJgkiGhPMh5KnoKnVfAJ9qtkZXNxkZvKM6i2s6FazLpVZNYZdRNgCK3HWhzsztZTMSZORJXniTeVCKN5DUKrG4UPcVAoDzAWulW37EZNhRoajwLyEeIsW8b49/odlfhn8ST/ANsBWc5tiOTb+VioyzRpJVGUXj0TASB1kIoSRRSgahrUCx6BiGyPY/KQzCeOBBMBQSXLUIoRqYk8rYmcAYMGDAGDBgwBgwYMAYMGDAGCmDBgDBgwYAwYMGAMUnaf9oWls4sIikeCJ2RdY1F4iFmLqG1KgLAAEKSY2oSGU4u2Em2LCVVDEhVdVARbiBD+urUa151qb4CDzHbnT/8ArudUhij4lGuRZ48rIpqeELI4ueYBPyxpk/tCQIjmN1U0elAxaFocxMjVDDSx3JFDWlhS9ROJ2bywYtuU1Eq1aV4lZXUivI6lVqjmQCanGf0by1ANxHRQFA0iyhZIwPQLI6+jnALbQ21KmSnmMQjljUkK5DrUAEGsZqVvfkeduVY/LduKyyq0dBHl2mIH2leIlZo2JNCQ3CCLWJqQQcTsOw4FhaERru2rqU31V51Juegv0AHTGvOdnMtKzNJBGxamolRxUGkavMNNqHoB4CgRGU7dB3A3Dqpk3eospsZjlVagNbyilOgv8saP0+3SucxEF72ZImDKFdY80MqNRY93d46sbXY2ApiwJsDLjlCguG5dRIZwfXeEv63xrXsxlgZDuUrISXN7ktrYjyktxVWlwDzAwCvZ7tUM25EcZCKlTJrVhr1umlaHiWqMQ4sRQjniewpkdlxQ13aBagAmpJIFSKkkk0qf54bwBgwYMAYKYMGAMGDBgDBgwYAwYMGA/9k=">
            <a:hlinkClick r:id="rId4"/>
          </p:cNvPr>
          <p:cNvSpPr>
            <a:spLocks noChangeAspect="1" noChangeArrowheads="1"/>
          </p:cNvSpPr>
          <p:nvPr/>
        </p:nvSpPr>
        <p:spPr bwMode="auto">
          <a:xfrm>
            <a:off x="80963" y="-906463"/>
            <a:ext cx="3248025" cy="18954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2783" name="AutoShape 15" descr="data:image/jpeg;base64,/9j/4AAQSkZJRgABAQAAAQABAAD/2wCEAAkGBhQSEBQUExMVFRQWFR8UGBUYGBoYHRgUHxwYFxkVHhkYHyYfGhkjHx4eHy8gIycqLS0tGiAyNTAqNSYrLCkBCQoKBQUFDQUFDSkYEhgpKSkpKSkpKSkpKSkpKSkpKSkpKSkpKSkpKSkpKSkpKSkpKSkpKSkpKSkpKSkpKSkpKf/AABEIAJ8BEAMBIgACEQEDEQH/xAAbAAACAgMBAAAAAAAAAAAAAAAABAUGAQMHAv/EAEgQAAIBAgMFBQQGBwYGAgMBAAECAxEhAAQSBRMiMUEGI1FScUJDU2EUFTKSk6EWJDNUgZHhB2JjZNHiNXN0grPScsEmRKQX/8QAFAEBAAAAAAAAAAAAAAAAAAAAAP/EABQRAQAAAAAAAAAAAAAAAAAAAAD/2gAMAwEAAhEDEQA/AO44MGDAGFto59IIZJpCQkaNIxAqdKgs1hzNByxX/wBN6LlyYCDMzBl1g7sLPHleYFHbXKhpYUDcRoA0Z28yub+hZ8lyYaSMFQqp+j/RgKcXQShmYVqwrQXpgJrIdto541liy+aeNxVXENmHiKmuPS9sVMjRjLZvWqq7LubhWLhW58iUYf8Aacc5y+0pI9gZ3LxZlWkgkWLL7iVWkETGB401Qnjk4mUlbEhgK0xcuwu2DXO/SMwjMc6d22rSrRskQQxq7sRGWDAAMRUNTrgJTNdsVjRpJMtm1RFLsxisqgVLGh5ACuNv6T/5TN/hf7sPLtuA0pPEa0p3iX1EqvXqQQPEjAu24DSk8RrSneJepKr16kEDxIwEYvbFS7RjLZvWqq7LubhWLBW58iUYf9pxnNdsFjRpHy2bVEUuzGGwUCpNj0F8SS7bgNKTxGtKd4l6kqvXqQQPEimI/b208vJlJ0M0TB4WWgcHUGDIAArAmpqooQSbAg4D1+k/+Uzf4X+7Gpe2Cl2jGWzetVVyu5uFYsFPPkSjD/tOJJdtQdJ4r0p3idWKjr1a3rbGRtuD48V6e8Tq2gdercPrbARua7YLGjO+WzaoilmYw2CgVJseQGNn6T/5TN/hf7sPDbcHx4unvE6toHXq3D62wDbcHx4vxE6toHXzcPrbngI1e2Cl2QZbN61UMy7nkragp59SrfywZrtgsaM75bNqigszGHkouTY4kvruD48X4iebR4+bh9bc8R+3tpZeTKzIZomDRsCA4NQSUpRXUni4bEXtWuA9fpP/AJTN/hf7sak7YKXZBls2XUBmXc8g2rSefXSf5YkvrqD48X4iebR4+bh9bc8Z+u4PjxfiJ5tHj5uH1tzwEZme2Cxozvls2qKKsxh5Dxscbf0n/wApm/wv92HvruD48X4iebR4+bh9bc8H13B8eL8RPNo8fNw+tueAjE7YKXZBls2XUAsu55Bq6Tz60P8ALBme2CxoXfLZtVUVJMPIfwOJM7bg+PF+InRtB6+bh9bc8R+39pZd8tKrTREFbjWOjBTydTZuHmL2wHr9J/8AKZv8L/djUnbBWdkGWzZZKahueVakdetMSZ23APfxWr7xOjaD16Nw+tsB23AK1nitWveJ0bQevRjp9bYCMzPbBY0Lvls2qjmTDy6dDjb+k/8AlM3+F/uw8224BWs8QpWveJahCnr0YgH5mmBttwCtZ4hSte8S1CFPXoSAfmaYCMj7YKzMgy2bLJTUNzyqKjr1GDM9sFjUs+WzaqKAkw+JAHI+JAxJttuAVrPEKVr3iWoQrdehIB8CcR+39pZd4HVpoiKio1j2ZEB5Ops1Ab26+GA9fpP/AJTN/hf7sao+2CszKMtmyyEBhufskjUOvhfEm224BWs8QpWveJbSQG69CQD4EjA224BWs8QpWtZEtpIDdbUJAPhUYCMzPbBY11Pls2q1AqYepIUCx6kgfxxt/Sf/ACmb/C/3YebbcArWeIUrXvEtpIDVvahIB8KjA224BWs8QpWtZEtpoGre1KivhUYCIyXb3LyZwZOkyZgqX3ckZXhA1Vry5YsmKDnzl5NvZSWOVXlRJMu6rLEwUBZ2IManeBw1iTwjlzOL9gDBgwYBA7Bg7vul7ti6fJmbW3qC1GobalU81BCfbj/hmd/6Sb/xPibxV/7RdrxxbPzCOTqmy0ypRSb7p/D+FufM0orEBA9iIZMpmcplhE7RPs4apnohDQyy0Xd3Knvr1Y/bSlKHV0XFA7L7PlM2TafMZiSVsnMzly6cQmythG6qyA9QQKjFzXZdKd7NanNzehJv61ofEAYBzGcJLsulO9mtT2z0JP51oflTAuy6U72a1PbPQk/nWh+WAcwntpK5aYUrWJxSmqvCbaajV6VFcC7LpTvZrU9s9CW/PkflhLbGyf1aYbyZu6YUqXrQM1CttVa0IqKi2AmRgwmNmf4s3T2z0Yt/T0tgGy/8Wbp7Z6Nq/p6WwDmDCY2X/izdPbPRtX9PS2AbL/xZvvnzav6elsA5hPbSVy8opWsZtTVW3LTUV9K4Bsv/ABZvvnzav6elsJbY2V+ryjeTHuzbUWrctTTbV5aVuLYCZwYT+rP8Wb7582r+npbB9V/4s33z5tX9PS2AcwYT+q/8Wb7582r+npbAdl/4s33z5tX9PS2AcwltpK5eQUrblp1dR7NRX+eMnZf+LN98+bV/T0thPbOyqwSd5MaqbVLc2DfZtXw9LYCYwYTbZla97Nevtnq2r+npbAdl8+9m6+2eravy5elsA5gwm2y6172a9fbPUhvy5D5YG2XWvezXr7Z6kN+XIfLAO4R2ylYWFK3W2nV7S9KjGW2XWvezXr7Z6kH8qUHywntnZdYX7yY1ItUtzdWsLcqW8BXATGDCb7LrXvZhWvJzapBt6UoPAE4G2XWvezXryc2qQbelKDwqcA5gwm2y6172YVryc2qQbelLeFTgbZda97MK15ObVobelLeFTgKltnZv/wCQ5GerfsHhpp4fszPXXX7X92nK9emL1ih5/Lypt3KDfTNAySPu3DlVmKTiqyadIottGqoF6Uvi+YAwYMGArnaHYEk0rPEdDNkcxlhJqYaZHMJiYAXFCGJZb2HOgpD7Z7OquyM4ZYUUrDmZIo7ERIyOyx8PDQUB0iqgqpF1BF7xCduP+GZ3/pJv/E+Aq3ZXOzTJsyf9Xi3yuEjhhZFji0l3joZTqBKKQRpoVBo3LF2WHMWrLF0r3TDqdXvbVFAOdKE3rQU3YO1t8uzXjgdY6vu9W5UuhjcFtMNETSL0oPkK4nNvdqpct9GrlWImzEWXYmRRo3jFdXCG1UNLWrqF7HASyw5i1ZYule6YdTq97aooB4G9+QFhzFqyxdK903idXvbVFAPA3vyFT7DZiVsxtCYiaRXzSqitKpSOMIrcCk2pvDWliAtOWLaudkt3DDl7cdqkg+10F/44DCw5i1ZYule6bxOr3tqrQDwN78sJ7Yy85y0oLxNWJgRuHatm1DTvr1WgArz8a0Dq52S3cMOXtx2qSD7XQX/j44S2xmpGy0w+jteJhSqNzDKRpDDVQXoDetBfAOCKf4kXT3TeYk+98tB63vywCHMfFi6e6bzVPvfLb1vfljIzknwG6e2nmIPtdBxfx8cRGxu2X0kEx5XMBAWXetulSqSGNxXXWxBPK9MBLCHMfFi6e6bzVPvfLb1vf7OAQ5j4sX4Teap975bet/7uFtndoRmF1wqsqg6S0csTgNW4qrEVCkNTwIw0M7J8Bvvx+anm8OL8ueAwIcx8WL8JvNX4vlt63/u4T2xl5zl5QXibuzbcO1bm2nfCvDaled+XDhwZ2T4Dffj81PN4cX5c8J7YzUjZeUfR2NYzaqN1I+yGGq3FSt+XPAO7qf4kX4TeavxfLb1vy4cY3OY+LF+E3mr8Xy29b8uHGfpknwG++nm0+bw4vy52wfTZPgN9+PzU83hxflzwCW09ovl1UyTRjW2hQuXlkLNxPQLHIWPdq3ToW5cODI7ReaojmjqACVbLyowBdgtVeQEVVWHLmNXKxV7R7MlzSw0iA3U29KvM0YcbueKgkhDMpGtW5XFvHEJtnsPmJyH7lToWPdbzeAaQyhxLNl341FKNu9XG3EL6wuJin+LF+E3mqPe+W3rf+7hXamUzDwuoeFiRQAwsfaBFjOoPDbmL3/u4gM52Bd5ZpAY9Tg6XNS4cR5SOJy2mutDFLRhcb00pqbGmT+z2RszKztHJFJMJDq08afSYsxu3Tc1fQqmNC8rADkFDUULSk0rO6LNDqShK7p+EMapXvb8II9b2+zjU20W16PpEOremEDcv+1078J+15iIEnx52+zhLs52WbKPmHVYjva6QOGiiSZooyQv2FjZEHPSFoBQDELL/AGezK0J1Q5sBhJLHmFWNXl0ZgFxoifVqedn4gSCvM1sFyaKe9JYutO6bxBHvei1B8Te3LGrNyyxo8jTQqiqzFjC50qDqqaS3ooNfE3tyNYznYSchEWVHAhCNI5YMZFyk+UBpRqhjLrJLVFCKGtcY2p2BdopERcu6ESpHC9Vji3kcCiZVCMokRo3IAUftnOoEkMFs0TkVEsVDUjun6kFfe3otQfEmtuRW2plMw8TKHiavIGFj7ala1nWtFBrcVNCKU0mB/QaQyS7xopIpZo5GVhZljm3t00kMxVjHUknukNaELHrl7DzDWE3AJLbqarB8vHvJGSGKicKFCqWYKt+BwKELY0U96SxdaViY0uNNe9FaCoPKpvbkRocxeksXWndMeo0+9vQVryrUcqUMD2U2TPk0lVoQdTagI5ItAoFFAqwwBSTWvCa6ak3AxPtnZL0gY86ccd6EAe115/wvgMNDmL0li60rExpcaa97egrXlWo5UoRoZ70li60rExpy0170VpevKtRypfLZ2S9IGPOnHHehFPa68/4XwNnZL0gY0rTjjvSlPa6//V8BSs9tCQdospl5FgbupJ1lSIpIEpMghZzI2pfaNAoJoaDHQsULP7VDbeykLRPHKqSOGIhIaEJOoIdayirGugkL1pXF9wFe7cbelymWMsQSwYl5ASq6Ud1BCsp42AjBqKFxz5GR2DtBp4BIwA1M9KVoUDssbitahkCtUWNaixGI/tc1BAysd6spMSbsyh20PWqB466V1MDrFCK35Yd7OZXd5WNeIUBNGUKVqxOkKCdKitFWpooUVNMAvtrtL9Gdw0RKJlJc2XDCp3RTVGFPWjg1JA5c70q/bXM5nNZCZkpHHFFmY8xGJDd0Q0YOApMYAaxU6iygqPtre59nxu2p0VjoaK4r3b6S6UNiG0rUfLEJ2qyCQ7JzqRrpUZSa1zUmJ6kk3JPiTXAQ+yc7l1+ro4p8uwhZ0bcyxuiFo3CjUgUDUbDhWp5DDPbaSHNxRQJPH3rlS4ZW0pJDPEH+0BzagFRqIoL487N2ecvl9lqUCNHLutA10UOktaayWtS1ScTO1x+uZH/5S/8AibAUXaMawZHPRfTSSmzYXXMRusZknRs2dQoxGttEaNQliABXli27J7Z5UNl8rvHMjZZJgXoeCoiAdxbe6hpI8x+eE+0aVzU4PIjZo/8A75sV3K7QMSpmmBZMrH9DCdaJl8xOStbXQwqeWpo78lJDoGze1WVnjWSLMRsjfZOoLXiMYs1DdgVFrkWxr2xtmBstMBNE1YmAGpWrqDIBpDDVVqqADc254pOVyu5y+zoBJLGIM+YyIW0LIqTCHS/nUuyk15rrrcjHQtsrXLTCle6cUoWrwm2kEFvSt8ALtuA+/ivSneJ1YqOvVhp9bYqGUyGzsrlWy0k8DNnGkhMqKoaTfyS6ULJqNqlQWanAeVKC+AYqXbaSmZ2eSqtpzCsAyhuJpIcvWpuCBMzClOJUPShDz2O2bBklkrmsvI8mgFl0pVVG5SpaWRmOrUKlqD7IApTFjG24PjxfiJ1bQOvm4fW3PDgwUwCf13B8eL8RPNo8fNw+tueEts7YgOXlG+hNYzbUrVuU+yGFeLhpW5tzxM0wntpK5eUUrWNrULVty0ggn0rgMfXcHx4vxE82jx83D6254z9dwfHi/ETzaPHzcPrbnhymM0wEbntoK+Xn3LrI6xMQEIc6qOAKKa/aUj1BHTEP2bzOa1pvi5SQT1Vowoi3UwjhAIUHjQluMmtKi1cWrBgOd7LTPQSZl95mZdGYVVidAVdHzM1wwStBE6PqQ0WoDWXQJfs9tXNTwz71JV7uqnSI5BKQ2qONWGkqLaWYm5oxbni24U2qxELla1pagJP8ApB/kcBSMhmpY1IQZhUMiiXMLFmGIQpK1Vy+YEhEgcRxsV3ilXrw+xqG2toINW5mErSrKyaC0dNxlt5GOB24W1kBWQHiAYtwno+DAVczTHJ5hpWnq88iLojAaKETvGjKigOy7sK55sQSV5jETkNq5iPdxRIwSR9yrsJaaw0TF0TMgSKDFv3KMWA3dFcn7V+x4MKlg1BqAKhqXANCQDzodIqP7o8MBz2fPZ9yrqZ2MU7No3JRWJhzASNqqrFN5u1K1cLrrvnoGTMG29oMAV34VQ54oBqZtWVQK1IgAAJJWXSATouTpOOiYU2qxETaa1qOQJP2h0Ug/ngI/ZW3FERGYlRZEeRDrKoxSORkWQqaU1JoeoAXvARQEYebbcArWeIUrXvEtpIDVv0JAPhUYdpgpgEm23AK1niFK1rIltJAat7UJAPhUYG23AK1niFK1rIltNA1b2pUV8KjDlMFMBR8/NBLtvKSRy5d5EEkLqkiNKtEnYhkVdQUGxJfmaaa3xecUrbOzT9e5GfQNO6eHecda6J30fa0Upf7Or50ti64Cl/2l51REkejWS2uhyxnJoGokeqN4961CoDX4q8r4mexUgbIZdgAAUqKLoBUkkMEAAQMOLQBRa0BIFSp25kZUheNZd6sp0SRqzbuqOGLBYZjQrVf2ZuRcc8SPZeLTlI7EE1Zq6q62ZmY8aRsKsSaaFpWwApgJFp1DBSw1EFgtRUqCAWpzoCQCfmPHFR/tC7Twps2WhaQZmCaON4lMiV3Mh1F0BUDpz6+AYiT2/2Y+ku5BVN5kp8mzaat3pi0npqVdLmhPNrcziO25sox7Iz+9CF2izM9BxBHaOQ0VmAJpWmqgPywEVsfYDR5PZn0hZPpBzMZl1yux3gWahrrI/lbFg2nsyNc3kgAaFn9pj9lGZbk15/z5GoxXtiZWc5LZjTSPG7ZmMmHcwxCOizVQIIgVB+d/AjE/mMk/wBZZcGeQ0y0rCqxfaEuWBNk5lWK16CtKVNQjO0uykG0MkigjUNNSzNQJmMvmORbruytf71b6QMYy/8AZu0uXmizU7Kz5s5hJMsxjYRgho1YleJwanUQTZL8Ip67SZCQbS2cTPIQWZKlYbsO8ItH1VT4WW1Dzti5B7frEh5ezFehJPu+osfkLUN8Bzra2TEebzlAQMuDn1jJbiEQyM1BUnSsjrOusA8Rc8RQjEZtWFYcttmWICN30OHOtwa5ifLKNJJDKyxg1IIrIxJ00AuO1OysqPnsy+annjkym7+ipGmplRWbQrKLs1ZAAqqe9N60Ip+2Mqxh2esksqvLlZWaCSJAxZAc0wKCMH9oqUUEHgWhBqcB1HJ7FURoHqXCqGIdwC4OokCvLVU+luVsVbthkljkLLWkGVOb0lmOow5iGfTUk6dQUpqFaaq0OkDE3sqJ/oMTmeQ/q6OR3d+HWRqKFrjhrWtBXnfFO2H2Kzf0TMF86WhzGQVEL0eQEh5TvHZDVQZZFBF9LDqBQLB2VmafMZ1JVjEcE+6hKSS6mQMzFmDPejgrUAAski30nFkGxovBvvv0bX5vH/Tliodism4kUtJIr5jKpmSaRkkmeeaQMAulf2yjh6M3gDi4DIP+8Sfdi82r4fhw+nzvgMDY0Xg33382vzeP+nK2E9s7EiOXlGlj3Ztqkaty/wBkMCb9K/Llh0ZB/wB4k+7F5tXw/Dh9PnfCW2dnyHLyjfyHuyKbuJq3J+yEBNuGg6fO+Ac+povBvvv5tfm8f9OVsZ+povBvvv5tfm8f9OVsY+gP+8Sfdi82r4fhw+nzvjP0B/3iT7sXm1fD8OH0+d8AfU0Xg33382vzeP8ApytjH1NF4N99/Nr83j/pytjP0B/3iT7sXm1fD8OH0+d8ByD/ALxJ92Lzavh+HD6fO+AwdjReDfffq2vzeP8ApywntrYkRgkGlmqOWqRq1YP9kOCb+B+XK2HTkH/eJPuxebV8Pw4fT53wltrZ8hgk7+Q1Btu4n9oH7Oi9Bw+l+d8A4djReDXr7b9W1n2vH/TlgOxojWzXr7b9W1H2vH/TljJyD/vEnX2YvNX4fQcPp874DkHv+sSdfZitVqj3fQcPoepvgBtjRGtmvX236kMfa8R/9csYbY0RrZr19t+pDH2vEYy2Qe/6xIOfsxWqQR7voOH0N6m+Bsg9/wBYkHP2YrVII930FvQ3qb4DDbGiNbNevtv1IY+14jCe2tiRNC9VZqkVGqRubqxsrg8xWxt6Ww62Qe/6xIOfsxWqQR7voLD5G9TfCW2tnyGF6TyXItu4npV1I4dF9IFB61NaYBxtjRGtmvX239ogn2vEfwwNsaI1qGvWvG/tEE+14j+HTGWyDmv6xIK19mK1SCOcfTkPW9TfA2Qc1/WJBWvsxWqQRzj6chXxvXADbGiNahr1rxv7RBPtfIenTA2xojWoa9a8b+1Qn2vkPTpgbIOa/rEgrX2YrVII5x9OQr43rbA2Qc1/WJBWvsxWrSnOPp0r43rbAUvPbIki7Q5SRRIMs8UlayMyHMlZmNFZjRtHUAClvljoOOe56OZO0WUVi0kLRSOJGijBV6TgQCZEUlQvFoJJ6mvPHQsBXO2eadUhSJWeWSQhVXMNlqgI7HvFRrUHIgeuG+yM7Pk4y7s7cQYsdRDB2Upq9vSRp121BQaCtMRPbvZEkqM0WVgmcREK7Rxyyh6OUQLMAgTVpqatzbh9oT+woVTLxqgcKBSjoEYXNQUUKq3rZQF8LUwD+ITtx/wzO/8ASTf+J8au0HaKTLSPwI0aZKfNU1EMzwmLg5UVSH58RqeQpxVftj9KzOz5nDRUy6ZqOajSxa9KFQ6KC4pTVVWJ50DCpwDWR2oJcjk5osu8UCZiFow7RksruYLhCdNN5Xl4C1yJibNyHaWXrAR+qS+2nWbKg9egv862xFLtaF9nQrFI8qifLUlMeYVX/Wom1B59RYWPtt0FbgYlotpK+0SxD0jyqKndyVJnlk16lK1AG4ShIAu9a20gvtjaM/0/ID6HMQTJqdSrJHVdJ1sDRbUIr9rkKkYn1zktu4I5e2lqkg9egv8AxxldroaWlvT3Mo5kqOaW5X8Bc0BwLtdDS0t6e5lHMlRzS1xfwFzQXwGFzktu4I5e2lqkg9egv/HEZt+AywSF8oGcQuqsd27KHDI4W9fs3IBFa0xKLtdDS0t6e5l6kqPYtcX8Bc0F8J7W2qhy8o0yGsTW3Ex56lA0hQTfpUWvYGuA5lnc0wMWYWNlzC7NOSUK4Ys0hzK5cD2dYMDUpUu0gUCukHpuYym8y7ZZssdy0W5KiRR3RrGVBBqKJf8Arij7J2TFnYsxDLJmY2izMcWuASA0iAkVa6CKCaaRjUBhwk0CinQ12unhL09zL1bT5PH+QvyvgOf9pZ5ckcvl8kohzDZR4cujlXAWN0lckmo/ZI32urL86XfZe05XgicwltUatq1IK1pU0ra3FT5054M1JBKQWjctpKq5gk1IHJjOlilVr1+Vza+IHsn21RhlstupSfoaymQRvpCiQ5dVKkawxK1rSlKmtMBZxnJfgH76eanj4cX5c8J7YzMpy8o+jk1jNtSt1I+yGBNuKgN+XPDq7XQ8hL+DL5tHk8fyvyvhLbG1EbLyjTIaxm24matylNIUE36V5X5XwDv0yX4B++nmp4+HF+XPGPpkvwD99PNTx8OL8ueM/WyeEn4Mvm0eTx/K/K+D63Twl/Bl82jyeP5X5XwGPpkvwD99PNTx8OL8ueA5yX4B++nmp4+HF+XPGfrdPCX8GXzaPJ4/lflfAdrp4S/gy+bR5PH8r8r4AOcl+Afvp5qePhxflzwntnMymCQfRybG1VavEALBgTUcX5c8OHa6eEv4Mvm0+Tx/K/K+E9s7TQwSDTIbctxM3JgvIKCb+HS/K+AcbOS37gnn7aX4qDr1HF+XPGDnJb9wevtp5qDr1HF/CnPGW2sgraS1fcynk2nyXv8AzF+V8B2ugraW1fcy9G0+Tx/mLi18Bhs5LfuCeftpehAHXqL/AMMDZyW/cE8/bS9CAOvUX/hjLbXQVtLavuZehCn2L3/mLi18DbXQVtLavuZehCn2L3NvEXFRfAYbOS37gnn7aXoQB16i/wDDCm2cxIYXH0cm4oKq1aOtLBhzF/lS+HG2ugraW1fcynkQp5Je5t4i4qL4T2ztNDC40yGhHuJm+y6g2Vam5tTmLioBwDj5yW9ICedONL0IA69Rf5Uxhs5LekBPOnGl6EAdeov8qYy+10FbS2ryhlPIgHkl+dqc+YqBgba6CtpbV9zKeRAPJL87U59K0wA2clvSAnnTjS9CKdetz8qYGzkt6QE86caXpSnXrf0pgba6CtpbV9zKeRAPJL87U59K0OBtroK2ltX3Mp+zQHkl+dqc+laHAVDP7TVtu5SJoHjmVJHEhZGV4NEy20nUGLXoemL5ijZ/aEUm2soFlbeqJFMDJOnAEnG+GsiJl1cOpUJPnoKYvOAMGDBgPBiBYNQagCAaXANCRXnQ0H8h4Ygu1+WWPZOcRFVEXJzAKoCgDdPYAWAxONmFDBCyhipYLUVKggFqc6AkAn5jxxT/AO0LtVCuzpwp3iz5SYrJGVZQukRaqg8XHKgoOhJ9nAR+1Oy0Q7PDLy6nXLRb4q3ds26JkKEIzaCygpUFqaq3pTE1szOyNtnOLuqQrl4EE2sEFwZZNFByakxtzAVTydcJdkOyGW+p44mihcPAVkdFQGSzDVrStTQmjA1HjjZ/Z9kY5cu07xxF5XRjSNBRo4oo6igtxKXAFNJYgeJC46x4jBrHiMKrseAUpDEKUpwLahLL06EkjwJwLseAUpDEKUpwLahLDp0JJHzOAa1jxGEttEHLTCxrE4pQtXhIppBBPoOePa7HgFKQxWpTgW1CWHToSSPmcJ7Y2ND9GmAgi/ZNQboNyDMBpWhNzUAEGptfAaeyWzZ8vHMuYljkLZmSVNAppjkbWFNhVtRY1+eJzWPEYVGyIfgxfcXoxYdOjX9b4BseD4MXT2F6HUOnRr+t8A1rHiMc3m2GNlqZZJzOZZ81IzaApG9y5krTUdVPo9OldfSl78NjwfBi+4vQ6x081/W+IXtX2KXNwLFEyZciRHLLCjakVjJuyDQaS9G9RyNcBRMrBuN3k45HT6qkGalSORuOJ3y87IR7wBZJlC14jGvLVpxbf0yE0O0BOiQRQcKSu4ZZomaSNZacNAzIQBqvUUNwTO57srl5I5V3SRtKhQyxoiyCt9QfTZgQGB6FQemKV2o/s/ZYoYYIkfKR5R4pQw7xmQGWGgj06i0wVmpSt+VTUOkpKpAIIINwQRceOM6x4jFLg7U7ORoophGrtlVzJkaICMIW5mSlFJkBIrSrEU4iAZzY75LNQJPAsLxPXS27ArRzWzKD9sE8uYrgJjWPEYNY8Riq9o9rZaDKZibLwZfNSZchXhVowQ5kWqEgMVepLaaVLCwqcQ+0NoaM650wDLfV7SBDFHUZonfqNZXi1AMwWtyjGlicB0LWPEYS20QcvILG3KhbqPZBBOOfZHas8cWz1kiykskuYlhzTmELwLnEgqirpAbW6mhBuK0qDi8bY2PCYJO4iNV5boNWrBzwi54uL1vgJbWPEYNY8RhU7IhNawxXrXgXq2o9OrX9b4DseA+5ivX2F6nUenVr+t8A1rHiMGseIwqdjwHnDFeteBep1Hp1Ir63wNseA1rDFeteBb1IY9OpAJ+YwDWseIwltkgwsLG62oW9pegIOPbbHgNawxXrXgW9SGPTqQCfmMJ7Y2TCYX7mJqkVG6D1q6s1QLmpAJ+YBPLAS2seIwax4jFeTNwPtCTJnJ3WHfmYxLu2DuAU1UuxIJ+eg+GJdtjwGtYYjWteBb6iC3TqQCfGmAa1jxGDWPEYVbY8BrWGI1rXgW+qhbp1IBPjQYG2PAa1hiNa14FvqoW6daCvjQYCqbY2UPr7JZmrfsny9NI0/Znkrr1V1/3dNKXr0xd8c6z+xY4+0mUljEaF4JAyKEVmYiZjKQLmvKpHPrjouAMGDBgIDb/Zj6S7mqpvMlPk2bTVu9MWk9NSrpc0J5t8ziN27sgx7JzxlCGQxZme3EI3eOSoVmANgSNVASCbYuOITtx/wzO/9JN/4nwCXY0ZibJwzS5xpXkUOSqxBLE1C90raT1rfwIxs7J9nsxl8qkc+YBkDMzGJI1ViZHkJo0datqofS1DUnX2K2xNmclDMsEMcbqGRd9I7BKmtS0Y4h6mviMTayZi1Ui6VpI/idVO76ClPE15c8ALkHFP1iU0p0ivQknlH15GnQWob4FyD2/WJTy6RXoSTyj6ix+QtQ3wLJmLVSLpXvH8Tq930FCPE15c8CyZi1Ui6V7x/E6vd+FCPE+HPAC5B7frEp5dIr0JJ931Fj8hahvhLbGzn+jTDfyt3TCmiNq2YkaVjBNRw0BBpyob4dWTMWqkXSveP4nV7vy0I+drc8JbYbMHLTAxwmsTAjVI3RgRpVAW4aUAoSbW54Bxcg/7xL09mK9GJ+H1HD6C1DfGRkH/AHiXp0i82r4fUcPp4G+MLJmOqRdK94/mNfd+W/ra3PGRJmPJF094/mv7vy39bfPAAyD/ALxL06RebV8PqOH0+d8AyD/vEv8AKLzavh+HD6fO+ASZjyRdPeP5r+78t/W3zwCTMeSL8R/Nf3flv625XwAMg/7xL/KLzavh+HD6fO+E9r5B/o8vfyngNtETVvq+yI6m3DQdPnfDm8zHki/Efzf8vy39bcr4S2y05y8o3cJrGbapG6kU0qgJ4b0HW3zwEP2L7M5qKOb6TJpdpNCCPdsPoyBd0pLoT56g+djzNqtntmq2ZzEEayO2yic5BGiCpll3eaVVVFAarmRdIFNOgAAjUem7zMeSL8R/N/y/Lf1tyvg3k/ki/Efzf8vy39bcr4DnezNjkzRRMroc+EzmYTTpdXBnzDswI4Csoii5UCuFPEVONGwOzT7UyZYZ9gyZlUMixxtVY4BC8NNKUWry6eYKvUgljS653s/LLnIM2TR4FdVRZmEbBzpOtd1U8NGsRxKOYFcSGVy0kQIjgy6AktRWKgsWAqQI+ZW9fG3K+A57tDKM+a2vGks7vBEJUjSKNiryiGakQ3f2yYhWl6nVd6tjXOM0mXnVJZUzOe3WYjimXeCIyu0ksWhkJUQxo9gorpY0roVemGSfyRfiP5re78t/W3zxWu1HZmSaaPNsBry8cipHvHaM66oSyCLUToNaqwuALi+AkMvtRW1rJmnimjRpJITudSoGBMgXQS0QHCHFQQb8VaIt2xy5+iFM3M6512jgZY46Fg4BrqjBUA8FxyrzN8aO2HZrNSuJsrDlxmHBy8sjSOC2UatU+xzqEatyDUXBNa/Hl5mnz+WghjZsjxZeNXKftpo87wnQEBqoUV+zoUXqzEL1JtKEJK52gqpExjkbXlgInLDgYlKKw+xRr3vU3xIHIueWYlvWlBD1IIp3fQWHyN6m+OXvsKVqZGWPLpJtFUzU4aWrCdd5LM2gDj4wlQpAGvhDLGxHvJ7elkaTOhyuvKyZIIsxeJc0iQyjQQKNJ+1GumkmI8VCGYLP2vO0VlgjyGYjMjLNKyTopDIu7AAZUFKNIooedQSTQ1q2Yy0+zsrmlUPLnJjDmXiQK++zEprMyjdtXS0cpCqtAoqQeYmuxs2Y+mTwySJmZ8nCsLSSMysWlkabVQIwCsm7U3JrCOl8SPaTs1JLmY84abyBWjSPeO0ZDOBqKLFq1FTcqwppXmBgE8mNeeE6Sk72eTKq67s8DQRZkShtJRhSFUA03DA6iRxXFsg5r+sSitekVqkEc4+nIV8b1timf/55PFk4srlcxuhDmfpKvIxl1UbUsRCpGAhJ1GnIi1a1Fgn2pnIrPlkkFD3sTMb2oxiKl1BGokKXI4QNZNQEm2Qc1/WJRWvSK1SCOcfTkK+JrW2Bsg5r+sSitekVq0pzj9npXxNa2olk9umYMYjl3oSCN6wZWtRHUx6o3pXUrCqm1PB1pMxeiRdaVkf5aa93at6+FueAp+fnmXb2UhbMbyEpJOImVAySaJ0BBSNe7C8PExNTfxxfcUHP7Yc7eymWkhRWEck6ypK7Vi0zRhWjZVVWJvUV5Uri/YAwYMGApm1e2c0MLvoiLJNOtOKhjgR5QvMHW4XTq5AmulqUK3bzZOZZM1MZIzl1yc4CqZUcd1LYjU0cguCbITRei0N2fJoRQopGoSUKj7YNQ/8A8gb151xD9spqZcKzBIpHEU0jBSEhYMGJMgKAGy1cEcXiRgFexe2hJkoTHDMY9ICvoVA6knjCtKzBR1qSfXEum2Ktp3UmoBWK93VVYsoJAeoHCb/I0rQ0htg9kMs2VgZ8sInaJGaNTKgRyoLKELVWhJFDcYdHYjJ1J3NyACdclSBWgrqqQKm3zPjgHJNsaVLPFIigamZt2Aq1NSxL0AUDUT0GPa7RY07iYVp0S1SR5+nM/I9eWEJOxOTYENDUEUILyEEGxBBahHyx6/QzKfCP4kn/ALYBpNsVbTupNQCsV7uqqzMoJGuoHCTX5GlSCAj2i2vpyeYZoJtIgdjwobUYG28FaAVIqLHnj0OxGTqTubkAE65KkCtBXVUgVNvmfHFf2xsXKjOJl1EZ1RF2gdmq6ESgU1PqkYlaBVFAqyaq6koFvG0W+BL06J1Yr5+n2vQ+NseV2vVtO6k1AKxXgqFZmQEjXUDhJr4A0qQRiq9jNiRZiFmlirRwAwaRa1ihd1s1DolaSK1xu6NVgxM6OxGTqTubkAE65KkCtATqqQKn+Z8cA7LtfSpZopFVRqZm0AKtSCSS9AABqJ8P5Y9DaLfAm/knm0+f/u9PnbCEnYnJsCGhqCKEF5CCOoILUIx6/QzKfCP4kn/tgG12vViu6k1ABivBUBmKAka6gHSTXwB6imEO0W19OUnZoJioiYkaUNqlTbeLW3FzFutbY9DsRk6k7m5ABOuSpArQE6qkCp/mcVrtLsREzEMSZQtE+sMzFpFkbcZmQQ03moUaNT9k6tVKi9Quv1i3wJf5J5tPn/7vT52x4G16sVEUhYAErwVALFQSNdQDQsPkD1FMVfshsKHMRO0iagHAVwzjUDFE7jhYKdEjSR2Ft3Q1YMTNjsRk6k7m5sTrkqQK0BOq9Kn+ZwDs219ClmikVQKljoAA1aakl6AU4vT52x6+sW+BN/JPNp8//d6fO2EJOxGTYENDUHmC8hB9QWvj1+hmU+EfxJP/AGwDY2vVmURSFlFSo0VALaQSNdRWhYV6A9bYQ7R7X0ZWVmgmICkkBUatHC8t4tfNzFvnbHodiMmCSIbnmdclTTlU6r0xVNtbLjTOSQjK71Po5MceqRi0miSTeMvNowUWKqsKNKgIJYEBe22iwr3Ep59EvRtPn6/a9PnbGsbX4mURSFl5gaCRegtrtUcQrzAPpitdlNgZeeJ2Zd4ok0pKHYa13cbMaoQh0uzx1UD7FDVgxMyOxGTBJENCeZ1yVNOVTqvgDOrDvlzUmVbewqypMwjBVSdBAYvbVqJ9K9bYh9q9llMEUOVikyqR5kZkiOONhJpJUpQyCmuoNfBbi9MTD9iMmwo0NR4F5CP5Fsev0Mynwj+JJ/7YDbFnEWSQpl23nvCoi1Glk1Uatwarq6A8sL9otr6Mu5aCYgEclRq94iig3i1rWouLA+hyOxGTBJENCeZ1yVPhU6r4qHaDZaJmpIo4BIBCzrCRI+siJ3U6Q2s94qLrB0cWimtlIC/vtFhXuJTSvIJehAtx9eY+QPLHj63qWAikYpUEDQSOVLa7agaitLYrnZfs9l5o3Zl3qiUrHKHbvIwFOusZCNxFlqoA4fEHEsvYjJgkiGhPMh5KnoKnVfAJ9qtkZXNxkZvKM6i2s6FazLpVZNYZdRNgCK3HWhzsztZTMSZORJXniTeVCKN5DUKrG4UPcVAoDzAWulW37EZNhRoajwLyEeIsW8b49/odlfhn8ST/ANsBWc5tiOTb+VioyzRpJVGUXj0TASB1kIoSRRSgahrUCx6BiGyPY/KQzCeOBBMBQSXLUIoRqYk8rYmcAYMGDAGDBgwBgwYMAYMGDAGCmDBgDBgwYAwYMGAMUnaf9oWls4sIikeCJ2RdY1F4iFmLqG1KgLAAEKSY2oSGU4u2Em2LCVVDEhVdVARbiBD+urUa151qb4CDzHbnT/8ArudUhij4lGuRZ48rIpqeELI4ueYBPyxpk/tCQIjmN1U0elAxaFocxMjVDDSx3JFDWlhS9ROJ2bywYtuU1Eq1aV4lZXUivI6lVqjmQCanGf0by1ANxHRQFA0iyhZIwPQLI6+jnALbQ21KmSnmMQjljUkK5DrUAEGsZqVvfkeduVY/LduKyyq0dBHl2mIH2leIlZo2JNCQ3CCLWJqQQcTsOw4FhaERru2rqU31V51Juegv0AHTGvOdnMtKzNJBGxamolRxUGkavMNNqHoB4CgRGU7dB3A3Dqpk3eospsZjlVagNbyilOgv8saP0+3SucxEF72ZImDKFdY80MqNRY93d46sbXY2ApiwJsDLjlCguG5dRIZwfXeEv63xrXsxlgZDuUrISXN7ktrYjyktxVWlwDzAwCvZ7tUM25EcZCKlTJrVhr1umlaHiWqMQ4sRQjniewpkdlxQ13aBagAmpJIFSKkkk0qf54bwBgwYMAYKYMGAMGDBgDBgwYAwYMGA/9k=">
            <a:hlinkClick r:id="rId4"/>
          </p:cNvPr>
          <p:cNvSpPr>
            <a:spLocks noChangeAspect="1" noChangeArrowheads="1"/>
          </p:cNvSpPr>
          <p:nvPr/>
        </p:nvSpPr>
        <p:spPr bwMode="auto">
          <a:xfrm>
            <a:off x="80963" y="-906463"/>
            <a:ext cx="3248025" cy="18954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2785" name="Picture 17" descr="Solar System Abundances"/>
          <p:cNvPicPr>
            <a:picLocks noChangeAspect="1" noChangeArrowheads="1"/>
          </p:cNvPicPr>
          <p:nvPr/>
        </p:nvPicPr>
        <p:blipFill>
          <a:blip r:embed="rId5"/>
          <a:srcRect/>
          <a:stretch>
            <a:fillRect/>
          </a:stretch>
        </p:blipFill>
        <p:spPr bwMode="auto">
          <a:xfrm>
            <a:off x="1217124" y="2047117"/>
            <a:ext cx="6452917" cy="4390424"/>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FISSION:  BREAKING UP ATOMS</a:t>
            </a:r>
          </a:p>
        </p:txBody>
      </p:sp>
      <p:sp>
        <p:nvSpPr>
          <p:cNvPr id="3" name="Content Placeholder 2"/>
          <p:cNvSpPr>
            <a:spLocks noGrp="1"/>
          </p:cNvSpPr>
          <p:nvPr>
            <p:ph idx="1"/>
          </p:nvPr>
        </p:nvSpPr>
        <p:spPr>
          <a:xfrm>
            <a:off x="514350" y="2085976"/>
            <a:ext cx="4671799" cy="3371849"/>
          </a:xfrm>
        </p:spPr>
        <p:txBody>
          <a:bodyPr/>
          <a:lstStyle/>
          <a:p>
            <a:r>
              <a:rPr lang="en-US" b="1" dirty="0">
                <a:solidFill>
                  <a:srgbClr val="FF0000"/>
                </a:solidFill>
              </a:rPr>
              <a:t>Splitting</a:t>
            </a:r>
            <a:r>
              <a:rPr lang="en-US" dirty="0">
                <a:solidFill>
                  <a:srgbClr val="FF0000"/>
                </a:solidFill>
              </a:rPr>
              <a:t> </a:t>
            </a:r>
            <a:r>
              <a:rPr lang="en-US" dirty="0"/>
              <a:t>larger atoms to make smaller ones.</a:t>
            </a:r>
          </a:p>
          <a:p>
            <a:r>
              <a:rPr lang="en-US" dirty="0"/>
              <a:t>Created by a </a:t>
            </a:r>
            <a:r>
              <a:rPr lang="en-US" b="1" dirty="0">
                <a:solidFill>
                  <a:srgbClr val="FF0000"/>
                </a:solidFill>
              </a:rPr>
              <a:t>neutron</a:t>
            </a:r>
            <a:r>
              <a:rPr lang="en-US" dirty="0">
                <a:solidFill>
                  <a:srgbClr val="FF0000"/>
                </a:solidFill>
              </a:rPr>
              <a:t> </a:t>
            </a:r>
            <a:r>
              <a:rPr lang="en-US" dirty="0"/>
              <a:t>being absorbed by a nucleus.</a:t>
            </a:r>
          </a:p>
          <a:p>
            <a:r>
              <a:rPr lang="en-US" dirty="0"/>
              <a:t>Happens in nuclear power plants.</a:t>
            </a:r>
          </a:p>
        </p:txBody>
      </p:sp>
      <p:pic>
        <p:nvPicPr>
          <p:cNvPr id="34818" name="Picture 2" descr="chain reaction"/>
          <p:cNvPicPr>
            <a:picLocks noChangeAspect="1" noChangeArrowheads="1"/>
          </p:cNvPicPr>
          <p:nvPr/>
        </p:nvPicPr>
        <p:blipFill>
          <a:blip r:embed="rId2"/>
          <a:srcRect/>
          <a:stretch>
            <a:fillRect/>
          </a:stretch>
        </p:blipFill>
        <p:spPr bwMode="auto">
          <a:xfrm>
            <a:off x="5072228" y="2702209"/>
            <a:ext cx="4762500" cy="3810000"/>
          </a:xfrm>
          <a:prstGeom prst="rect">
            <a:avLst/>
          </a:prstGeom>
          <a:noFill/>
        </p:spPr>
      </p:pic>
      <p:pic>
        <p:nvPicPr>
          <p:cNvPr id="34820" name="Picture 4" descr="https://encrypted-tbn1.gstatic.com/images?q=tbn:ANd9GcTrO9_-vNAq7MB9ImGtf00uwCIpKM9HgsFKpWZUNxujUICjMk9fag">
            <a:hlinkClick r:id="rId3"/>
          </p:cNvPr>
          <p:cNvPicPr>
            <a:picLocks noChangeAspect="1" noChangeArrowheads="1"/>
          </p:cNvPicPr>
          <p:nvPr/>
        </p:nvPicPr>
        <p:blipFill>
          <a:blip r:embed="rId4"/>
          <a:srcRect/>
          <a:stretch>
            <a:fillRect/>
          </a:stretch>
        </p:blipFill>
        <p:spPr bwMode="auto">
          <a:xfrm>
            <a:off x="2212264" y="4557712"/>
            <a:ext cx="2381250" cy="18002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RADIOACTIVE DECAY</a:t>
            </a:r>
          </a:p>
        </p:txBody>
      </p:sp>
      <p:sp>
        <p:nvSpPr>
          <p:cNvPr id="3" name="Content Placeholder 2"/>
          <p:cNvSpPr>
            <a:spLocks noGrp="1"/>
          </p:cNvSpPr>
          <p:nvPr>
            <p:ph idx="1"/>
          </p:nvPr>
        </p:nvSpPr>
        <p:spPr>
          <a:xfrm>
            <a:off x="582588" y="2060813"/>
            <a:ext cx="5231357" cy="4100014"/>
          </a:xfrm>
        </p:spPr>
        <p:txBody>
          <a:bodyPr>
            <a:normAutofit/>
          </a:bodyPr>
          <a:lstStyle/>
          <a:p>
            <a:r>
              <a:rPr lang="en-US" dirty="0"/>
              <a:t>When the nucleus of atom is </a:t>
            </a:r>
            <a:r>
              <a:rPr lang="en-US" b="1" dirty="0">
                <a:solidFill>
                  <a:srgbClr val="FF0000"/>
                </a:solidFill>
              </a:rPr>
              <a:t>unstable</a:t>
            </a:r>
            <a:r>
              <a:rPr lang="en-US" dirty="0">
                <a:solidFill>
                  <a:srgbClr val="FF0000"/>
                </a:solidFill>
              </a:rPr>
              <a:t> </a:t>
            </a:r>
            <a:r>
              <a:rPr lang="en-US" dirty="0"/>
              <a:t>and breaks </a:t>
            </a:r>
            <a:r>
              <a:rPr lang="en-US" b="1" dirty="0">
                <a:solidFill>
                  <a:srgbClr val="FF0000"/>
                </a:solidFill>
              </a:rPr>
              <a:t>apart</a:t>
            </a:r>
            <a:r>
              <a:rPr lang="en-US" dirty="0">
                <a:solidFill>
                  <a:srgbClr val="FF0000"/>
                </a:solidFill>
              </a:rPr>
              <a:t> </a:t>
            </a:r>
            <a:r>
              <a:rPr lang="en-US" dirty="0"/>
              <a:t>releasing energy.</a:t>
            </a:r>
          </a:p>
          <a:p>
            <a:r>
              <a:rPr lang="en-US" b="1" dirty="0">
                <a:solidFill>
                  <a:srgbClr val="FF0000"/>
                </a:solidFill>
              </a:rPr>
              <a:t>Smaller</a:t>
            </a:r>
            <a:r>
              <a:rPr lang="en-US" dirty="0">
                <a:solidFill>
                  <a:srgbClr val="FF0000"/>
                </a:solidFill>
              </a:rPr>
              <a:t> </a:t>
            </a:r>
            <a:r>
              <a:rPr lang="en-US" dirty="0"/>
              <a:t>atoms form from bigger ones.</a:t>
            </a:r>
          </a:p>
          <a:p>
            <a:r>
              <a:rPr lang="en-US" dirty="0"/>
              <a:t>A natural process that releases </a:t>
            </a:r>
            <a:r>
              <a:rPr lang="en-US" b="1" dirty="0">
                <a:solidFill>
                  <a:srgbClr val="FF0000"/>
                </a:solidFill>
              </a:rPr>
              <a:t>energy</a:t>
            </a:r>
            <a:r>
              <a:rPr lang="en-US" dirty="0"/>
              <a:t>.</a:t>
            </a:r>
          </a:p>
          <a:p>
            <a:r>
              <a:rPr lang="en-US" dirty="0"/>
              <a:t>Radioactive decay occurs at a </a:t>
            </a:r>
            <a:r>
              <a:rPr lang="en-US" b="1" dirty="0"/>
              <a:t>constant rate </a:t>
            </a:r>
            <a:r>
              <a:rPr lang="en-US" dirty="0"/>
              <a:t>and</a:t>
            </a:r>
            <a:r>
              <a:rPr lang="en-US" b="1" dirty="0"/>
              <a:t> </a:t>
            </a:r>
            <a:r>
              <a:rPr lang="en-US" dirty="0"/>
              <a:t>is random.</a:t>
            </a:r>
          </a:p>
        </p:txBody>
      </p:sp>
      <p:pic>
        <p:nvPicPr>
          <p:cNvPr id="31745" name="Picture 1"/>
          <p:cNvPicPr>
            <a:picLocks noChangeAspect="1" noChangeArrowheads="1"/>
          </p:cNvPicPr>
          <p:nvPr/>
        </p:nvPicPr>
        <p:blipFill>
          <a:blip r:embed="rId2"/>
          <a:srcRect/>
          <a:stretch>
            <a:fillRect/>
          </a:stretch>
        </p:blipFill>
        <p:spPr bwMode="auto">
          <a:xfrm>
            <a:off x="5841053" y="1910687"/>
            <a:ext cx="3750695" cy="2947916"/>
          </a:xfrm>
          <a:prstGeom prst="rect">
            <a:avLst/>
          </a:prstGeom>
          <a:noFill/>
          <a:ln w="9525">
            <a:noFill/>
            <a:miter lim="800000"/>
            <a:headEnd/>
            <a:tailEnd/>
          </a:ln>
        </p:spPr>
      </p:pic>
      <p:sp>
        <p:nvSpPr>
          <p:cNvPr id="6" name="TextBox 5"/>
          <p:cNvSpPr txBox="1"/>
          <p:nvPr/>
        </p:nvSpPr>
        <p:spPr>
          <a:xfrm>
            <a:off x="7165075" y="5227093"/>
            <a:ext cx="1745991" cy="584775"/>
          </a:xfrm>
          <a:prstGeom prst="rect">
            <a:avLst/>
          </a:prstGeom>
          <a:noFill/>
        </p:spPr>
        <p:txBody>
          <a:bodyPr wrap="none" rtlCol="0">
            <a:spAutoFit/>
          </a:bodyPr>
          <a:lstStyle/>
          <a:p>
            <a:r>
              <a:rPr lang="en-US" sz="3200" b="1" i="1" dirty="0">
                <a:solidFill>
                  <a:schemeClr val="accent1">
                    <a:lumMod val="75000"/>
                  </a:schemeClr>
                </a:solidFill>
              </a:rPr>
              <a:t>So what?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RADIOACTIVE DECAY</a:t>
            </a:r>
            <a:endParaRPr lang="en-US" sz="5400" dirty="0"/>
          </a:p>
        </p:txBody>
      </p:sp>
      <p:sp>
        <p:nvSpPr>
          <p:cNvPr id="3" name="Content Placeholder 2"/>
          <p:cNvSpPr>
            <a:spLocks noGrp="1"/>
          </p:cNvSpPr>
          <p:nvPr>
            <p:ph idx="1"/>
          </p:nvPr>
        </p:nvSpPr>
        <p:spPr>
          <a:xfrm>
            <a:off x="514350" y="1935479"/>
            <a:ext cx="9258300" cy="4701295"/>
          </a:xfrm>
        </p:spPr>
        <p:txBody>
          <a:bodyPr>
            <a:normAutofit/>
          </a:bodyPr>
          <a:lstStyle/>
          <a:p>
            <a:r>
              <a:rPr lang="en-US" sz="2800" dirty="0"/>
              <a:t>We can measure time with </a:t>
            </a:r>
            <a:r>
              <a:rPr lang="en-US" sz="2800" dirty="0" smtClean="0"/>
              <a:t>radioactivity.  A </a:t>
            </a:r>
            <a:r>
              <a:rPr lang="en-US" sz="2800" b="1" dirty="0">
                <a:solidFill>
                  <a:srgbClr val="FF0000"/>
                </a:solidFill>
              </a:rPr>
              <a:t>half-life</a:t>
            </a:r>
            <a:r>
              <a:rPr lang="en-US" sz="2800" dirty="0"/>
              <a:t> is the time it takes for half of a radioactive sample to change into a more stable atom.</a:t>
            </a:r>
          </a:p>
          <a:p>
            <a:r>
              <a:rPr lang="en-US" sz="2800" b="1" dirty="0">
                <a:solidFill>
                  <a:srgbClr val="FF0000"/>
                </a:solidFill>
              </a:rPr>
              <a:t>Nothing</a:t>
            </a:r>
            <a:r>
              <a:rPr lang="en-US" sz="2800" dirty="0">
                <a:solidFill>
                  <a:srgbClr val="FF0000"/>
                </a:solidFill>
              </a:rPr>
              <a:t> </a:t>
            </a:r>
            <a:r>
              <a:rPr lang="en-US" sz="2800" dirty="0"/>
              <a:t>can change the half-life time.</a:t>
            </a:r>
          </a:p>
          <a:p>
            <a:r>
              <a:rPr lang="en-US" sz="2800" dirty="0"/>
              <a:t>Different isotopes have </a:t>
            </a:r>
            <a:r>
              <a:rPr lang="en-US" sz="2800" b="1" dirty="0">
                <a:solidFill>
                  <a:srgbClr val="FF0000"/>
                </a:solidFill>
              </a:rPr>
              <a:t>different</a:t>
            </a:r>
            <a:r>
              <a:rPr lang="en-US" sz="2800" dirty="0">
                <a:solidFill>
                  <a:srgbClr val="FF0000"/>
                </a:solidFill>
              </a:rPr>
              <a:t> </a:t>
            </a:r>
            <a:r>
              <a:rPr lang="en-US" sz="2800" dirty="0"/>
              <a:t>half-lives</a:t>
            </a:r>
            <a:r>
              <a:rPr lang="en-US" sz="2800" dirty="0" smtClean="0"/>
              <a:t>.</a:t>
            </a:r>
            <a:endParaRPr lang="en-US" dirty="0"/>
          </a:p>
          <a:p>
            <a:endParaRPr lang="en-US" dirty="0"/>
          </a:p>
          <a:p>
            <a:pPr marL="0" indent="0" algn="ctr">
              <a:buNone/>
            </a:pPr>
            <a:r>
              <a:rPr lang="en-US" sz="2800" b="1" i="1" dirty="0">
                <a:solidFill>
                  <a:schemeClr val="accent1">
                    <a:lumMod val="75000"/>
                  </a:schemeClr>
                </a:solidFill>
              </a:rPr>
              <a:t>Radiometric Dating of Rocks reveals Earth is </a:t>
            </a:r>
          </a:p>
          <a:p>
            <a:pPr marL="0" indent="0" algn="ctr">
              <a:buNone/>
            </a:pPr>
            <a:r>
              <a:rPr lang="en-US" sz="2800" b="1" i="1" dirty="0">
                <a:solidFill>
                  <a:srgbClr val="FF0000"/>
                </a:solidFill>
              </a:rPr>
              <a:t>4.6 BILLION </a:t>
            </a:r>
            <a:r>
              <a:rPr lang="en-US" sz="2800" b="1" i="1" dirty="0">
                <a:solidFill>
                  <a:schemeClr val="accent1">
                    <a:lumMod val="75000"/>
                  </a:schemeClr>
                </a:solidFill>
              </a:rPr>
              <a:t>years old</a:t>
            </a:r>
            <a:r>
              <a:rPr lang="en-US" sz="2800" b="1" i="1" dirty="0" smtClean="0">
                <a:solidFill>
                  <a:schemeClr val="accent1">
                    <a:lumMod val="75000"/>
                  </a:schemeClr>
                </a:solidFill>
              </a:rPr>
              <a:t>!</a:t>
            </a:r>
            <a:endParaRPr lang="en-US" sz="2800" b="1" i="1" dirty="0">
              <a:solidFill>
                <a:schemeClr val="accent1">
                  <a:lumMod val="75000"/>
                </a:schemeClr>
              </a:solidFill>
            </a:endParaRPr>
          </a:p>
        </p:txBody>
      </p:sp>
      <p:pic>
        <p:nvPicPr>
          <p:cNvPr id="5" name="Picture 4"/>
          <p:cNvPicPr>
            <a:picLocks noChangeAspect="1"/>
          </p:cNvPicPr>
          <p:nvPr/>
        </p:nvPicPr>
        <p:blipFill>
          <a:blip r:embed="rId2"/>
          <a:stretch>
            <a:fillRect/>
          </a:stretch>
        </p:blipFill>
        <p:spPr>
          <a:xfrm>
            <a:off x="7543800" y="2869250"/>
            <a:ext cx="2628900" cy="2795900"/>
          </a:xfrm>
          <a:prstGeom prst="rect">
            <a:avLst/>
          </a:prstGeom>
        </p:spPr>
      </p:pic>
    </p:spTree>
    <p:extLst>
      <p:ext uri="{BB962C8B-B14F-4D97-AF65-F5344CB8AC3E}">
        <p14:creationId xmlns:p14="http://schemas.microsoft.com/office/powerpoint/2010/main" val="1620780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wipe(down)">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301" y="331960"/>
            <a:ext cx="9258300" cy="1143000"/>
          </a:xfrm>
        </p:spPr>
        <p:txBody>
          <a:bodyPr>
            <a:normAutofit/>
          </a:bodyPr>
          <a:lstStyle/>
          <a:p>
            <a:r>
              <a:rPr lang="en-US" sz="5400" b="1" dirty="0"/>
              <a:t>METEORITES TELL STORIES</a:t>
            </a:r>
          </a:p>
        </p:txBody>
      </p:sp>
      <p:sp>
        <p:nvSpPr>
          <p:cNvPr id="3" name="Content Placeholder 2"/>
          <p:cNvSpPr>
            <a:spLocks noGrp="1"/>
          </p:cNvSpPr>
          <p:nvPr>
            <p:ph idx="1"/>
          </p:nvPr>
        </p:nvSpPr>
        <p:spPr>
          <a:xfrm>
            <a:off x="660400" y="1948180"/>
            <a:ext cx="4394200" cy="4719320"/>
          </a:xfrm>
        </p:spPr>
        <p:txBody>
          <a:bodyPr>
            <a:normAutofit/>
          </a:bodyPr>
          <a:lstStyle/>
          <a:p>
            <a:pPr>
              <a:lnSpc>
                <a:spcPct val="120000"/>
              </a:lnSpc>
            </a:pPr>
            <a:r>
              <a:rPr lang="en-US" dirty="0"/>
              <a:t>Rocks fall to </a:t>
            </a:r>
            <a:r>
              <a:rPr lang="en-US" dirty="0" smtClean="0"/>
              <a:t>Earth and some </a:t>
            </a:r>
            <a:r>
              <a:rPr lang="en-US" dirty="0"/>
              <a:t>are from </a:t>
            </a:r>
            <a:r>
              <a:rPr lang="en-US" b="1" dirty="0">
                <a:solidFill>
                  <a:srgbClr val="FF0000"/>
                </a:solidFill>
              </a:rPr>
              <a:t>asteroids</a:t>
            </a:r>
            <a:r>
              <a:rPr lang="en-US" dirty="0"/>
              <a:t>.</a:t>
            </a:r>
          </a:p>
          <a:p>
            <a:pPr>
              <a:lnSpc>
                <a:spcPct val="120000"/>
              </a:lnSpc>
            </a:pPr>
            <a:r>
              <a:rPr lang="en-US" dirty="0"/>
              <a:t>Asteroids are original rock from the </a:t>
            </a:r>
            <a:r>
              <a:rPr lang="en-US" b="1" dirty="0">
                <a:solidFill>
                  <a:srgbClr val="FF0000"/>
                </a:solidFill>
              </a:rPr>
              <a:t>formation</a:t>
            </a:r>
            <a:r>
              <a:rPr lang="en-US" dirty="0">
                <a:solidFill>
                  <a:srgbClr val="FF0000"/>
                </a:solidFill>
              </a:rPr>
              <a:t> </a:t>
            </a:r>
            <a:r>
              <a:rPr lang="en-US" dirty="0"/>
              <a:t>of the Solar System – </a:t>
            </a:r>
            <a:r>
              <a:rPr lang="en-US" dirty="0" smtClean="0"/>
              <a:t>they never </a:t>
            </a:r>
            <a:r>
              <a:rPr lang="en-US" dirty="0"/>
              <a:t>became part of a planet.</a:t>
            </a:r>
          </a:p>
          <a:p>
            <a:pPr lvl="0"/>
            <a:r>
              <a:rPr lang="en-US" dirty="0"/>
              <a:t>Once they fall to Earth, they are called </a:t>
            </a:r>
            <a:r>
              <a:rPr lang="en-US" b="1" dirty="0">
                <a:solidFill>
                  <a:srgbClr val="FF0000"/>
                </a:solidFill>
              </a:rPr>
              <a:t>meteorites</a:t>
            </a:r>
            <a:r>
              <a:rPr lang="en-US" dirty="0"/>
              <a:t>.  They are the oldest rocks found.</a:t>
            </a:r>
          </a:p>
        </p:txBody>
      </p:sp>
      <p:pic>
        <p:nvPicPr>
          <p:cNvPr id="31746" name="Picture 2" descr="http://physics.uoregon.edu/~soper/ImEarth/meteor.gif"/>
          <p:cNvPicPr>
            <a:picLocks noChangeAspect="1" noChangeArrowheads="1"/>
          </p:cNvPicPr>
          <p:nvPr/>
        </p:nvPicPr>
        <p:blipFill>
          <a:blip r:embed="rId2"/>
          <a:srcRect/>
          <a:stretch>
            <a:fillRect/>
          </a:stretch>
        </p:blipFill>
        <p:spPr bwMode="auto">
          <a:xfrm>
            <a:off x="6843386" y="1485900"/>
            <a:ext cx="3094363" cy="1879600"/>
          </a:xfrm>
          <a:prstGeom prst="rect">
            <a:avLst/>
          </a:prstGeom>
          <a:noFill/>
        </p:spPr>
      </p:pic>
      <p:sp>
        <p:nvSpPr>
          <p:cNvPr id="6" name="TextBox 5"/>
          <p:cNvSpPr txBox="1"/>
          <p:nvPr/>
        </p:nvSpPr>
        <p:spPr>
          <a:xfrm>
            <a:off x="8188326" y="4122566"/>
            <a:ext cx="2006600" cy="1569660"/>
          </a:xfrm>
          <a:prstGeom prst="rect">
            <a:avLst/>
          </a:prstGeom>
          <a:noFill/>
        </p:spPr>
        <p:txBody>
          <a:bodyPr wrap="square" rtlCol="0">
            <a:spAutoFit/>
          </a:bodyPr>
          <a:lstStyle/>
          <a:p>
            <a:pPr algn="ctr"/>
            <a:r>
              <a:rPr lang="en-US" b="1" i="1" dirty="0" err="1"/>
              <a:t>Allende</a:t>
            </a:r>
            <a:r>
              <a:rPr lang="en-US" b="1" i="1" dirty="0"/>
              <a:t> meteorite is 4.563 billion years old </a:t>
            </a:r>
          </a:p>
        </p:txBody>
      </p:sp>
      <p:pic>
        <p:nvPicPr>
          <p:cNvPr id="31748" name="Picture 4" descr="http://ts3.mm.bing.net/th?id=H.5028231012549906&amp;w=202&amp;h=175&amp;c=7&amp;rs=1&amp;pid=1.7"/>
          <p:cNvPicPr>
            <a:picLocks noChangeAspect="1" noChangeArrowheads="1"/>
          </p:cNvPicPr>
          <p:nvPr/>
        </p:nvPicPr>
        <p:blipFill>
          <a:blip r:embed="rId3"/>
          <a:srcRect/>
          <a:stretch>
            <a:fillRect/>
          </a:stretch>
        </p:blipFill>
        <p:spPr bwMode="auto">
          <a:xfrm>
            <a:off x="5662286" y="4422775"/>
            <a:ext cx="2362200" cy="204646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301" y="331959"/>
            <a:ext cx="9258300" cy="1305111"/>
          </a:xfrm>
        </p:spPr>
        <p:txBody>
          <a:bodyPr>
            <a:normAutofit/>
          </a:bodyPr>
          <a:lstStyle/>
          <a:p>
            <a:r>
              <a:rPr lang="en-US" sz="5400" b="1" dirty="0"/>
              <a:t>METEORITES TELL STORIES</a:t>
            </a:r>
          </a:p>
        </p:txBody>
      </p:sp>
      <p:sp>
        <p:nvSpPr>
          <p:cNvPr id="3" name="Content Placeholder 2"/>
          <p:cNvSpPr>
            <a:spLocks noGrp="1"/>
          </p:cNvSpPr>
          <p:nvPr>
            <p:ph idx="1"/>
          </p:nvPr>
        </p:nvSpPr>
        <p:spPr>
          <a:xfrm>
            <a:off x="660400" y="1948180"/>
            <a:ext cx="4394200" cy="4719320"/>
          </a:xfrm>
        </p:spPr>
        <p:txBody>
          <a:bodyPr>
            <a:normAutofit/>
          </a:bodyPr>
          <a:lstStyle/>
          <a:p>
            <a:pPr>
              <a:lnSpc>
                <a:spcPct val="120000"/>
              </a:lnSpc>
            </a:pPr>
            <a:r>
              <a:rPr lang="en-US" dirty="0"/>
              <a:t>These provide clues to the early Solar System and its formation.</a:t>
            </a:r>
          </a:p>
          <a:p>
            <a:pPr>
              <a:lnSpc>
                <a:spcPct val="120000"/>
              </a:lnSpc>
            </a:pPr>
            <a:r>
              <a:rPr lang="en-US" b="1" dirty="0">
                <a:solidFill>
                  <a:srgbClr val="FF0000"/>
                </a:solidFill>
              </a:rPr>
              <a:t>Radiometric</a:t>
            </a:r>
            <a:r>
              <a:rPr lang="en-US" dirty="0">
                <a:solidFill>
                  <a:srgbClr val="FF0000"/>
                </a:solidFill>
              </a:rPr>
              <a:t> </a:t>
            </a:r>
            <a:r>
              <a:rPr lang="en-US" dirty="0"/>
              <a:t>dating is used to determine age.</a:t>
            </a:r>
          </a:p>
          <a:p>
            <a:pPr>
              <a:lnSpc>
                <a:spcPct val="120000"/>
              </a:lnSpc>
            </a:pPr>
            <a:r>
              <a:rPr lang="en-US" b="1" dirty="0">
                <a:solidFill>
                  <a:srgbClr val="FF0000"/>
                </a:solidFill>
              </a:rPr>
              <a:t>Chemical</a:t>
            </a:r>
            <a:r>
              <a:rPr lang="en-US" dirty="0">
                <a:solidFill>
                  <a:srgbClr val="FF0000"/>
                </a:solidFill>
              </a:rPr>
              <a:t> </a:t>
            </a:r>
            <a:r>
              <a:rPr lang="en-US" dirty="0"/>
              <a:t>composition tells us what material was in the original </a:t>
            </a:r>
            <a:r>
              <a:rPr lang="en-US" dirty="0" smtClean="0"/>
              <a:t>formation.</a:t>
            </a:r>
            <a:endParaRPr lang="en-US" dirty="0"/>
          </a:p>
        </p:txBody>
      </p:sp>
      <p:pic>
        <p:nvPicPr>
          <p:cNvPr id="31750" name="Picture 6" descr="http://www.popsci.com/files/imagecache/article_image_large/articles/Astronaut_moon_rock.jpg"/>
          <p:cNvPicPr>
            <a:picLocks noChangeAspect="1" noChangeArrowheads="1"/>
          </p:cNvPicPr>
          <p:nvPr/>
        </p:nvPicPr>
        <p:blipFill>
          <a:blip r:embed="rId2"/>
          <a:srcRect/>
          <a:stretch>
            <a:fillRect/>
          </a:stretch>
        </p:blipFill>
        <p:spPr bwMode="auto">
          <a:xfrm>
            <a:off x="6197600" y="1948180"/>
            <a:ext cx="3181110" cy="2157095"/>
          </a:xfrm>
          <a:prstGeom prst="rect">
            <a:avLst/>
          </a:prstGeom>
          <a:noFill/>
        </p:spPr>
      </p:pic>
      <p:sp>
        <p:nvSpPr>
          <p:cNvPr id="9" name="TextBox 8"/>
          <p:cNvSpPr txBox="1"/>
          <p:nvPr/>
        </p:nvSpPr>
        <p:spPr>
          <a:xfrm>
            <a:off x="5692877" y="4307840"/>
            <a:ext cx="4321277" cy="1815882"/>
          </a:xfrm>
          <a:prstGeom prst="rect">
            <a:avLst/>
          </a:prstGeom>
          <a:noFill/>
        </p:spPr>
        <p:txBody>
          <a:bodyPr wrap="square" rtlCol="0">
            <a:spAutoFit/>
          </a:bodyPr>
          <a:lstStyle/>
          <a:p>
            <a:pPr algn="ctr"/>
            <a:r>
              <a:rPr lang="en-US" sz="2800" b="1" i="1" dirty="0"/>
              <a:t>Moon rocks brought back from Apollo missions also are  approximately </a:t>
            </a:r>
            <a:r>
              <a:rPr lang="en-US" sz="2800" b="1" i="1" dirty="0">
                <a:solidFill>
                  <a:srgbClr val="FF0000"/>
                </a:solidFill>
              </a:rPr>
              <a:t>4.5</a:t>
            </a:r>
            <a:r>
              <a:rPr lang="en-US" sz="2800" b="1" i="1" dirty="0"/>
              <a:t> billion years </a:t>
            </a:r>
            <a:r>
              <a:rPr lang="en-US" sz="2800" b="1" i="1" dirty="0" smtClean="0"/>
              <a:t>old.</a:t>
            </a:r>
            <a:endParaRPr lang="en-US" sz="2800" b="1" i="1" dirty="0"/>
          </a:p>
        </p:txBody>
      </p:sp>
    </p:spTree>
    <p:extLst>
      <p:ext uri="{BB962C8B-B14F-4D97-AF65-F5344CB8AC3E}">
        <p14:creationId xmlns:p14="http://schemas.microsoft.com/office/powerpoint/2010/main" val="41197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HOW DO WE DATE THEM?</a:t>
            </a:r>
          </a:p>
        </p:txBody>
      </p:sp>
      <p:sp>
        <p:nvSpPr>
          <p:cNvPr id="3" name="Content Placeholder 2"/>
          <p:cNvSpPr>
            <a:spLocks noGrp="1"/>
          </p:cNvSpPr>
          <p:nvPr>
            <p:ph idx="1"/>
          </p:nvPr>
        </p:nvSpPr>
        <p:spPr>
          <a:xfrm>
            <a:off x="514349" y="2227006"/>
            <a:ext cx="6048376" cy="4097594"/>
          </a:xfrm>
        </p:spPr>
        <p:txBody>
          <a:bodyPr>
            <a:normAutofit/>
          </a:bodyPr>
          <a:lstStyle/>
          <a:p>
            <a:pPr>
              <a:buNone/>
            </a:pPr>
            <a:r>
              <a:rPr lang="en-US" sz="2800" dirty="0"/>
              <a:t>Radiometric Dating using Radioactive </a:t>
            </a:r>
            <a:r>
              <a:rPr lang="en-US" sz="2800" dirty="0" smtClean="0"/>
              <a:t>Decay</a:t>
            </a:r>
          </a:p>
          <a:p>
            <a:pPr>
              <a:buNone/>
            </a:pPr>
            <a:endParaRPr lang="en-US" sz="2800" dirty="0"/>
          </a:p>
          <a:p>
            <a:r>
              <a:rPr lang="en-US" sz="2800" b="1" dirty="0">
                <a:solidFill>
                  <a:srgbClr val="FF0000"/>
                </a:solidFill>
              </a:rPr>
              <a:t>Unstable</a:t>
            </a:r>
            <a:r>
              <a:rPr lang="en-US" sz="2800" b="1" dirty="0"/>
              <a:t> </a:t>
            </a:r>
            <a:r>
              <a:rPr lang="en-US" sz="2800" dirty="0"/>
              <a:t>atoms</a:t>
            </a:r>
            <a:r>
              <a:rPr lang="en-US" sz="2800" b="1" dirty="0"/>
              <a:t> </a:t>
            </a:r>
            <a:r>
              <a:rPr lang="en-US" sz="2800" dirty="0"/>
              <a:t>that eject </a:t>
            </a:r>
            <a:r>
              <a:rPr lang="en-US" sz="2800" dirty="0" smtClean="0"/>
              <a:t>particles and the atom </a:t>
            </a:r>
            <a:r>
              <a:rPr lang="en-US" sz="2800" dirty="0"/>
              <a:t>loses energy.</a:t>
            </a:r>
          </a:p>
          <a:p>
            <a:r>
              <a:rPr lang="en-US" sz="2800" dirty="0"/>
              <a:t>New atoms are </a:t>
            </a:r>
            <a:r>
              <a:rPr lang="en-US" sz="2800" b="1" dirty="0">
                <a:solidFill>
                  <a:srgbClr val="FF0000"/>
                </a:solidFill>
              </a:rPr>
              <a:t>more</a:t>
            </a:r>
            <a:r>
              <a:rPr lang="en-US" sz="2800" dirty="0">
                <a:solidFill>
                  <a:srgbClr val="FF0000"/>
                </a:solidFill>
              </a:rPr>
              <a:t> </a:t>
            </a:r>
            <a:r>
              <a:rPr lang="en-US" sz="2800" dirty="0"/>
              <a:t>stable.</a:t>
            </a:r>
          </a:p>
          <a:p>
            <a:pPr marL="0" indent="0">
              <a:buNone/>
            </a:pPr>
            <a:endParaRPr lang="en-US" dirty="0"/>
          </a:p>
        </p:txBody>
      </p:sp>
      <p:pic>
        <p:nvPicPr>
          <p:cNvPr id="45058" name="Picture 2" descr="http://ts4.mm.bing.net/th?id=H.4782962644093939&amp;w=272&amp;h=176&amp;c=7&amp;rs=1&amp;url=http%3a%2f%2fgeoinfo.nmt.edu%2fresources%2furanium%2fbasics.html&amp;pid=1.7"/>
          <p:cNvPicPr>
            <a:picLocks noChangeAspect="1" noChangeArrowheads="1"/>
          </p:cNvPicPr>
          <p:nvPr/>
        </p:nvPicPr>
        <p:blipFill>
          <a:blip r:embed="rId2"/>
          <a:srcRect/>
          <a:stretch>
            <a:fillRect/>
          </a:stretch>
        </p:blipFill>
        <p:spPr bwMode="auto">
          <a:xfrm>
            <a:off x="6232525" y="2708275"/>
            <a:ext cx="3670300" cy="23749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HOW DO WE DATE THEM?</a:t>
            </a:r>
          </a:p>
        </p:txBody>
      </p:sp>
      <p:sp>
        <p:nvSpPr>
          <p:cNvPr id="3" name="Content Placeholder 2"/>
          <p:cNvSpPr>
            <a:spLocks noGrp="1"/>
          </p:cNvSpPr>
          <p:nvPr>
            <p:ph idx="1"/>
          </p:nvPr>
        </p:nvSpPr>
        <p:spPr>
          <a:xfrm>
            <a:off x="514349" y="1935480"/>
            <a:ext cx="5532490" cy="4389120"/>
          </a:xfrm>
        </p:spPr>
        <p:txBody>
          <a:bodyPr>
            <a:normAutofit/>
          </a:bodyPr>
          <a:lstStyle/>
          <a:p>
            <a:r>
              <a:rPr lang="en-US" dirty="0" smtClean="0"/>
              <a:t>Process </a:t>
            </a:r>
            <a:r>
              <a:rPr lang="en-US" dirty="0"/>
              <a:t>of dating involves comparing ratios of </a:t>
            </a:r>
            <a:r>
              <a:rPr lang="en-US" b="1" dirty="0">
                <a:solidFill>
                  <a:srgbClr val="FF0000"/>
                </a:solidFill>
              </a:rPr>
              <a:t>unstable</a:t>
            </a:r>
            <a:r>
              <a:rPr lang="en-US" dirty="0">
                <a:solidFill>
                  <a:srgbClr val="FF0000"/>
                </a:solidFill>
              </a:rPr>
              <a:t> </a:t>
            </a:r>
            <a:r>
              <a:rPr lang="en-US" dirty="0"/>
              <a:t>atoms to </a:t>
            </a:r>
            <a:r>
              <a:rPr lang="en-US" b="1" dirty="0">
                <a:solidFill>
                  <a:srgbClr val="FF0000"/>
                </a:solidFill>
              </a:rPr>
              <a:t>stable</a:t>
            </a:r>
            <a:r>
              <a:rPr lang="en-US" dirty="0">
                <a:solidFill>
                  <a:srgbClr val="FF0000"/>
                </a:solidFill>
              </a:rPr>
              <a:t> </a:t>
            </a:r>
            <a:r>
              <a:rPr lang="en-US" dirty="0"/>
              <a:t>atoms   in a sample.</a:t>
            </a:r>
          </a:p>
          <a:p>
            <a:pPr>
              <a:buNone/>
            </a:pPr>
            <a:r>
              <a:rPr lang="en-US" u="sng" dirty="0"/>
              <a:t>Only works for certain types of rocks</a:t>
            </a:r>
          </a:p>
          <a:p>
            <a:r>
              <a:rPr lang="en-US" dirty="0" smtClean="0"/>
              <a:t>The rocks m</a:t>
            </a:r>
            <a:r>
              <a:rPr lang="en-US" dirty="0" smtClean="0"/>
              <a:t>ust </a:t>
            </a:r>
            <a:r>
              <a:rPr lang="en-US" dirty="0"/>
              <a:t>contain </a:t>
            </a:r>
            <a:r>
              <a:rPr lang="en-US" b="1" dirty="0">
                <a:solidFill>
                  <a:srgbClr val="FF0000"/>
                </a:solidFill>
              </a:rPr>
              <a:t>radioactive</a:t>
            </a:r>
            <a:r>
              <a:rPr lang="en-US" dirty="0">
                <a:solidFill>
                  <a:srgbClr val="FF0000"/>
                </a:solidFill>
              </a:rPr>
              <a:t> </a:t>
            </a:r>
            <a:r>
              <a:rPr lang="en-US" b="1" dirty="0">
                <a:solidFill>
                  <a:srgbClr val="FF0000"/>
                </a:solidFill>
              </a:rPr>
              <a:t>isotopes</a:t>
            </a:r>
            <a:r>
              <a:rPr lang="en-US" dirty="0">
                <a:solidFill>
                  <a:srgbClr val="FF0000"/>
                </a:solidFill>
              </a:rPr>
              <a:t> </a:t>
            </a:r>
            <a:r>
              <a:rPr lang="en-US" dirty="0"/>
              <a:t>that have half-lives that can be measured.</a:t>
            </a:r>
          </a:p>
          <a:p>
            <a:endParaRPr lang="en-US" dirty="0"/>
          </a:p>
        </p:txBody>
      </p:sp>
      <p:pic>
        <p:nvPicPr>
          <p:cNvPr id="45058" name="Picture 2" descr="http://ts4.mm.bing.net/th?id=H.4782962644093939&amp;w=272&amp;h=176&amp;c=7&amp;rs=1&amp;url=http%3a%2f%2fgeoinfo.nmt.edu%2fresources%2furanium%2fbasics.html&amp;pid=1.7"/>
          <p:cNvPicPr>
            <a:picLocks noChangeAspect="1" noChangeArrowheads="1"/>
          </p:cNvPicPr>
          <p:nvPr/>
        </p:nvPicPr>
        <p:blipFill>
          <a:blip r:embed="rId2"/>
          <a:srcRect/>
          <a:stretch>
            <a:fillRect/>
          </a:stretch>
        </p:blipFill>
        <p:spPr bwMode="auto">
          <a:xfrm>
            <a:off x="6003389" y="3097161"/>
            <a:ext cx="4191561" cy="2477729"/>
          </a:xfrm>
          <a:prstGeom prst="rect">
            <a:avLst/>
          </a:prstGeom>
          <a:noFill/>
        </p:spPr>
      </p:pic>
    </p:spTree>
    <p:extLst>
      <p:ext uri="{BB962C8B-B14F-4D97-AF65-F5344CB8AC3E}">
        <p14:creationId xmlns:p14="http://schemas.microsoft.com/office/powerpoint/2010/main" val="90472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5400" b="1" dirty="0">
                <a:ea typeface="+mj-ea"/>
                <a:cs typeface="+mj-cs"/>
              </a:rPr>
              <a:t>ALPHA PARTICLE RADIATION</a:t>
            </a:r>
          </a:p>
        </p:txBody>
      </p:sp>
      <p:sp>
        <p:nvSpPr>
          <p:cNvPr id="10243" name="Content Placeholder 2"/>
          <p:cNvSpPr>
            <a:spLocks noGrp="1"/>
          </p:cNvSpPr>
          <p:nvPr>
            <p:ph sz="half" idx="1"/>
          </p:nvPr>
        </p:nvSpPr>
        <p:spPr>
          <a:xfrm>
            <a:off x="1066800" y="2095500"/>
            <a:ext cx="5395913" cy="4178300"/>
          </a:xfrm>
        </p:spPr>
        <p:txBody>
          <a:bodyPr>
            <a:normAutofit/>
          </a:bodyPr>
          <a:lstStyle/>
          <a:p>
            <a:r>
              <a:rPr lang="en-US" sz="2800" dirty="0" smtClean="0"/>
              <a:t>Made </a:t>
            </a:r>
            <a:r>
              <a:rPr lang="en-US" sz="2800" dirty="0"/>
              <a:t>of </a:t>
            </a:r>
            <a:r>
              <a:rPr lang="en-US" sz="2800" b="1" dirty="0">
                <a:solidFill>
                  <a:srgbClr val="FF0000"/>
                </a:solidFill>
              </a:rPr>
              <a:t>two</a:t>
            </a:r>
            <a:r>
              <a:rPr lang="en-US" sz="2800" dirty="0">
                <a:solidFill>
                  <a:srgbClr val="FF0000"/>
                </a:solidFill>
              </a:rPr>
              <a:t> </a:t>
            </a:r>
            <a:r>
              <a:rPr lang="en-US" sz="2800" dirty="0"/>
              <a:t>neutrons and </a:t>
            </a:r>
            <a:r>
              <a:rPr lang="en-US" sz="2800" b="1" dirty="0">
                <a:solidFill>
                  <a:srgbClr val="FF0000"/>
                </a:solidFill>
              </a:rPr>
              <a:t>two</a:t>
            </a:r>
            <a:r>
              <a:rPr lang="en-US" sz="2800" dirty="0">
                <a:solidFill>
                  <a:srgbClr val="FF0000"/>
                </a:solidFill>
              </a:rPr>
              <a:t> </a:t>
            </a:r>
            <a:r>
              <a:rPr lang="en-US" sz="2800" dirty="0" smtClean="0"/>
              <a:t>protons.</a:t>
            </a:r>
          </a:p>
          <a:p>
            <a:r>
              <a:rPr lang="en-US" sz="2800" dirty="0"/>
              <a:t>E</a:t>
            </a:r>
            <a:r>
              <a:rPr lang="en-US" sz="2800" dirty="0" smtClean="0"/>
              <a:t>jected </a:t>
            </a:r>
            <a:r>
              <a:rPr lang="en-US" sz="2800" dirty="0"/>
              <a:t>from the </a:t>
            </a:r>
            <a:r>
              <a:rPr lang="en-US" sz="2800" b="1" dirty="0">
                <a:solidFill>
                  <a:srgbClr val="FF0000"/>
                </a:solidFill>
              </a:rPr>
              <a:t>nucleus</a:t>
            </a:r>
            <a:r>
              <a:rPr lang="en-US" sz="2800" dirty="0">
                <a:solidFill>
                  <a:srgbClr val="FF0000"/>
                </a:solidFill>
              </a:rPr>
              <a:t> </a:t>
            </a:r>
            <a:r>
              <a:rPr lang="en-US" sz="2800" dirty="0"/>
              <a:t>of an </a:t>
            </a:r>
            <a:r>
              <a:rPr lang="en-US" sz="2800" dirty="0" smtClean="0"/>
              <a:t>atom.</a:t>
            </a:r>
          </a:p>
          <a:p>
            <a:r>
              <a:rPr lang="en-US" sz="2800" dirty="0"/>
              <a:t>T</a:t>
            </a:r>
            <a:r>
              <a:rPr lang="en-US" sz="2800" dirty="0" smtClean="0"/>
              <a:t>he </a:t>
            </a:r>
            <a:r>
              <a:rPr lang="en-US" sz="2800" dirty="0"/>
              <a:t>daughter nucleus becomes a </a:t>
            </a:r>
            <a:r>
              <a:rPr lang="en-US" sz="2800" b="1" dirty="0">
                <a:solidFill>
                  <a:srgbClr val="FF0000"/>
                </a:solidFill>
              </a:rPr>
              <a:t>different</a:t>
            </a:r>
            <a:r>
              <a:rPr lang="en-US" sz="2800" dirty="0">
                <a:solidFill>
                  <a:srgbClr val="FF0000"/>
                </a:solidFill>
              </a:rPr>
              <a:t> </a:t>
            </a:r>
            <a:r>
              <a:rPr lang="en-US" sz="2800" dirty="0" smtClean="0"/>
              <a:t>element.</a:t>
            </a:r>
            <a:endParaRPr lang="en-US" sz="2800" dirty="0"/>
          </a:p>
        </p:txBody>
      </p:sp>
      <p:pic>
        <p:nvPicPr>
          <p:cNvPr id="10244" name="Picture 6"/>
          <p:cNvPicPr>
            <a:picLocks noChangeAspect="1"/>
          </p:cNvPicPr>
          <p:nvPr/>
        </p:nvPicPr>
        <p:blipFill>
          <a:blip r:embed="rId2"/>
          <a:srcRect/>
          <a:stretch>
            <a:fillRect/>
          </a:stretch>
        </p:blipFill>
        <p:spPr bwMode="auto">
          <a:xfrm>
            <a:off x="7069138" y="2227263"/>
            <a:ext cx="3044825" cy="3570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258300" cy="858012"/>
          </a:xfrm>
        </p:spPr>
        <p:txBody>
          <a:bodyPr>
            <a:noAutofit/>
          </a:bodyPr>
          <a:lstStyle/>
          <a:p>
            <a:pPr>
              <a:defRPr/>
            </a:pPr>
            <a:r>
              <a:rPr lang="en-US" sz="5400" b="1" dirty="0">
                <a:ea typeface="+mj-ea"/>
                <a:cs typeface="+mj-cs"/>
              </a:rPr>
              <a:t>BETA PARTICLE RADIATION</a:t>
            </a:r>
          </a:p>
        </p:txBody>
      </p:sp>
      <p:sp>
        <p:nvSpPr>
          <p:cNvPr id="11267" name="Content Placeholder 2"/>
          <p:cNvSpPr>
            <a:spLocks noGrp="1"/>
          </p:cNvSpPr>
          <p:nvPr>
            <p:ph sz="half" idx="1"/>
          </p:nvPr>
        </p:nvSpPr>
        <p:spPr>
          <a:xfrm>
            <a:off x="850900" y="1739900"/>
            <a:ext cx="5527675" cy="4495800"/>
          </a:xfrm>
        </p:spPr>
        <p:txBody>
          <a:bodyPr>
            <a:normAutofit/>
          </a:bodyPr>
          <a:lstStyle/>
          <a:p>
            <a:r>
              <a:rPr lang="en-US" sz="2800" dirty="0" smtClean="0"/>
              <a:t>an </a:t>
            </a:r>
            <a:r>
              <a:rPr lang="en-US" sz="2800" b="1" dirty="0">
                <a:solidFill>
                  <a:srgbClr val="FF0000"/>
                </a:solidFill>
              </a:rPr>
              <a:t>electron</a:t>
            </a:r>
            <a:r>
              <a:rPr lang="en-US" sz="2800" dirty="0">
                <a:solidFill>
                  <a:srgbClr val="FF0000"/>
                </a:solidFill>
              </a:rPr>
              <a:t> </a:t>
            </a:r>
            <a:r>
              <a:rPr lang="en-US" sz="2800" dirty="0"/>
              <a:t>is emitted from the nucleus of a radioactive atom.</a:t>
            </a:r>
          </a:p>
          <a:p>
            <a:r>
              <a:rPr lang="en-US" sz="2800" dirty="0"/>
              <a:t>It is the result of a </a:t>
            </a:r>
            <a:r>
              <a:rPr lang="en-US" sz="2800" b="1" dirty="0">
                <a:solidFill>
                  <a:srgbClr val="FF0000"/>
                </a:solidFill>
              </a:rPr>
              <a:t>neutron</a:t>
            </a:r>
            <a:r>
              <a:rPr lang="en-US" sz="2800" dirty="0">
                <a:solidFill>
                  <a:srgbClr val="FF0000"/>
                </a:solidFill>
              </a:rPr>
              <a:t> </a:t>
            </a:r>
            <a:r>
              <a:rPr lang="en-US" sz="2800" dirty="0"/>
              <a:t>splitting into positive and negative particles and ejecting an electron at high speeds.</a:t>
            </a:r>
          </a:p>
          <a:p>
            <a:r>
              <a:rPr lang="en-US" sz="2800" dirty="0"/>
              <a:t>Because the neutron has become a proton, the atom is now a </a:t>
            </a:r>
            <a:r>
              <a:rPr lang="en-US" sz="2800" b="1" dirty="0">
                <a:solidFill>
                  <a:srgbClr val="FF0000"/>
                </a:solidFill>
              </a:rPr>
              <a:t>different</a:t>
            </a:r>
            <a:r>
              <a:rPr lang="en-US" sz="2800" dirty="0">
                <a:solidFill>
                  <a:srgbClr val="FF0000"/>
                </a:solidFill>
              </a:rPr>
              <a:t> </a:t>
            </a:r>
            <a:r>
              <a:rPr lang="en-US" sz="2800" dirty="0"/>
              <a:t>element</a:t>
            </a:r>
            <a:r>
              <a:rPr lang="en-US" sz="2800" dirty="0" smtClean="0"/>
              <a:t>.</a:t>
            </a:r>
            <a:endParaRPr lang="en-US" sz="2800" dirty="0"/>
          </a:p>
        </p:txBody>
      </p:sp>
      <p:pic>
        <p:nvPicPr>
          <p:cNvPr id="11268" name="Picture 6"/>
          <p:cNvPicPr>
            <a:picLocks noChangeAspect="1"/>
          </p:cNvPicPr>
          <p:nvPr/>
        </p:nvPicPr>
        <p:blipFill>
          <a:blip r:embed="rId2"/>
          <a:srcRect/>
          <a:stretch>
            <a:fillRect/>
          </a:stretch>
        </p:blipFill>
        <p:spPr bwMode="auto">
          <a:xfrm>
            <a:off x="6724650" y="1992313"/>
            <a:ext cx="3165475" cy="3708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fade">
                                      <p:cBhvr>
                                        <p:cTn id="7" dur="1000"/>
                                        <p:tgtEl>
                                          <p:spTgt spid="11267">
                                            <p:txEl>
                                              <p:pRg st="0" end="0"/>
                                            </p:txEl>
                                          </p:spTgt>
                                        </p:tgtEl>
                                      </p:cBhvr>
                                    </p:animEffect>
                                    <p:anim calcmode="lin" valueType="num">
                                      <p:cBhvr>
                                        <p:cTn id="8" dur="10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2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267">
                                            <p:txEl>
                                              <p:pRg st="1" end="1"/>
                                            </p:txEl>
                                          </p:spTgt>
                                        </p:tgtEl>
                                        <p:attrNameLst>
                                          <p:attrName>style.visibility</p:attrName>
                                        </p:attrNameLst>
                                      </p:cBhvr>
                                      <p:to>
                                        <p:strVal val="visible"/>
                                      </p:to>
                                    </p:set>
                                    <p:animEffect transition="in" filter="fade">
                                      <p:cBhvr>
                                        <p:cTn id="14" dur="1000"/>
                                        <p:tgtEl>
                                          <p:spTgt spid="11267">
                                            <p:txEl>
                                              <p:pRg st="1" end="1"/>
                                            </p:txEl>
                                          </p:spTgt>
                                        </p:tgtEl>
                                      </p:cBhvr>
                                    </p:animEffect>
                                    <p:anim calcmode="lin" valueType="num">
                                      <p:cBhvr>
                                        <p:cTn id="15" dur="10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26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267">
                                            <p:txEl>
                                              <p:pRg st="2" end="2"/>
                                            </p:txEl>
                                          </p:spTgt>
                                        </p:tgtEl>
                                        <p:attrNameLst>
                                          <p:attrName>style.visibility</p:attrName>
                                        </p:attrNameLst>
                                      </p:cBhvr>
                                      <p:to>
                                        <p:strVal val="visible"/>
                                      </p:to>
                                    </p:set>
                                    <p:animEffect transition="in" filter="fade">
                                      <p:cBhvr>
                                        <p:cTn id="21" dur="1000"/>
                                        <p:tgtEl>
                                          <p:spTgt spid="11267">
                                            <p:txEl>
                                              <p:pRg st="2" end="2"/>
                                            </p:txEl>
                                          </p:spTgt>
                                        </p:tgtEl>
                                      </p:cBhvr>
                                    </p:animEffect>
                                    <p:anim calcmode="lin" valueType="num">
                                      <p:cBhvr>
                                        <p:cTn id="22" dur="10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26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5400" b="1" dirty="0">
                <a:ea typeface="+mj-ea"/>
                <a:cs typeface="+mj-cs"/>
              </a:rPr>
              <a:t>GAMMA RADIATION</a:t>
            </a:r>
          </a:p>
        </p:txBody>
      </p:sp>
      <p:sp>
        <p:nvSpPr>
          <p:cNvPr id="12291" name="Content Placeholder 2"/>
          <p:cNvSpPr>
            <a:spLocks noGrp="1"/>
          </p:cNvSpPr>
          <p:nvPr>
            <p:ph sz="half" idx="1"/>
          </p:nvPr>
        </p:nvSpPr>
        <p:spPr>
          <a:xfrm>
            <a:off x="660401" y="2305050"/>
            <a:ext cx="5359400" cy="4200525"/>
          </a:xfrm>
        </p:spPr>
        <p:txBody>
          <a:bodyPr/>
          <a:lstStyle/>
          <a:p>
            <a:pPr>
              <a:buFont typeface="Wingdings" panose="05000000000000000000" pitchFamily="2" charset="2"/>
              <a:buChar char="§"/>
            </a:pPr>
            <a:r>
              <a:rPr lang="en-US" dirty="0" smtClean="0"/>
              <a:t>No change in </a:t>
            </a:r>
            <a:r>
              <a:rPr lang="en-US" b="1" dirty="0" smtClean="0">
                <a:solidFill>
                  <a:srgbClr val="FF0000"/>
                </a:solidFill>
              </a:rPr>
              <a:t>mass</a:t>
            </a:r>
            <a:r>
              <a:rPr lang="en-US" dirty="0" smtClean="0"/>
              <a:t>.</a:t>
            </a:r>
          </a:p>
          <a:p>
            <a:pPr>
              <a:buFont typeface="Wingdings" panose="05000000000000000000" pitchFamily="2" charset="2"/>
              <a:buChar char="§"/>
            </a:pPr>
            <a:r>
              <a:rPr lang="en-US" dirty="0" smtClean="0"/>
              <a:t>When </a:t>
            </a:r>
            <a:r>
              <a:rPr lang="en-US" dirty="0"/>
              <a:t>an atom ejects an alpha or beta particle, the nucleus is often left in </a:t>
            </a:r>
            <a:r>
              <a:rPr lang="en-US" dirty="0" smtClean="0"/>
              <a:t>an </a:t>
            </a:r>
            <a:r>
              <a:rPr lang="en-US" dirty="0"/>
              <a:t>over-energized state. </a:t>
            </a:r>
          </a:p>
          <a:p>
            <a:pPr>
              <a:buFont typeface="Wingdings" panose="05000000000000000000" pitchFamily="2" charset="2"/>
              <a:buChar char="§"/>
            </a:pPr>
            <a:r>
              <a:rPr lang="en-US" dirty="0"/>
              <a:t>Excess energy is released as a gamma</a:t>
            </a:r>
            <a:r>
              <a:rPr lang="en-US" b="1" dirty="0"/>
              <a:t> </a:t>
            </a:r>
            <a:r>
              <a:rPr lang="en-US" dirty="0"/>
              <a:t>photon - a form of </a:t>
            </a:r>
            <a:r>
              <a:rPr lang="en-US" b="1" dirty="0">
                <a:solidFill>
                  <a:srgbClr val="FF0000"/>
                </a:solidFill>
              </a:rPr>
              <a:t>electromagnetic</a:t>
            </a:r>
            <a:r>
              <a:rPr lang="en-US" dirty="0">
                <a:solidFill>
                  <a:srgbClr val="FF0000"/>
                </a:solidFill>
              </a:rPr>
              <a:t> </a:t>
            </a:r>
            <a:r>
              <a:rPr lang="en-US" dirty="0"/>
              <a:t>radiation.</a:t>
            </a:r>
          </a:p>
          <a:p>
            <a:pPr>
              <a:buFont typeface="Wingdings" panose="05000000000000000000" pitchFamily="2" charset="2"/>
              <a:buChar char="§"/>
            </a:pPr>
            <a:r>
              <a:rPr lang="en-US" dirty="0"/>
              <a:t>Extremely high energy radiation and </a:t>
            </a:r>
            <a:r>
              <a:rPr lang="en-US" b="1" dirty="0">
                <a:solidFill>
                  <a:srgbClr val="FF0000"/>
                </a:solidFill>
              </a:rPr>
              <a:t>dangerous</a:t>
            </a:r>
            <a:r>
              <a:rPr lang="en-US" dirty="0"/>
              <a:t>.</a:t>
            </a:r>
          </a:p>
        </p:txBody>
      </p:sp>
      <p:pic>
        <p:nvPicPr>
          <p:cNvPr id="12292" name="Picture 5"/>
          <p:cNvPicPr>
            <a:picLocks noChangeAspect="1"/>
          </p:cNvPicPr>
          <p:nvPr/>
        </p:nvPicPr>
        <p:blipFill>
          <a:blip r:embed="rId2"/>
          <a:srcRect/>
          <a:stretch>
            <a:fillRect/>
          </a:stretch>
        </p:blipFill>
        <p:spPr bwMode="auto">
          <a:xfrm>
            <a:off x="6235700" y="2305050"/>
            <a:ext cx="3754438" cy="37401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wipe(down)">
                                      <p:cBhvr>
                                        <p:cTn id="7" dur="500"/>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barn(inVertical)">
                                      <p:cBhvr>
                                        <p:cTn id="12" dur="500"/>
                                        <p:tgtEl>
                                          <p:spTgt spid="122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barn(inVertical)">
                                      <p:cBhvr>
                                        <p:cTn id="17" dur="500"/>
                                        <p:tgtEl>
                                          <p:spTgt spid="122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2291">
                                            <p:txEl>
                                              <p:pRg st="3" end="3"/>
                                            </p:txEl>
                                          </p:spTgt>
                                        </p:tgtEl>
                                        <p:attrNameLst>
                                          <p:attrName>style.visibility</p:attrName>
                                        </p:attrNameLst>
                                      </p:cBhvr>
                                      <p:to>
                                        <p:strVal val="visible"/>
                                      </p:to>
                                    </p:set>
                                    <p:animEffect transition="in" filter="barn(inVertical)">
                                      <p:cBhvr>
                                        <p:cTn id="22" dur="500"/>
                                        <p:tgtEl>
                                          <p:spTgt spid="122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273050" y="1046988"/>
            <a:ext cx="3333750" cy="1143000"/>
          </a:xfrm>
        </p:spPr>
        <p:txBody>
          <a:bodyPr>
            <a:normAutofit/>
          </a:bodyPr>
          <a:lstStyle/>
          <a:p>
            <a:pPr>
              <a:defRPr/>
            </a:pPr>
            <a:r>
              <a:rPr lang="en-US" sz="5400" b="1" dirty="0">
                <a:ea typeface="+mj-ea"/>
                <a:cs typeface="+mj-cs"/>
              </a:rPr>
              <a:t>HALF-LIFE</a:t>
            </a:r>
          </a:p>
        </p:txBody>
      </p:sp>
      <p:sp>
        <p:nvSpPr>
          <p:cNvPr id="16388" name="Rectangle 3"/>
          <p:cNvSpPr>
            <a:spLocks noGrp="1" noChangeArrowheads="1"/>
          </p:cNvSpPr>
          <p:nvPr>
            <p:ph idx="1"/>
          </p:nvPr>
        </p:nvSpPr>
        <p:spPr>
          <a:xfrm>
            <a:off x="276556" y="4129548"/>
            <a:ext cx="9398000" cy="2728451"/>
          </a:xfrm>
        </p:spPr>
        <p:txBody>
          <a:bodyPr>
            <a:normAutofit/>
          </a:bodyPr>
          <a:lstStyle/>
          <a:p>
            <a:pPr>
              <a:lnSpc>
                <a:spcPct val="120000"/>
              </a:lnSpc>
              <a:buNone/>
            </a:pPr>
            <a:r>
              <a:rPr lang="en-US" sz="2800" b="1" dirty="0"/>
              <a:t>Half-life</a:t>
            </a:r>
            <a:r>
              <a:rPr lang="en-US" sz="2800" dirty="0"/>
              <a:t> describes the time it takes for </a:t>
            </a:r>
            <a:r>
              <a:rPr lang="en-US" sz="2800" b="1" dirty="0">
                <a:solidFill>
                  <a:srgbClr val="FF0000"/>
                </a:solidFill>
              </a:rPr>
              <a:t>half</a:t>
            </a:r>
            <a:r>
              <a:rPr lang="en-US" sz="2800" dirty="0">
                <a:solidFill>
                  <a:srgbClr val="FF0000"/>
                </a:solidFill>
              </a:rPr>
              <a:t> </a:t>
            </a:r>
            <a:r>
              <a:rPr lang="en-US" sz="2800" dirty="0"/>
              <a:t>of the atoms in a sample to change, and </a:t>
            </a:r>
            <a:r>
              <a:rPr lang="en-US" sz="2800" b="1" dirty="0">
                <a:solidFill>
                  <a:srgbClr val="FF0000"/>
                </a:solidFill>
              </a:rPr>
              <a:t>half</a:t>
            </a:r>
            <a:r>
              <a:rPr lang="en-US" sz="2800" dirty="0">
                <a:solidFill>
                  <a:srgbClr val="FF0000"/>
                </a:solidFill>
              </a:rPr>
              <a:t> </a:t>
            </a:r>
            <a:r>
              <a:rPr lang="en-US" sz="2800" dirty="0"/>
              <a:t>to remain the same.  Can accurately measure </a:t>
            </a:r>
            <a:r>
              <a:rPr lang="en-US" sz="2800" b="1" dirty="0">
                <a:solidFill>
                  <a:srgbClr val="FF0000"/>
                </a:solidFill>
              </a:rPr>
              <a:t>ABSOLUTE AGE </a:t>
            </a:r>
            <a:r>
              <a:rPr lang="en-US" sz="2800" dirty="0"/>
              <a:t>of a rock.</a:t>
            </a:r>
          </a:p>
          <a:p>
            <a:pPr>
              <a:lnSpc>
                <a:spcPct val="120000"/>
              </a:lnSpc>
              <a:buFont typeface="Wingdings" pitchFamily="2" charset="2"/>
              <a:buNone/>
            </a:pPr>
            <a:endParaRPr lang="en-US" dirty="0"/>
          </a:p>
          <a:p>
            <a:pPr lvl="1">
              <a:lnSpc>
                <a:spcPct val="90000"/>
              </a:lnSpc>
            </a:pPr>
            <a:endParaRPr lang="en-US" dirty="0"/>
          </a:p>
        </p:txBody>
      </p:sp>
      <p:pic>
        <p:nvPicPr>
          <p:cNvPr id="16389" name="Picture 4"/>
          <p:cNvPicPr>
            <a:picLocks noChangeAspect="1" noChangeArrowheads="1"/>
          </p:cNvPicPr>
          <p:nvPr/>
        </p:nvPicPr>
        <p:blipFill>
          <a:blip r:embed="rId2"/>
          <a:srcRect/>
          <a:stretch>
            <a:fillRect/>
          </a:stretch>
        </p:blipFill>
        <p:spPr bwMode="auto">
          <a:xfrm>
            <a:off x="3670798" y="694472"/>
            <a:ext cx="6124575" cy="3067050"/>
          </a:xfrm>
          <a:prstGeom prst="rect">
            <a:avLst/>
          </a:prstGeom>
          <a:noFill/>
          <a:ln w="28575">
            <a:solidFill>
              <a:schemeClr val="bg2"/>
            </a:solid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273050" y="1046988"/>
            <a:ext cx="3333750" cy="1143000"/>
          </a:xfrm>
        </p:spPr>
        <p:txBody>
          <a:bodyPr>
            <a:normAutofit/>
          </a:bodyPr>
          <a:lstStyle/>
          <a:p>
            <a:pPr>
              <a:defRPr/>
            </a:pPr>
            <a:r>
              <a:rPr lang="en-US" sz="5400" b="1" dirty="0">
                <a:ea typeface="+mj-ea"/>
                <a:cs typeface="+mj-cs"/>
              </a:rPr>
              <a:t>HALF-LIFE</a:t>
            </a:r>
          </a:p>
        </p:txBody>
      </p:sp>
      <p:sp>
        <p:nvSpPr>
          <p:cNvPr id="16388" name="Rectangle 3"/>
          <p:cNvSpPr>
            <a:spLocks noGrp="1" noChangeArrowheads="1"/>
          </p:cNvSpPr>
          <p:nvPr>
            <p:ph idx="1"/>
          </p:nvPr>
        </p:nvSpPr>
        <p:spPr>
          <a:xfrm>
            <a:off x="276556" y="3288890"/>
            <a:ext cx="9398000" cy="3569109"/>
          </a:xfrm>
        </p:spPr>
        <p:txBody>
          <a:bodyPr>
            <a:normAutofit lnSpcReduction="10000"/>
          </a:bodyPr>
          <a:lstStyle/>
          <a:p>
            <a:pPr>
              <a:lnSpc>
                <a:spcPct val="120000"/>
              </a:lnSpc>
            </a:pPr>
            <a:r>
              <a:rPr lang="en-US" sz="2800" dirty="0" smtClean="0"/>
              <a:t>When </a:t>
            </a:r>
            <a:r>
              <a:rPr lang="en-US" sz="2800" dirty="0"/>
              <a:t>a radioactive nucleus changes, the remaining nucleus (and atom) is not the same as it was - it changed its </a:t>
            </a:r>
            <a:r>
              <a:rPr lang="en-US" sz="2800" b="1" dirty="0" smtClean="0">
                <a:solidFill>
                  <a:srgbClr val="FF0000"/>
                </a:solidFill>
              </a:rPr>
              <a:t>identity.</a:t>
            </a:r>
            <a:endParaRPr lang="en-US" sz="2800" b="1" dirty="0">
              <a:solidFill>
                <a:srgbClr val="FF0000"/>
              </a:solidFill>
            </a:endParaRPr>
          </a:p>
          <a:p>
            <a:pPr marL="274320" lvl="1" indent="-274320">
              <a:lnSpc>
                <a:spcPct val="120000"/>
              </a:lnSpc>
              <a:buClr>
                <a:schemeClr val="accent3"/>
              </a:buClr>
              <a:buSzPct val="95000"/>
            </a:pPr>
            <a:r>
              <a:rPr lang="en-US" sz="2800" dirty="0"/>
              <a:t>Shorter half-life = </a:t>
            </a:r>
            <a:r>
              <a:rPr lang="en-US" sz="2800" b="1" dirty="0">
                <a:solidFill>
                  <a:srgbClr val="FF0000"/>
                </a:solidFill>
              </a:rPr>
              <a:t>less</a:t>
            </a:r>
            <a:r>
              <a:rPr lang="en-US" sz="2800" dirty="0">
                <a:solidFill>
                  <a:srgbClr val="FF0000"/>
                </a:solidFill>
              </a:rPr>
              <a:t> </a:t>
            </a:r>
            <a:r>
              <a:rPr lang="en-US" sz="2800" dirty="0" smtClean="0"/>
              <a:t>stable</a:t>
            </a:r>
          </a:p>
          <a:p>
            <a:pPr marL="274320" lvl="1" indent="-274320">
              <a:lnSpc>
                <a:spcPct val="120000"/>
              </a:lnSpc>
              <a:buClr>
                <a:schemeClr val="accent3"/>
              </a:buClr>
              <a:buSzPct val="95000"/>
            </a:pPr>
            <a:r>
              <a:rPr lang="en-US" sz="2800" dirty="0" smtClean="0"/>
              <a:t>As </a:t>
            </a:r>
            <a:r>
              <a:rPr lang="en-US" sz="2800" dirty="0"/>
              <a:t>a radioactive isotope decays, the amount of radiation </a:t>
            </a:r>
            <a:r>
              <a:rPr lang="en-US" sz="2800" b="1" dirty="0">
                <a:solidFill>
                  <a:srgbClr val="FF0000"/>
                </a:solidFill>
              </a:rPr>
              <a:t>decreases</a:t>
            </a:r>
            <a:r>
              <a:rPr lang="en-US" sz="2800" dirty="0">
                <a:solidFill>
                  <a:srgbClr val="FF0000"/>
                </a:solidFill>
              </a:rPr>
              <a:t> </a:t>
            </a:r>
            <a:r>
              <a:rPr lang="en-US" sz="2800" dirty="0"/>
              <a:t>but the half-life of the sample remains the same.</a:t>
            </a:r>
          </a:p>
          <a:p>
            <a:pPr>
              <a:lnSpc>
                <a:spcPct val="120000"/>
              </a:lnSpc>
              <a:buFont typeface="Wingdings" pitchFamily="2" charset="2"/>
              <a:buNone/>
            </a:pPr>
            <a:endParaRPr lang="en-US" dirty="0"/>
          </a:p>
          <a:p>
            <a:pPr lvl="1">
              <a:lnSpc>
                <a:spcPct val="90000"/>
              </a:lnSpc>
            </a:pPr>
            <a:endParaRPr lang="en-US" dirty="0"/>
          </a:p>
        </p:txBody>
      </p:sp>
      <p:pic>
        <p:nvPicPr>
          <p:cNvPr id="16389" name="Picture 4"/>
          <p:cNvPicPr>
            <a:picLocks noChangeAspect="1" noChangeArrowheads="1"/>
          </p:cNvPicPr>
          <p:nvPr/>
        </p:nvPicPr>
        <p:blipFill>
          <a:blip r:embed="rId2"/>
          <a:srcRect/>
          <a:stretch>
            <a:fillRect/>
          </a:stretch>
        </p:blipFill>
        <p:spPr bwMode="auto">
          <a:xfrm>
            <a:off x="4984955" y="694472"/>
            <a:ext cx="4810418" cy="2408950"/>
          </a:xfrm>
          <a:prstGeom prst="rect">
            <a:avLst/>
          </a:prstGeom>
          <a:noFill/>
          <a:ln w="28575">
            <a:solidFill>
              <a:schemeClr val="bg2"/>
            </a:solidFill>
            <a:miter lim="800000"/>
            <a:headEnd/>
            <a:tailEnd/>
          </a:ln>
        </p:spPr>
      </p:pic>
    </p:spTree>
    <p:extLst>
      <p:ext uri="{BB962C8B-B14F-4D97-AF65-F5344CB8AC3E}">
        <p14:creationId xmlns:p14="http://schemas.microsoft.com/office/powerpoint/2010/main" val="8680407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HALF-LIFE</a:t>
            </a:r>
          </a:p>
        </p:txBody>
      </p:sp>
      <p:pic>
        <p:nvPicPr>
          <p:cNvPr id="3" name="Picture 2"/>
          <p:cNvPicPr>
            <a:picLocks noChangeAspect="1"/>
          </p:cNvPicPr>
          <p:nvPr/>
        </p:nvPicPr>
        <p:blipFill>
          <a:blip r:embed="rId2"/>
          <a:stretch>
            <a:fillRect/>
          </a:stretch>
        </p:blipFill>
        <p:spPr>
          <a:xfrm>
            <a:off x="919162" y="1847088"/>
            <a:ext cx="8534400" cy="4800600"/>
          </a:xfrm>
          <a:prstGeom prst="rect">
            <a:avLst/>
          </a:prstGeom>
        </p:spPr>
      </p:pic>
      <p:sp>
        <p:nvSpPr>
          <p:cNvPr id="7" name="Rounded Rectangle 6"/>
          <p:cNvSpPr/>
          <p:nvPr/>
        </p:nvSpPr>
        <p:spPr>
          <a:xfrm>
            <a:off x="7162195" y="1020312"/>
            <a:ext cx="2374711" cy="425810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b="1" i="1" dirty="0"/>
              <a:t>What Happens Next?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GRAPHING DECAY</a:t>
            </a:r>
          </a:p>
        </p:txBody>
      </p:sp>
      <p:sp>
        <p:nvSpPr>
          <p:cNvPr id="3" name="Content Placeholder 2"/>
          <p:cNvSpPr>
            <a:spLocks noGrp="1"/>
          </p:cNvSpPr>
          <p:nvPr>
            <p:ph idx="1"/>
          </p:nvPr>
        </p:nvSpPr>
        <p:spPr>
          <a:xfrm>
            <a:off x="219074" y="2196893"/>
            <a:ext cx="3686176" cy="3584924"/>
          </a:xfrm>
        </p:spPr>
        <p:txBody>
          <a:bodyPr/>
          <a:lstStyle/>
          <a:p>
            <a:r>
              <a:rPr lang="en-US" dirty="0"/>
              <a:t>What is on the X axis</a:t>
            </a:r>
            <a:r>
              <a:rPr lang="en-US" dirty="0" smtClean="0"/>
              <a:t>?</a:t>
            </a:r>
          </a:p>
          <a:p>
            <a:pPr marL="0" indent="0">
              <a:buNone/>
            </a:pPr>
            <a:endParaRPr lang="en-US" dirty="0"/>
          </a:p>
          <a:p>
            <a:r>
              <a:rPr lang="en-US" dirty="0"/>
              <a:t>What is on the Y axis</a:t>
            </a:r>
            <a:r>
              <a:rPr lang="en-US" dirty="0" smtClean="0"/>
              <a:t>?</a:t>
            </a:r>
          </a:p>
          <a:p>
            <a:pPr marL="0" indent="0">
              <a:buNone/>
            </a:pPr>
            <a:endParaRPr lang="en-US" dirty="0"/>
          </a:p>
          <a:p>
            <a:r>
              <a:rPr lang="en-US" dirty="0"/>
              <a:t>What is the blue line</a:t>
            </a:r>
            <a:r>
              <a:rPr lang="en-US" dirty="0" smtClean="0"/>
              <a:t>?</a:t>
            </a:r>
          </a:p>
          <a:p>
            <a:pPr marL="0" indent="0">
              <a:buNone/>
            </a:pPr>
            <a:endParaRPr lang="en-US" dirty="0"/>
          </a:p>
          <a:p>
            <a:r>
              <a:rPr lang="en-US" dirty="0"/>
              <a:t>What is the red line?</a:t>
            </a:r>
          </a:p>
        </p:txBody>
      </p:sp>
      <p:pic>
        <p:nvPicPr>
          <p:cNvPr id="37890" name="Picture 2"/>
          <p:cNvPicPr>
            <a:picLocks noChangeAspect="1" noChangeArrowheads="1"/>
          </p:cNvPicPr>
          <p:nvPr/>
        </p:nvPicPr>
        <p:blipFill>
          <a:blip r:embed="rId2"/>
          <a:srcRect/>
          <a:stretch>
            <a:fillRect/>
          </a:stretch>
        </p:blipFill>
        <p:spPr bwMode="auto">
          <a:xfrm>
            <a:off x="4059598" y="2152649"/>
            <a:ext cx="5974066" cy="405708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258300" cy="877062"/>
          </a:xfrm>
        </p:spPr>
        <p:txBody>
          <a:bodyPr/>
          <a:lstStyle/>
          <a:p>
            <a:r>
              <a:rPr lang="en-US" b="1" dirty="0"/>
              <a:t>TELLING TIME WITH THE GRAPH</a:t>
            </a:r>
          </a:p>
        </p:txBody>
      </p:sp>
      <p:sp>
        <p:nvSpPr>
          <p:cNvPr id="3" name="Content Placeholder 2"/>
          <p:cNvSpPr>
            <a:spLocks noGrp="1"/>
          </p:cNvSpPr>
          <p:nvPr>
            <p:ph idx="1"/>
          </p:nvPr>
        </p:nvSpPr>
        <p:spPr>
          <a:xfrm>
            <a:off x="324466" y="2036004"/>
            <a:ext cx="3463641" cy="4288595"/>
          </a:xfrm>
        </p:spPr>
        <p:txBody>
          <a:bodyPr>
            <a:normAutofit/>
          </a:bodyPr>
          <a:lstStyle/>
          <a:p>
            <a:r>
              <a:rPr lang="en-US" sz="2800" dirty="0"/>
              <a:t>Sample A is found to have 25% parent and 75% daughter. How many half-lives have gone by</a:t>
            </a:r>
            <a:r>
              <a:rPr lang="en-US" sz="2800" dirty="0" smtClean="0"/>
              <a:t>?</a:t>
            </a:r>
            <a:endParaRPr lang="en-US" sz="2800" dirty="0"/>
          </a:p>
        </p:txBody>
      </p:sp>
      <p:sp>
        <p:nvSpPr>
          <p:cNvPr id="4" name="Footer Placeholder 3"/>
          <p:cNvSpPr>
            <a:spLocks noGrp="1"/>
          </p:cNvSpPr>
          <p:nvPr>
            <p:ph type="ftr" sz="quarter" idx="11"/>
          </p:nvPr>
        </p:nvSpPr>
        <p:spPr/>
        <p:txBody>
          <a:bodyPr/>
          <a:lstStyle/>
          <a:p>
            <a:pPr>
              <a:defRPr/>
            </a:pPr>
            <a:r>
              <a:rPr lang="en-US"/>
              <a:t>C. Johannesson</a:t>
            </a:r>
          </a:p>
        </p:txBody>
      </p:sp>
      <p:pic>
        <p:nvPicPr>
          <p:cNvPr id="5" name="Picture 2"/>
          <p:cNvPicPr>
            <a:picLocks noChangeAspect="1" noChangeArrowheads="1"/>
          </p:cNvPicPr>
          <p:nvPr/>
        </p:nvPicPr>
        <p:blipFill>
          <a:blip r:embed="rId2"/>
          <a:srcRect/>
          <a:stretch>
            <a:fillRect/>
          </a:stretch>
        </p:blipFill>
        <p:spPr bwMode="auto">
          <a:xfrm>
            <a:off x="3788107" y="2036005"/>
            <a:ext cx="6286500" cy="42692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258300" cy="877062"/>
          </a:xfrm>
        </p:spPr>
        <p:txBody>
          <a:bodyPr/>
          <a:lstStyle/>
          <a:p>
            <a:r>
              <a:rPr lang="en-US" b="1" dirty="0"/>
              <a:t>TELLING TIME WITH THE GRAPH</a:t>
            </a:r>
          </a:p>
        </p:txBody>
      </p:sp>
      <p:sp>
        <p:nvSpPr>
          <p:cNvPr id="3" name="Content Placeholder 2"/>
          <p:cNvSpPr>
            <a:spLocks noGrp="1"/>
          </p:cNvSpPr>
          <p:nvPr>
            <p:ph idx="1"/>
          </p:nvPr>
        </p:nvSpPr>
        <p:spPr>
          <a:xfrm>
            <a:off x="514350" y="2036004"/>
            <a:ext cx="3429853" cy="4288595"/>
          </a:xfrm>
        </p:spPr>
        <p:txBody>
          <a:bodyPr>
            <a:normAutofit/>
          </a:bodyPr>
          <a:lstStyle/>
          <a:p>
            <a:r>
              <a:rPr lang="en-US" sz="2800" dirty="0" smtClean="0"/>
              <a:t>Sample </a:t>
            </a:r>
            <a:r>
              <a:rPr lang="en-US" sz="2800" dirty="0"/>
              <a:t>B has about 6% of the original radioactive parent left. How many half-lives have gone by</a:t>
            </a:r>
            <a:r>
              <a:rPr lang="en-US" sz="2800" dirty="0" smtClean="0"/>
              <a:t>?</a:t>
            </a:r>
            <a:endParaRPr lang="en-US" sz="2800" dirty="0"/>
          </a:p>
        </p:txBody>
      </p:sp>
      <p:sp>
        <p:nvSpPr>
          <p:cNvPr id="4" name="Footer Placeholder 3"/>
          <p:cNvSpPr>
            <a:spLocks noGrp="1"/>
          </p:cNvSpPr>
          <p:nvPr>
            <p:ph type="ftr" sz="quarter" idx="11"/>
          </p:nvPr>
        </p:nvSpPr>
        <p:spPr/>
        <p:txBody>
          <a:bodyPr/>
          <a:lstStyle/>
          <a:p>
            <a:pPr>
              <a:defRPr/>
            </a:pPr>
            <a:r>
              <a:rPr lang="en-US"/>
              <a:t>C. Johannesson</a:t>
            </a:r>
          </a:p>
        </p:txBody>
      </p:sp>
      <p:pic>
        <p:nvPicPr>
          <p:cNvPr id="5" name="Picture 2"/>
          <p:cNvPicPr>
            <a:picLocks noChangeAspect="1" noChangeArrowheads="1"/>
          </p:cNvPicPr>
          <p:nvPr/>
        </p:nvPicPr>
        <p:blipFill>
          <a:blip r:embed="rId2"/>
          <a:srcRect/>
          <a:stretch>
            <a:fillRect/>
          </a:stretch>
        </p:blipFill>
        <p:spPr bwMode="auto">
          <a:xfrm>
            <a:off x="3788107" y="2036005"/>
            <a:ext cx="6286500" cy="4269260"/>
          </a:xfrm>
          <a:prstGeom prst="rect">
            <a:avLst/>
          </a:prstGeom>
          <a:noFill/>
          <a:ln w="9525">
            <a:noFill/>
            <a:miter lim="800000"/>
            <a:headEnd/>
            <a:tailEnd/>
          </a:ln>
        </p:spPr>
      </p:pic>
    </p:spTree>
    <p:extLst>
      <p:ext uri="{BB962C8B-B14F-4D97-AF65-F5344CB8AC3E}">
        <p14:creationId xmlns:p14="http://schemas.microsoft.com/office/powerpoint/2010/main" val="23835786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258300" cy="877062"/>
          </a:xfrm>
        </p:spPr>
        <p:txBody>
          <a:bodyPr/>
          <a:lstStyle/>
          <a:p>
            <a:r>
              <a:rPr lang="en-US" b="1" dirty="0"/>
              <a:t>TELLING TIME WITH THE GRAPH</a:t>
            </a:r>
          </a:p>
        </p:txBody>
      </p:sp>
      <p:sp>
        <p:nvSpPr>
          <p:cNvPr id="3" name="Content Placeholder 2"/>
          <p:cNvSpPr>
            <a:spLocks noGrp="1"/>
          </p:cNvSpPr>
          <p:nvPr>
            <p:ph idx="1"/>
          </p:nvPr>
        </p:nvSpPr>
        <p:spPr>
          <a:xfrm>
            <a:off x="514350" y="2036004"/>
            <a:ext cx="3273757" cy="4288595"/>
          </a:xfrm>
        </p:spPr>
        <p:txBody>
          <a:bodyPr>
            <a:normAutofit/>
          </a:bodyPr>
          <a:lstStyle/>
          <a:p>
            <a:r>
              <a:rPr lang="en-US" sz="2800" dirty="0" smtClean="0"/>
              <a:t>Challenge</a:t>
            </a:r>
            <a:r>
              <a:rPr lang="en-US" sz="2800" dirty="0"/>
              <a:t>: How many half-lives will it take to reduce the amount of radioactive parent to 10%?</a:t>
            </a:r>
          </a:p>
        </p:txBody>
      </p:sp>
      <p:sp>
        <p:nvSpPr>
          <p:cNvPr id="4" name="Footer Placeholder 3"/>
          <p:cNvSpPr>
            <a:spLocks noGrp="1"/>
          </p:cNvSpPr>
          <p:nvPr>
            <p:ph type="ftr" sz="quarter" idx="11"/>
          </p:nvPr>
        </p:nvSpPr>
        <p:spPr/>
        <p:txBody>
          <a:bodyPr/>
          <a:lstStyle/>
          <a:p>
            <a:pPr>
              <a:defRPr/>
            </a:pPr>
            <a:r>
              <a:rPr lang="en-US"/>
              <a:t>C. Johannesson</a:t>
            </a:r>
          </a:p>
        </p:txBody>
      </p:sp>
      <p:pic>
        <p:nvPicPr>
          <p:cNvPr id="5" name="Picture 2"/>
          <p:cNvPicPr>
            <a:picLocks noChangeAspect="1" noChangeArrowheads="1"/>
          </p:cNvPicPr>
          <p:nvPr/>
        </p:nvPicPr>
        <p:blipFill>
          <a:blip r:embed="rId2"/>
          <a:srcRect/>
          <a:stretch>
            <a:fillRect/>
          </a:stretch>
        </p:blipFill>
        <p:spPr bwMode="auto">
          <a:xfrm>
            <a:off x="3788107" y="2036005"/>
            <a:ext cx="6286500" cy="4269260"/>
          </a:xfrm>
          <a:prstGeom prst="rect">
            <a:avLst/>
          </a:prstGeom>
          <a:noFill/>
          <a:ln w="9525">
            <a:noFill/>
            <a:miter lim="800000"/>
            <a:headEnd/>
            <a:tailEnd/>
          </a:ln>
        </p:spPr>
      </p:pic>
    </p:spTree>
    <p:extLst>
      <p:ext uri="{BB962C8B-B14F-4D97-AF65-F5344CB8AC3E}">
        <p14:creationId xmlns:p14="http://schemas.microsoft.com/office/powerpoint/2010/main" val="1499564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258300" cy="851757"/>
          </a:xfrm>
        </p:spPr>
        <p:txBody>
          <a:bodyPr>
            <a:noAutofit/>
          </a:bodyPr>
          <a:lstStyle/>
          <a:p>
            <a:r>
              <a:rPr lang="en-US" sz="5400" b="1" dirty="0"/>
              <a:t>RADIOMETRIC DATING</a:t>
            </a:r>
          </a:p>
        </p:txBody>
      </p:sp>
      <p:sp>
        <p:nvSpPr>
          <p:cNvPr id="3" name="Content Placeholder 2"/>
          <p:cNvSpPr>
            <a:spLocks noGrp="1"/>
          </p:cNvSpPr>
          <p:nvPr>
            <p:ph idx="1"/>
          </p:nvPr>
        </p:nvSpPr>
        <p:spPr>
          <a:xfrm>
            <a:off x="354843" y="1865533"/>
            <a:ext cx="5158853" cy="4933666"/>
          </a:xfrm>
        </p:spPr>
        <p:txBody>
          <a:bodyPr>
            <a:normAutofit/>
          </a:bodyPr>
          <a:lstStyle/>
          <a:p>
            <a:r>
              <a:rPr lang="en-US" sz="2800" dirty="0"/>
              <a:t>A sample containing carbon -14 has been through 2 half lives. How old is the sample</a:t>
            </a:r>
            <a:r>
              <a:rPr lang="en-US" sz="2800" dirty="0" smtClean="0"/>
              <a:t>?</a:t>
            </a:r>
            <a:endParaRPr lang="en-US" sz="2800" dirty="0"/>
          </a:p>
        </p:txBody>
      </p:sp>
      <p:pic>
        <p:nvPicPr>
          <p:cNvPr id="31749" name="Picture 5" descr="http://creationwiki.org/pool/images/c/c6/Isotope_dating.gif"/>
          <p:cNvPicPr>
            <a:picLocks noChangeAspect="1" noChangeArrowheads="1"/>
          </p:cNvPicPr>
          <p:nvPr/>
        </p:nvPicPr>
        <p:blipFill>
          <a:blip r:embed="rId2"/>
          <a:srcRect/>
          <a:stretch>
            <a:fillRect/>
          </a:stretch>
        </p:blipFill>
        <p:spPr bwMode="auto">
          <a:xfrm>
            <a:off x="5651168" y="1865533"/>
            <a:ext cx="4495894" cy="4719514"/>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258300" cy="851757"/>
          </a:xfrm>
        </p:spPr>
        <p:txBody>
          <a:bodyPr>
            <a:noAutofit/>
          </a:bodyPr>
          <a:lstStyle/>
          <a:p>
            <a:r>
              <a:rPr lang="en-US" sz="5400" b="1" dirty="0"/>
              <a:t>RADIOMETRIC DATING</a:t>
            </a:r>
          </a:p>
        </p:txBody>
      </p:sp>
      <p:sp>
        <p:nvSpPr>
          <p:cNvPr id="3" name="Content Placeholder 2"/>
          <p:cNvSpPr>
            <a:spLocks noGrp="1"/>
          </p:cNvSpPr>
          <p:nvPr>
            <p:ph idx="1"/>
          </p:nvPr>
        </p:nvSpPr>
        <p:spPr>
          <a:xfrm>
            <a:off x="354843" y="1865533"/>
            <a:ext cx="5158853" cy="4933666"/>
          </a:xfrm>
        </p:spPr>
        <p:txBody>
          <a:bodyPr>
            <a:normAutofit/>
          </a:bodyPr>
          <a:lstStyle/>
          <a:p>
            <a:r>
              <a:rPr lang="en-US" sz="2800" dirty="0" smtClean="0"/>
              <a:t>A </a:t>
            </a:r>
            <a:r>
              <a:rPr lang="en-US" sz="2800" dirty="0"/>
              <a:t>mineral sample was found to contain uranium - 238. Analysis shows it has been through 1 half life. How old is the sample</a:t>
            </a:r>
            <a:r>
              <a:rPr lang="en-US" sz="2800" dirty="0" smtClean="0"/>
              <a:t>?</a:t>
            </a:r>
            <a:endParaRPr lang="en-US" sz="2800" dirty="0"/>
          </a:p>
        </p:txBody>
      </p:sp>
      <p:pic>
        <p:nvPicPr>
          <p:cNvPr id="31749" name="Picture 5" descr="http://creationwiki.org/pool/images/c/c6/Isotope_dating.gif"/>
          <p:cNvPicPr>
            <a:picLocks noChangeAspect="1" noChangeArrowheads="1"/>
          </p:cNvPicPr>
          <p:nvPr/>
        </p:nvPicPr>
        <p:blipFill>
          <a:blip r:embed="rId2"/>
          <a:srcRect/>
          <a:stretch>
            <a:fillRect/>
          </a:stretch>
        </p:blipFill>
        <p:spPr bwMode="auto">
          <a:xfrm>
            <a:off x="5651168" y="1865533"/>
            <a:ext cx="4495894" cy="4719514"/>
          </a:xfrm>
          <a:prstGeom prst="rect">
            <a:avLst/>
          </a:prstGeom>
          <a:noFill/>
        </p:spPr>
      </p:pic>
    </p:spTree>
    <p:extLst>
      <p:ext uri="{BB962C8B-B14F-4D97-AF65-F5344CB8AC3E}">
        <p14:creationId xmlns:p14="http://schemas.microsoft.com/office/powerpoint/2010/main" val="39884142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258300" cy="851757"/>
          </a:xfrm>
        </p:spPr>
        <p:txBody>
          <a:bodyPr>
            <a:noAutofit/>
          </a:bodyPr>
          <a:lstStyle/>
          <a:p>
            <a:r>
              <a:rPr lang="en-US" sz="5400" b="1" dirty="0"/>
              <a:t>RADIOMETRIC DATING</a:t>
            </a:r>
          </a:p>
        </p:txBody>
      </p:sp>
      <p:sp>
        <p:nvSpPr>
          <p:cNvPr id="3" name="Content Placeholder 2"/>
          <p:cNvSpPr>
            <a:spLocks noGrp="1"/>
          </p:cNvSpPr>
          <p:nvPr>
            <p:ph idx="1"/>
          </p:nvPr>
        </p:nvSpPr>
        <p:spPr>
          <a:xfrm>
            <a:off x="354843" y="1865533"/>
            <a:ext cx="5158853" cy="4933666"/>
          </a:xfrm>
        </p:spPr>
        <p:txBody>
          <a:bodyPr>
            <a:normAutofit/>
          </a:bodyPr>
          <a:lstStyle/>
          <a:p>
            <a:r>
              <a:rPr lang="en-US" sz="2800" dirty="0" smtClean="0"/>
              <a:t>Challenge</a:t>
            </a:r>
            <a:r>
              <a:rPr lang="en-US" sz="2800" dirty="0"/>
              <a:t>: A rock sample was analyzed for potassium - 40. In the sample, there was 10 micrograms of potassium - 40 and 30 micrograms of argon - 40. How old is the rock sample?</a:t>
            </a:r>
          </a:p>
        </p:txBody>
      </p:sp>
      <p:pic>
        <p:nvPicPr>
          <p:cNvPr id="31749" name="Picture 5" descr="http://creationwiki.org/pool/images/c/c6/Isotope_dating.gif"/>
          <p:cNvPicPr>
            <a:picLocks noChangeAspect="1" noChangeArrowheads="1"/>
          </p:cNvPicPr>
          <p:nvPr/>
        </p:nvPicPr>
        <p:blipFill>
          <a:blip r:embed="rId2"/>
          <a:srcRect/>
          <a:stretch>
            <a:fillRect/>
          </a:stretch>
        </p:blipFill>
        <p:spPr bwMode="auto">
          <a:xfrm>
            <a:off x="5651168" y="1865533"/>
            <a:ext cx="4495894" cy="4719514"/>
          </a:xfrm>
          <a:prstGeom prst="rect">
            <a:avLst/>
          </a:prstGeom>
          <a:noFill/>
        </p:spPr>
      </p:pic>
    </p:spTree>
    <p:extLst>
      <p:ext uri="{BB962C8B-B14F-4D97-AF65-F5344CB8AC3E}">
        <p14:creationId xmlns:p14="http://schemas.microsoft.com/office/powerpoint/2010/main" val="39884142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a:t>
            </a:r>
          </a:p>
        </p:txBody>
      </p:sp>
      <p:sp>
        <p:nvSpPr>
          <p:cNvPr id="3" name="Content Placeholder 2"/>
          <p:cNvSpPr>
            <a:spLocks noGrp="1"/>
          </p:cNvSpPr>
          <p:nvPr>
            <p:ph sz="half" idx="1"/>
          </p:nvPr>
        </p:nvSpPr>
        <p:spPr/>
        <p:txBody>
          <a:bodyPr>
            <a:normAutofit lnSpcReduction="10000"/>
          </a:bodyPr>
          <a:lstStyle/>
          <a:p>
            <a:pPr>
              <a:buNone/>
            </a:pPr>
            <a:r>
              <a:rPr lang="en-US" dirty="0"/>
              <a:t>	</a:t>
            </a:r>
          </a:p>
        </p:txBody>
      </p:sp>
      <p:sp>
        <p:nvSpPr>
          <p:cNvPr id="6" name="Content Placeholder 5"/>
          <p:cNvSpPr>
            <a:spLocks noGrp="1"/>
          </p:cNvSpPr>
          <p:nvPr>
            <p:ph sz="half" idx="2"/>
          </p:nvPr>
        </p:nvSpPr>
        <p:spPr>
          <a:xfrm>
            <a:off x="507100" y="1865493"/>
            <a:ext cx="4543425" cy="4434840"/>
          </a:xfrm>
        </p:spPr>
        <p:txBody>
          <a:bodyPr>
            <a:normAutofit lnSpcReduction="10000"/>
          </a:bodyPr>
          <a:lstStyle/>
          <a:p>
            <a:pPr>
              <a:buNone/>
            </a:pPr>
            <a:r>
              <a:rPr lang="en-US" sz="2200" dirty="0"/>
              <a:t>A rock sample was aged using radiometric dating.  Scientists found the rock to have approximately 88% of the stable daughter isotope and 12% of the radioactive parent isotope.  </a:t>
            </a:r>
          </a:p>
          <a:p>
            <a:pPr>
              <a:buNone/>
            </a:pPr>
            <a:r>
              <a:rPr lang="en-US" sz="2200" dirty="0"/>
              <a:t>How many half-lives have gone by for this rock sample?</a:t>
            </a:r>
          </a:p>
          <a:p>
            <a:pPr lvl="3">
              <a:buNone/>
            </a:pPr>
            <a:r>
              <a:rPr lang="en-US" sz="2600" dirty="0"/>
              <a:t>A.  1	</a:t>
            </a:r>
          </a:p>
          <a:p>
            <a:pPr lvl="3">
              <a:buNone/>
            </a:pPr>
            <a:r>
              <a:rPr lang="en-US" sz="2600" dirty="0"/>
              <a:t>B.  2</a:t>
            </a:r>
          </a:p>
          <a:p>
            <a:pPr lvl="3">
              <a:buNone/>
            </a:pPr>
            <a:r>
              <a:rPr lang="en-US" sz="2600" dirty="0"/>
              <a:t>C.  3</a:t>
            </a:r>
          </a:p>
          <a:p>
            <a:pPr lvl="3">
              <a:buNone/>
            </a:pPr>
            <a:r>
              <a:rPr lang="en-US" sz="2600" dirty="0"/>
              <a:t>D.  4</a:t>
            </a:r>
          </a:p>
        </p:txBody>
      </p:sp>
      <p:pic>
        <p:nvPicPr>
          <p:cNvPr id="5" name="image07.gif"/>
          <p:cNvPicPr preferRelativeResize="0"/>
          <p:nvPr/>
        </p:nvPicPr>
        <p:blipFill>
          <a:blip r:embed="rId2" cstate="print"/>
          <a:stretch>
            <a:fillRect/>
          </a:stretch>
        </p:blipFill>
        <p:spPr>
          <a:xfrm>
            <a:off x="5090615" y="2058393"/>
            <a:ext cx="4943120" cy="3769200"/>
          </a:xfrm>
          <a:prstGeom prst="rect">
            <a:avLst/>
          </a:prstGeom>
          <a:noFill/>
        </p:spPr>
      </p:pic>
      <p:pic>
        <p:nvPicPr>
          <p:cNvPr id="8" name="Picture 7"/>
          <p:cNvPicPr>
            <a:picLocks noChangeAspect="1"/>
          </p:cNvPicPr>
          <p:nvPr/>
        </p:nvPicPr>
        <p:blipFill>
          <a:blip r:embed="rId3"/>
          <a:stretch>
            <a:fillRect/>
          </a:stretch>
        </p:blipFill>
        <p:spPr>
          <a:xfrm>
            <a:off x="3317544" y="4816523"/>
            <a:ext cx="1182618" cy="11633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ACTIVITIES</a:t>
            </a:r>
          </a:p>
        </p:txBody>
      </p:sp>
      <p:sp>
        <p:nvSpPr>
          <p:cNvPr id="3" name="Content Placeholder 2"/>
          <p:cNvSpPr>
            <a:spLocks noGrp="1"/>
          </p:cNvSpPr>
          <p:nvPr>
            <p:ph sz="half" idx="1"/>
          </p:nvPr>
        </p:nvSpPr>
        <p:spPr>
          <a:xfrm>
            <a:off x="514349" y="1920084"/>
            <a:ext cx="9145845" cy="4658137"/>
          </a:xfrm>
        </p:spPr>
        <p:txBody>
          <a:bodyPr>
            <a:normAutofit fontScale="85000" lnSpcReduction="20000"/>
          </a:bodyPr>
          <a:lstStyle/>
          <a:p>
            <a:pPr>
              <a:buNone/>
            </a:pPr>
            <a:r>
              <a:rPr lang="en-US" b="1" dirty="0" err="1"/>
              <a:t>Pennium</a:t>
            </a:r>
            <a:r>
              <a:rPr lang="en-US" b="1" dirty="0"/>
              <a:t> Lab – discover the half-life of </a:t>
            </a:r>
            <a:r>
              <a:rPr lang="en-US" b="1" dirty="0" err="1"/>
              <a:t>Pennium</a:t>
            </a:r>
            <a:endParaRPr lang="en-US" b="1" dirty="0"/>
          </a:p>
          <a:p>
            <a:pPr lvl="0">
              <a:buNone/>
            </a:pPr>
            <a:r>
              <a:rPr lang="en-US" dirty="0"/>
              <a:t>Radioactive members of this isotope family are easily distinguished via a head on the front surface.</a:t>
            </a:r>
            <a:endParaRPr lang="en-US" b="1" dirty="0"/>
          </a:p>
          <a:p>
            <a:pPr marL="339725" indent="-339725">
              <a:buNone/>
            </a:pPr>
            <a:r>
              <a:rPr lang="en-US" dirty="0"/>
              <a:t>1. </a:t>
            </a:r>
            <a:r>
              <a:rPr lang="en-US" dirty="0" smtClean="0"/>
              <a:t>	Collect </a:t>
            </a:r>
            <a:r>
              <a:rPr lang="en-US" dirty="0"/>
              <a:t>a cup with 100 </a:t>
            </a:r>
            <a:r>
              <a:rPr lang="en-US" dirty="0" err="1"/>
              <a:t>Pennium</a:t>
            </a:r>
            <a:r>
              <a:rPr lang="en-US" dirty="0"/>
              <a:t> Isotopes. </a:t>
            </a:r>
          </a:p>
          <a:p>
            <a:pPr marL="339725" indent="-339725">
              <a:buNone/>
            </a:pPr>
            <a:r>
              <a:rPr lang="en-US" dirty="0"/>
              <a:t>2</a:t>
            </a:r>
            <a:r>
              <a:rPr lang="en-US" dirty="0" smtClean="0"/>
              <a:t>.	 </a:t>
            </a:r>
            <a:r>
              <a:rPr lang="en-US" dirty="0"/>
              <a:t>Cover and shake/rattle the cup.</a:t>
            </a:r>
          </a:p>
          <a:p>
            <a:pPr marL="339725" indent="-339725">
              <a:buNone/>
            </a:pPr>
            <a:r>
              <a:rPr lang="en-US" dirty="0"/>
              <a:t>3. </a:t>
            </a:r>
            <a:r>
              <a:rPr lang="en-US" dirty="0" smtClean="0"/>
              <a:t>	Pour </a:t>
            </a:r>
            <a:r>
              <a:rPr lang="en-US" dirty="0"/>
              <a:t>your atoms onto your white paper. You will see that several of the previously radioactive atoms in the group have decayed, and the </a:t>
            </a:r>
            <a:r>
              <a:rPr lang="en-US" b="1" dirty="0"/>
              <a:t>head </a:t>
            </a:r>
            <a:r>
              <a:rPr lang="en-US" dirty="0"/>
              <a:t>is no longer visible. This means that they are now considered "safe" since they are no longer radioactive!  Count them and put them to the side in the cup marked “safe” so you may determine the number of atoms that have decayed in that particular shake.</a:t>
            </a:r>
            <a:r>
              <a:rPr lang="en-US" b="1" dirty="0"/>
              <a:t> </a:t>
            </a:r>
            <a:r>
              <a:rPr lang="en-US" dirty="0"/>
              <a:t> Record the number of safe </a:t>
            </a:r>
            <a:r>
              <a:rPr lang="en-US" dirty="0" err="1"/>
              <a:t>Pennium</a:t>
            </a:r>
            <a:r>
              <a:rPr lang="en-US" dirty="0"/>
              <a:t> atoms that you have on the data table below.</a:t>
            </a:r>
          </a:p>
          <a:p>
            <a:pPr marL="339725" indent="-339725">
              <a:buNone/>
            </a:pPr>
            <a:r>
              <a:rPr lang="en-US" dirty="0"/>
              <a:t>4. </a:t>
            </a:r>
            <a:r>
              <a:rPr lang="en-US" dirty="0" smtClean="0"/>
              <a:t>	Now </a:t>
            </a:r>
            <a:r>
              <a:rPr lang="en-US" dirty="0"/>
              <a:t>you need to continue this pattern until no more radioactive members remain. Remember to record the number of decayed atoms after each round</a:t>
            </a:r>
            <a:r>
              <a:rPr lang="en-US" dirty="0" smtClean="0"/>
              <a:t>.</a:t>
            </a:r>
            <a:endParaRPr lang="en-US" dirty="0"/>
          </a:p>
        </p:txBody>
      </p:sp>
      <p:pic>
        <p:nvPicPr>
          <p:cNvPr id="4" name="Picture 2" descr="th?id=H">
            <a:hlinkClick r:id="rId2"/>
          </p:cNvPr>
          <p:cNvPicPr>
            <a:picLocks noChangeAspect="1" noChangeArrowheads="1"/>
          </p:cNvPicPr>
          <p:nvPr/>
        </p:nvPicPr>
        <p:blipFill>
          <a:blip r:embed="rId3"/>
          <a:srcRect/>
          <a:stretch>
            <a:fillRect/>
          </a:stretch>
        </p:blipFill>
        <p:spPr bwMode="auto">
          <a:xfrm>
            <a:off x="6891994" y="160033"/>
            <a:ext cx="3070494" cy="18697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Flow</Template>
  <TotalTime>2792</TotalTime>
  <Pages>1</Pages>
  <Words>911</Words>
  <Application>Microsoft Office PowerPoint</Application>
  <PresentationFormat>35mm Slides</PresentationFormat>
  <Paragraphs>115</Paragraphs>
  <Slides>28</Slides>
  <Notes>4</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Flow</vt:lpstr>
      <vt:lpstr>DO NOW</vt:lpstr>
      <vt:lpstr>LOOKING BACK…</vt:lpstr>
      <vt:lpstr>RADIOMETRIC DATING</vt:lpstr>
      <vt:lpstr>FUSION:  ELEMENTS FORMED IN STARS</vt:lpstr>
      <vt:lpstr>FUSION:  ELEMENTS FORMED IN STARS</vt:lpstr>
      <vt:lpstr>ABUNDANCE OF THE ELEMENTS</vt:lpstr>
      <vt:lpstr>FISSION:  BREAKING UP ATOMS</vt:lpstr>
      <vt:lpstr>RADIOACTIVE DECAY</vt:lpstr>
      <vt:lpstr>RADIOACTIVE DECAY</vt:lpstr>
      <vt:lpstr>METEORITES TELL STORIES</vt:lpstr>
      <vt:lpstr>METEORITES TELL STORIES</vt:lpstr>
      <vt:lpstr>HOW DO WE DATE THEM?</vt:lpstr>
      <vt:lpstr>HOW DO WE DATE THEM?</vt:lpstr>
      <vt:lpstr>ALPHA PARTICLE RADIATION</vt:lpstr>
      <vt:lpstr>BETA PARTICLE RADIATION</vt:lpstr>
      <vt:lpstr>GAMMA RADIATION</vt:lpstr>
      <vt:lpstr>HALF-LIFE</vt:lpstr>
      <vt:lpstr>HALF-LIFE</vt:lpstr>
      <vt:lpstr>HALF-LIFE</vt:lpstr>
      <vt:lpstr>GRAPHING DECAY</vt:lpstr>
      <vt:lpstr>TELLING TIME WITH THE GRAPH</vt:lpstr>
      <vt:lpstr>TELLING TIME WITH THE GRAPH</vt:lpstr>
      <vt:lpstr>TELLING TIME WITH THE GRAPH</vt:lpstr>
      <vt:lpstr>RADIOMETRIC DATING</vt:lpstr>
      <vt:lpstr>RADIOMETRIC DATING</vt:lpstr>
      <vt:lpstr>RADIOMETRIC DATING</vt:lpstr>
      <vt:lpstr>REVIEW…</vt:lpstr>
      <vt:lpstr>ACTIVITIES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Thinking back….</dc:title>
  <dc:creator>Governor, Donna</dc:creator>
  <cp:lastModifiedBy>JCBOE</cp:lastModifiedBy>
  <cp:revision>184</cp:revision>
  <cp:lastPrinted>1601-01-01T00:00:00Z</cp:lastPrinted>
  <dcterms:created xsi:type="dcterms:W3CDTF">2010-05-09T22:33:25Z</dcterms:created>
  <dcterms:modified xsi:type="dcterms:W3CDTF">2016-08-22T20:38:29Z</dcterms:modified>
</cp:coreProperties>
</file>