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Lst>
  <p:notesMasterIdLst>
    <p:notesMasterId r:id="rId29"/>
  </p:notesMasterIdLst>
  <p:sldIdLst>
    <p:sldId id="273" r:id="rId2"/>
    <p:sldId id="289" r:id="rId3"/>
    <p:sldId id="256" r:id="rId4"/>
    <p:sldId id="259" r:id="rId5"/>
    <p:sldId id="272" r:id="rId6"/>
    <p:sldId id="290" r:id="rId7"/>
    <p:sldId id="291" r:id="rId8"/>
    <p:sldId id="260" r:id="rId9"/>
    <p:sldId id="270" r:id="rId10"/>
    <p:sldId id="261" r:id="rId11"/>
    <p:sldId id="264" r:id="rId12"/>
    <p:sldId id="269" r:id="rId13"/>
    <p:sldId id="262" r:id="rId14"/>
    <p:sldId id="268" r:id="rId15"/>
    <p:sldId id="265" r:id="rId16"/>
    <p:sldId id="266" r:id="rId17"/>
    <p:sldId id="275" r:id="rId18"/>
    <p:sldId id="274" r:id="rId19"/>
    <p:sldId id="292" r:id="rId20"/>
    <p:sldId id="293" r:id="rId21"/>
    <p:sldId id="294" r:id="rId22"/>
    <p:sldId id="301" r:id="rId23"/>
    <p:sldId id="295" r:id="rId24"/>
    <p:sldId id="297" r:id="rId25"/>
    <p:sldId id="298" r:id="rId26"/>
    <p:sldId id="300" r:id="rId27"/>
    <p:sldId id="302" r:id="rId2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1230"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308"/>
    </p:cViewPr>
  </p:sorterViewPr>
  <p:notesViewPr>
    <p:cSldViewPr>
      <p:cViewPr varScale="1">
        <p:scale>
          <a:sx n="40" d="100"/>
          <a:sy n="40" d="100"/>
        </p:scale>
        <p:origin x="-148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image" Target="../media/image18.png"/></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image" Target="../media/image20.pn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image" Target="../media/image27.png"/></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image" Target="../media/image3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433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235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4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434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A10775D7-7FC6-485D-9A8C-8EDEAB586EED}" type="slidenum">
              <a:rPr lang="en-US"/>
              <a:pPr>
                <a:defRPr/>
              </a:pPr>
              <a:t>‹#›</a:t>
            </a:fld>
            <a:endParaRPr lang="en-US"/>
          </a:p>
        </p:txBody>
      </p:sp>
    </p:spTree>
    <p:extLst>
      <p:ext uri="{BB962C8B-B14F-4D97-AF65-F5344CB8AC3E}">
        <p14:creationId xmlns:p14="http://schemas.microsoft.com/office/powerpoint/2010/main" val="12870373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C2E4348-D496-4F59-B6AC-075E03357C2D}" type="slidenum">
              <a:rPr lang="en-US" altLang="en-US" sz="1200"/>
              <a:pPr/>
              <a:t>11</a:t>
            </a:fld>
            <a:endParaRPr lang="en-US" altLang="en-US" sz="12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endParaRPr lang="en-US" altLang="en-US" sz="1800" dirty="0"/>
          </a:p>
          <a:p>
            <a:r>
              <a:rPr lang="en-US" altLang="en-US" sz="1800" dirty="0"/>
              <a:t>Two students are at lab desk.  Bunsen burner is on at one side, not being used.  The students do not have goggles on.  There is food on the lab desk and one of the students is currently eating while pouring a chemical.  The desk is relatively clean and the chemical are labeled.</a:t>
            </a:r>
          </a:p>
          <a:p>
            <a:endParaRPr lang="en-US" altLang="en-US" sz="1800" dirty="0"/>
          </a:p>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9E6A198-000D-4E64-82EE-F0FA773953C3}" type="slidenum">
              <a:rPr lang="en-US" altLang="en-US" sz="1200"/>
              <a:pPr/>
              <a:t>13</a:t>
            </a:fld>
            <a:endParaRPr lang="en-US" altLang="en-US"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endParaRPr lang="en-US" altLang="en-US" sz="1800"/>
          </a:p>
          <a:p>
            <a:r>
              <a:rPr lang="en-US" altLang="en-US" sz="1800"/>
              <a:t>Two students, goggles on, heating water in a capped test tube over a Bunsen burner.  Hair on one lab partner is down and dangling.  Test tube is pointed away from others.  Desk is cluttered and one of the chemical bottles has spilled on the counter.</a:t>
            </a:r>
          </a:p>
          <a:p>
            <a:endParaRPr lang="en-US" altLang="en-US" sz="1800"/>
          </a:p>
          <a:p>
            <a:endParaRPr lang="en-US" altLang="en-US" sz="1800"/>
          </a:p>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FCC8F6D-CBAF-4602-889E-48A7B94C02FA}" type="slidenum">
              <a:rPr lang="en-US" altLang="en-US" sz="1200"/>
              <a:pPr/>
              <a:t>15</a:t>
            </a:fld>
            <a:endParaRPr lang="en-US" altLang="en-US"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60"/>
          <p:cNvGrpSpPr>
            <a:grpSpLocks/>
          </p:cNvGrpSpPr>
          <p:nvPr/>
        </p:nvGrpSpPr>
        <p:grpSpPr bwMode="auto">
          <a:xfrm>
            <a:off x="-382588" y="0"/>
            <a:ext cx="9932988" cy="6858000"/>
            <a:chOff x="-382404" y="0"/>
            <a:chExt cx="9932332" cy="6858000"/>
          </a:xfrm>
        </p:grpSpPr>
        <p:grpSp>
          <p:nvGrpSpPr>
            <p:cNvPr id="5" name="Group 44"/>
            <p:cNvGrpSpPr>
              <a:grpSpLocks/>
            </p:cNvGrpSpPr>
            <p:nvPr/>
          </p:nvGrpSpPr>
          <p:grpSpPr bwMode="auto">
            <a:xfrm>
              <a:off x="0" y="0"/>
              <a:ext cx="9144000" cy="6858000"/>
              <a:chOff x="0" y="0"/>
              <a:chExt cx="9144000" cy="6858000"/>
            </a:xfrm>
          </p:grpSpPr>
          <p:grpSp>
            <p:nvGrpSpPr>
              <p:cNvPr id="28" name="Group 4"/>
              <p:cNvGrpSpPr>
                <a:grpSpLocks/>
              </p:cNvGrpSpPr>
              <p:nvPr/>
            </p:nvGrpSpPr>
            <p:grpSpPr bwMode="auto">
              <a:xfrm>
                <a:off x="0" y="0"/>
                <a:ext cx="2514600" cy="6858000"/>
                <a:chOff x="0" y="0"/>
                <a:chExt cx="2514600" cy="6858000"/>
              </a:xfrm>
            </p:grpSpPr>
            <p:sp>
              <p:nvSpPr>
                <p:cNvPr id="40" name="Rectangle 39"/>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9" name="Group 5"/>
              <p:cNvGrpSpPr>
                <a:grpSpLocks/>
              </p:cNvGrpSpPr>
              <p:nvPr/>
            </p:nvGrpSpPr>
            <p:grpSpPr bwMode="auto">
              <a:xfrm>
                <a:off x="422910" y="0"/>
                <a:ext cx="2514600" cy="6858000"/>
                <a:chOff x="0" y="0"/>
                <a:chExt cx="2514600" cy="6858000"/>
              </a:xfrm>
            </p:grpSpPr>
            <p:sp>
              <p:nvSpPr>
                <p:cNvPr id="37" name="Rectangle 36"/>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Rectangle 37"/>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Rectangle 38"/>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0" name="Group 9"/>
              <p:cNvGrpSpPr>
                <a:grpSpLocks/>
              </p:cNvGrpSpPr>
              <p:nvPr/>
            </p:nvGrpSpPr>
            <p:grpSpPr bwMode="auto">
              <a:xfrm rot="10800000">
                <a:off x="6629400" y="0"/>
                <a:ext cx="2514600" cy="6858000"/>
                <a:chOff x="0" y="0"/>
                <a:chExt cx="2514600" cy="6858000"/>
              </a:xfrm>
            </p:grpSpPr>
            <p:sp>
              <p:nvSpPr>
                <p:cNvPr id="34" name="Rectangle 33"/>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Rectangle 34"/>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ectangle 35"/>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31" name="Rectangle 30"/>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Rectangle 31"/>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ectangle 32"/>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 name="Freeform 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7" name="Freeform 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Freeform 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Freeform 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Freeform 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 name="Hexagon 1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Hexagon 1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Hexagon 12"/>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Hexagon 13"/>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Hexagon 14"/>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Freeform 15"/>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Hexagon 16"/>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Hexagon 17"/>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Hexagon 18"/>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Hexagon 19"/>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Hexagon 20"/>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Hexagon 21"/>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Hexagon 22"/>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Hexagon 23"/>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Hexagon 24"/>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Freeform 25"/>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reeform 26"/>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3" name="Rectangle 42"/>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 name="Rectangle 43"/>
          <p:cNvSpPr/>
          <p:nvPr/>
        </p:nvSpPr>
        <p:spPr>
          <a:xfrm>
            <a:off x="4649788" y="-22225"/>
            <a:ext cx="3505200" cy="2312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Rectangle 4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Rectangle 45"/>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7" name="Date Placeholder 3"/>
          <p:cNvSpPr>
            <a:spLocks noGrp="1"/>
          </p:cNvSpPr>
          <p:nvPr>
            <p:ph type="dt" sz="half" idx="10"/>
          </p:nvPr>
        </p:nvSpPr>
        <p:spPr>
          <a:xfrm>
            <a:off x="4738688" y="1516063"/>
            <a:ext cx="2133600" cy="752475"/>
          </a:xfrm>
        </p:spPr>
        <p:txBody>
          <a:bodyPr anchor="b"/>
          <a:lstStyle>
            <a:lvl1pPr algn="l">
              <a:defRPr sz="2400"/>
            </a:lvl1pPr>
          </a:lstStyle>
          <a:p>
            <a:pPr>
              <a:defRPr/>
            </a:pPr>
            <a:endParaRPr lang="en-US"/>
          </a:p>
        </p:txBody>
      </p:sp>
      <p:sp>
        <p:nvSpPr>
          <p:cNvPr id="48" name="Footer Placeholder 4"/>
          <p:cNvSpPr>
            <a:spLocks noGrp="1"/>
          </p:cNvSpPr>
          <p:nvPr>
            <p:ph type="ftr" sz="quarter" idx="11"/>
          </p:nvPr>
        </p:nvSpPr>
        <p:spPr>
          <a:xfrm>
            <a:off x="5303838" y="5719763"/>
            <a:ext cx="2830512" cy="365125"/>
          </a:xfrm>
        </p:spPr>
        <p:txBody>
          <a:bodyPr>
            <a:normAutofit/>
          </a:bodyPr>
          <a:lstStyle>
            <a:lvl1pPr>
              <a:defRPr>
                <a:solidFill>
                  <a:schemeClr val="accent1"/>
                </a:solidFill>
              </a:defRPr>
            </a:lvl1pPr>
          </a:lstStyle>
          <a:p>
            <a:pPr>
              <a:defRPr/>
            </a:pPr>
            <a:endParaRPr lang="en-US"/>
          </a:p>
        </p:txBody>
      </p:sp>
      <p:sp>
        <p:nvSpPr>
          <p:cNvPr id="49" name="Slide Number Placeholder 5"/>
          <p:cNvSpPr>
            <a:spLocks noGrp="1"/>
          </p:cNvSpPr>
          <p:nvPr>
            <p:ph type="sldNum" sz="quarter" idx="12"/>
          </p:nvPr>
        </p:nvSpPr>
        <p:spPr>
          <a:xfrm>
            <a:off x="4649788" y="5719763"/>
            <a:ext cx="642937" cy="365125"/>
          </a:xfrm>
        </p:spPr>
        <p:txBody>
          <a:bodyPr/>
          <a:lstStyle>
            <a:lvl1pPr>
              <a:defRPr smtClean="0">
                <a:solidFill>
                  <a:schemeClr val="accent1"/>
                </a:solidFill>
              </a:defRPr>
            </a:lvl1pPr>
          </a:lstStyle>
          <a:p>
            <a:pPr>
              <a:defRPr/>
            </a:pPr>
            <a:fld id="{298D339F-44BD-41BE-81EA-33506358262A}" type="slidenum">
              <a:rPr lang="en-US"/>
              <a:pPr>
                <a:defRPr/>
              </a:pPr>
              <a:t>‹#›</a:t>
            </a:fld>
            <a:endParaRPr lang="en-US"/>
          </a:p>
        </p:txBody>
      </p:sp>
    </p:spTree>
    <p:extLst>
      <p:ext uri="{BB962C8B-B14F-4D97-AF65-F5344CB8AC3E}">
        <p14:creationId xmlns:p14="http://schemas.microsoft.com/office/powerpoint/2010/main" val="1963513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FF03E4-77E1-4026-A738-E865C5B184C5}" type="slidenum">
              <a:rPr lang="en-US"/>
              <a:pPr>
                <a:defRPr/>
              </a:pPr>
              <a:t>‹#›</a:t>
            </a:fld>
            <a:endParaRPr lang="en-US"/>
          </a:p>
        </p:txBody>
      </p:sp>
    </p:spTree>
    <p:extLst>
      <p:ext uri="{BB962C8B-B14F-4D97-AF65-F5344CB8AC3E}">
        <p14:creationId xmlns:p14="http://schemas.microsoft.com/office/powerpoint/2010/main" val="264974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D3A5DB-6043-4BD0-BFC9-34396C316909}" type="slidenum">
              <a:rPr lang="en-US"/>
              <a:pPr>
                <a:defRPr/>
              </a:pPr>
              <a:t>‹#›</a:t>
            </a:fld>
            <a:endParaRPr lang="en-US"/>
          </a:p>
        </p:txBody>
      </p:sp>
    </p:spTree>
    <p:extLst>
      <p:ext uri="{BB962C8B-B14F-4D97-AF65-F5344CB8AC3E}">
        <p14:creationId xmlns:p14="http://schemas.microsoft.com/office/powerpoint/2010/main" val="3850251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5"/>
          </p:nvPr>
        </p:nvSpPr>
        <p:spPr/>
        <p:txBody>
          <a:bodyPr/>
          <a:lstStyle>
            <a:lvl1pPr>
              <a:defRPr/>
            </a:lvl1pPr>
          </a:lstStyle>
          <a:p>
            <a:pPr>
              <a:defRPr/>
            </a:pPr>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7" name="Slide Number Placeholder 5"/>
          <p:cNvSpPr>
            <a:spLocks noGrp="1"/>
          </p:cNvSpPr>
          <p:nvPr>
            <p:ph type="sldNum" sz="quarter" idx="17"/>
          </p:nvPr>
        </p:nvSpPr>
        <p:spPr/>
        <p:txBody>
          <a:bodyPr/>
          <a:lstStyle>
            <a:lvl1pPr>
              <a:defRPr/>
            </a:lvl1pPr>
          </a:lstStyle>
          <a:p>
            <a:pPr>
              <a:defRPr/>
            </a:pPr>
            <a:fld id="{CCE53FFC-6EB9-4F41-9EB1-AB081BD7312C}" type="slidenum">
              <a:rPr lang="en-US"/>
              <a:pPr>
                <a:defRPr/>
              </a:pPr>
              <a:t>‹#›</a:t>
            </a:fld>
            <a:endParaRPr lang="en-US"/>
          </a:p>
        </p:txBody>
      </p:sp>
    </p:spTree>
    <p:extLst>
      <p:ext uri="{BB962C8B-B14F-4D97-AF65-F5344CB8AC3E}">
        <p14:creationId xmlns:p14="http://schemas.microsoft.com/office/powerpoint/2010/main" val="2606183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1EAF5CD-FD80-4357-802C-76F4C2CAC698}" type="slidenum">
              <a:rPr lang="en-US"/>
              <a:pPr>
                <a:defRPr/>
              </a:pPr>
              <a:t>‹#›</a:t>
            </a:fld>
            <a:endParaRPr lang="en-US"/>
          </a:p>
        </p:txBody>
      </p:sp>
    </p:spTree>
    <p:extLst>
      <p:ext uri="{BB962C8B-B14F-4D97-AF65-F5344CB8AC3E}">
        <p14:creationId xmlns:p14="http://schemas.microsoft.com/office/powerpoint/2010/main" val="3651256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A98CDD5-121E-4FEE-B751-23AE68F33368}" type="slidenum">
              <a:rPr lang="en-US"/>
              <a:pPr>
                <a:defRPr/>
              </a:pPr>
              <a:t>‹#›</a:t>
            </a:fld>
            <a:endParaRPr lang="en-US"/>
          </a:p>
        </p:txBody>
      </p:sp>
    </p:spTree>
    <p:extLst>
      <p:ext uri="{BB962C8B-B14F-4D97-AF65-F5344CB8AC3E}">
        <p14:creationId xmlns:p14="http://schemas.microsoft.com/office/powerpoint/2010/main" val="548970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70D258D-4668-435A-BC09-414D0DE417C1}" type="slidenum">
              <a:rPr lang="en-US"/>
              <a:pPr>
                <a:defRPr/>
              </a:pPr>
              <a:t>‹#›</a:t>
            </a:fld>
            <a:endParaRPr lang="en-US"/>
          </a:p>
        </p:txBody>
      </p:sp>
    </p:spTree>
    <p:extLst>
      <p:ext uri="{BB962C8B-B14F-4D97-AF65-F5344CB8AC3E}">
        <p14:creationId xmlns:p14="http://schemas.microsoft.com/office/powerpoint/2010/main" val="818119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60"/>
          <p:cNvGrpSpPr>
            <a:grpSpLocks/>
          </p:cNvGrpSpPr>
          <p:nvPr/>
        </p:nvGrpSpPr>
        <p:grpSpPr bwMode="auto">
          <a:xfrm>
            <a:off x="-382588" y="0"/>
            <a:ext cx="9932988" cy="6858000"/>
            <a:chOff x="-382404" y="0"/>
            <a:chExt cx="9932332" cy="6858000"/>
          </a:xfrm>
        </p:grpSpPr>
        <p:grpSp>
          <p:nvGrpSpPr>
            <p:cNvPr id="6" name="Group 61"/>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40"/>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0" name="Group 5"/>
              <p:cNvGrpSpPr>
                <a:grpSpLocks/>
              </p:cNvGrpSpPr>
              <p:nvPr/>
            </p:nvGrpSpPr>
            <p:grpSpPr bwMode="auto">
              <a:xfrm>
                <a:off x="422910" y="0"/>
                <a:ext cx="2514600" cy="6858000"/>
                <a:chOff x="0" y="0"/>
                <a:chExt cx="2514600" cy="6858000"/>
              </a:xfrm>
            </p:grpSpPr>
            <p:sp>
              <p:nvSpPr>
                <p:cNvPr id="38" name="Rectangle 37"/>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Rectangle 38"/>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ectangle 39"/>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34"/>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ectangle 35"/>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Rectangle 36"/>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32" name="Rectangle 31"/>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ectangle 32"/>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Rectangle 33"/>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7" name="Freeform 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Freeform 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Freeform 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Freeform 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 name="Freeform 1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2" name="Hexagon 1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Hexagon 1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Hexagon 1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Hexagon 1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Hexagon 1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Freeform 16"/>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Hexagon 17"/>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Hexagon 18"/>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Hexagon 19"/>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Hexagon 20"/>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Hexagon 21"/>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Hexagon 22"/>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Hexagon 23"/>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Hexagon 24"/>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Hexagon 25"/>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reeform 26"/>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Freeform 27"/>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4" name="Rectangle 4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Rectangle 44"/>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Rectangle 45"/>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Rectangle 46"/>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4739833" y="2657434"/>
            <a:ext cx="3304572" cy="1463153"/>
          </a:xfrm>
        </p:spPr>
        <p:txBody>
          <a:bodyPr>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8" name="Date Placeholder 4"/>
          <p:cNvSpPr>
            <a:spLocks noGrp="1"/>
          </p:cNvSpPr>
          <p:nvPr>
            <p:ph type="dt" sz="half" idx="10"/>
          </p:nvPr>
        </p:nvSpPr>
        <p:spPr/>
        <p:txBody>
          <a:bodyPr/>
          <a:lstStyle>
            <a:lvl1pPr>
              <a:defRPr/>
            </a:lvl1pPr>
          </a:lstStyle>
          <a:p>
            <a:pPr>
              <a:defRPr/>
            </a:pPr>
            <a:endParaRPr lang="en-US"/>
          </a:p>
        </p:txBody>
      </p:sp>
      <p:sp>
        <p:nvSpPr>
          <p:cNvPr id="49" name="Slide Number Placeholder 6"/>
          <p:cNvSpPr>
            <a:spLocks noGrp="1"/>
          </p:cNvSpPr>
          <p:nvPr>
            <p:ph type="sldNum" sz="quarter" idx="11"/>
          </p:nvPr>
        </p:nvSpPr>
        <p:spPr/>
        <p:txBody>
          <a:bodyPr/>
          <a:lstStyle>
            <a:lvl1pPr>
              <a:defRPr/>
            </a:lvl1pPr>
          </a:lstStyle>
          <a:p>
            <a:pPr>
              <a:defRPr/>
            </a:pPr>
            <a:fld id="{5079105A-9266-4851-887F-EBD348D1685E}" type="slidenum">
              <a:rPr lang="en-US"/>
              <a:pPr>
                <a:defRPr/>
              </a:pPr>
              <a:t>‹#›</a:t>
            </a:fld>
            <a:endParaRPr lang="en-US"/>
          </a:p>
        </p:txBody>
      </p:sp>
      <p:sp>
        <p:nvSpPr>
          <p:cNvPr id="50" name="Footer Placeholder 5"/>
          <p:cNvSpPr>
            <a:spLocks noGrp="1"/>
          </p:cNvSpPr>
          <p:nvPr>
            <p:ph type="ftr" sz="quarter" idx="12"/>
          </p:nvPr>
        </p:nvSpPr>
        <p:spPr>
          <a:xfrm>
            <a:off x="4641850" y="5724525"/>
            <a:ext cx="3492500" cy="365125"/>
          </a:xfrm>
        </p:spPr>
        <p:txBody>
          <a:bodyPr>
            <a:normAutofit/>
          </a:bodyPr>
          <a:lstStyle>
            <a:lvl1pPr>
              <a:defRPr/>
            </a:lvl1pPr>
          </a:lstStyle>
          <a:p>
            <a:pPr>
              <a:defRPr/>
            </a:pPr>
            <a:endParaRPr lang="en-US"/>
          </a:p>
        </p:txBody>
      </p:sp>
    </p:spTree>
    <p:extLst>
      <p:ext uri="{BB962C8B-B14F-4D97-AF65-F5344CB8AC3E}">
        <p14:creationId xmlns:p14="http://schemas.microsoft.com/office/powerpoint/2010/main" val="344638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60"/>
          <p:cNvGrpSpPr>
            <a:grpSpLocks/>
          </p:cNvGrpSpPr>
          <p:nvPr/>
        </p:nvGrpSpPr>
        <p:grpSpPr bwMode="auto">
          <a:xfrm>
            <a:off x="-382588" y="0"/>
            <a:ext cx="9932988" cy="6858000"/>
            <a:chOff x="-382404" y="0"/>
            <a:chExt cx="9932332" cy="6858000"/>
          </a:xfrm>
        </p:grpSpPr>
        <p:grpSp>
          <p:nvGrpSpPr>
            <p:cNvPr id="6" name="Group 61"/>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40"/>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0" name="Group 5"/>
              <p:cNvGrpSpPr>
                <a:grpSpLocks/>
              </p:cNvGrpSpPr>
              <p:nvPr/>
            </p:nvGrpSpPr>
            <p:grpSpPr bwMode="auto">
              <a:xfrm>
                <a:off x="422910" y="0"/>
                <a:ext cx="2514600" cy="6858000"/>
                <a:chOff x="0" y="0"/>
                <a:chExt cx="2514600" cy="6858000"/>
              </a:xfrm>
            </p:grpSpPr>
            <p:sp>
              <p:nvSpPr>
                <p:cNvPr id="38" name="Rectangle 37"/>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Rectangle 38"/>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Rectangle 39"/>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34"/>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ectangle 35"/>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Rectangle 36"/>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32" name="Rectangle 31"/>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ectangle 32"/>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Rectangle 33"/>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7" name="Freeform 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Freeform 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Freeform 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Freeform 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 name="Freeform 1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2" name="Hexagon 1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Hexagon 1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Hexagon 1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Hexagon 1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Hexagon 1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Freeform 16"/>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Hexagon 17"/>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Hexagon 18"/>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Hexagon 19"/>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Hexagon 20"/>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Hexagon 21"/>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Hexagon 22"/>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Hexagon 23"/>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Hexagon 24"/>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Hexagon 25"/>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reeform 26"/>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Freeform 27"/>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4" name="Rectangle 4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Rectangle 44"/>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Rectangle 45"/>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Rectangle 46"/>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734424" y="2660904"/>
            <a:ext cx="3300984" cy="1463040"/>
          </a:xfrm>
        </p:spPr>
        <p:txBody>
          <a:bodyPr>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rtlCol="0">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8" name="Date Placeholder 4"/>
          <p:cNvSpPr>
            <a:spLocks noGrp="1"/>
          </p:cNvSpPr>
          <p:nvPr>
            <p:ph type="dt" sz="half" idx="10"/>
          </p:nvPr>
        </p:nvSpPr>
        <p:spPr/>
        <p:txBody>
          <a:bodyPr/>
          <a:lstStyle>
            <a:lvl1pPr>
              <a:defRPr/>
            </a:lvl1pPr>
          </a:lstStyle>
          <a:p>
            <a:pPr>
              <a:defRPr/>
            </a:pPr>
            <a:endParaRPr lang="en-US"/>
          </a:p>
        </p:txBody>
      </p:sp>
      <p:sp>
        <p:nvSpPr>
          <p:cNvPr id="49" name="Footer Placeholder 5"/>
          <p:cNvSpPr>
            <a:spLocks noGrp="1"/>
          </p:cNvSpPr>
          <p:nvPr>
            <p:ph type="ftr" sz="quarter" idx="11"/>
          </p:nvPr>
        </p:nvSpPr>
        <p:spPr>
          <a:xfrm>
            <a:off x="4641850" y="5724525"/>
            <a:ext cx="3492500" cy="365125"/>
          </a:xfrm>
        </p:spPr>
        <p:txBody>
          <a:bodyPr>
            <a:normAutofit/>
          </a:bodyPr>
          <a:lstStyle>
            <a:lvl1pPr>
              <a:defRPr/>
            </a:lvl1pPr>
          </a:lstStyle>
          <a:p>
            <a:pPr>
              <a:defRPr/>
            </a:pPr>
            <a:endParaRPr lang="en-US"/>
          </a:p>
        </p:txBody>
      </p:sp>
      <p:sp>
        <p:nvSpPr>
          <p:cNvPr id="50" name="Slide Number Placeholder 6"/>
          <p:cNvSpPr>
            <a:spLocks noGrp="1"/>
          </p:cNvSpPr>
          <p:nvPr>
            <p:ph type="sldNum" sz="quarter" idx="12"/>
          </p:nvPr>
        </p:nvSpPr>
        <p:spPr/>
        <p:txBody>
          <a:bodyPr/>
          <a:lstStyle>
            <a:lvl1pPr>
              <a:defRPr/>
            </a:lvl1pPr>
          </a:lstStyle>
          <a:p>
            <a:pPr>
              <a:defRPr/>
            </a:pPr>
            <a:fld id="{386B46AB-607B-4DED-8ACD-A7EFA10DB7B5}" type="slidenum">
              <a:rPr lang="en-US"/>
              <a:pPr>
                <a:defRPr/>
              </a:pPr>
              <a:t>‹#›</a:t>
            </a:fld>
            <a:endParaRPr lang="en-US"/>
          </a:p>
        </p:txBody>
      </p:sp>
    </p:spTree>
    <p:extLst>
      <p:ext uri="{BB962C8B-B14F-4D97-AF65-F5344CB8AC3E}">
        <p14:creationId xmlns:p14="http://schemas.microsoft.com/office/powerpoint/2010/main" val="1803219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B75A334-FB43-433A-AFB7-4BFEB9C71A8E}" type="slidenum">
              <a:rPr lang="en-US"/>
              <a:pPr>
                <a:defRPr/>
              </a:pPr>
              <a:t>‹#›</a:t>
            </a:fld>
            <a:endParaRPr lang="en-US"/>
          </a:p>
        </p:txBody>
      </p:sp>
    </p:spTree>
    <p:extLst>
      <p:ext uri="{BB962C8B-B14F-4D97-AF65-F5344CB8AC3E}">
        <p14:creationId xmlns:p14="http://schemas.microsoft.com/office/powerpoint/2010/main" val="3101801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9CA050B-2C32-41D2-ACF2-F76B9951B89E}" type="slidenum">
              <a:rPr lang="en-US"/>
              <a:pPr>
                <a:defRPr/>
              </a:pPr>
              <a:t>‹#›</a:t>
            </a:fld>
            <a:endParaRPr lang="en-US"/>
          </a:p>
        </p:txBody>
      </p:sp>
    </p:spTree>
    <p:extLst>
      <p:ext uri="{BB962C8B-B14F-4D97-AF65-F5344CB8AC3E}">
        <p14:creationId xmlns:p14="http://schemas.microsoft.com/office/powerpoint/2010/main" val="1076753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rtlCol="0">
            <a:normAutofit/>
          </a:bodyPr>
          <a:lstStyle/>
          <a:p>
            <a:pPr lvl="0"/>
            <a:endParaRPr lang="en-US" noProof="0"/>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51C7502E-2092-4C2F-B73A-FE67ECC69015}" type="slidenum">
              <a:rPr lang="en-US"/>
              <a:pPr>
                <a:defRPr/>
              </a:pPr>
              <a:t>‹#›</a:t>
            </a:fld>
            <a:endParaRPr lang="en-US"/>
          </a:p>
        </p:txBody>
      </p:sp>
    </p:spTree>
    <p:extLst>
      <p:ext uri="{BB962C8B-B14F-4D97-AF65-F5344CB8AC3E}">
        <p14:creationId xmlns:p14="http://schemas.microsoft.com/office/powerpoint/2010/main" val="1599544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rtlCol="0">
            <a:normAutofit/>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9EB22031-D847-4F4F-8AF3-6313C4EF03F5}" type="slidenum">
              <a:rPr lang="en-US"/>
              <a:pPr>
                <a:defRPr/>
              </a:pPr>
              <a:t>‹#›</a:t>
            </a:fld>
            <a:endParaRPr lang="en-US"/>
          </a:p>
        </p:txBody>
      </p:sp>
    </p:spTree>
    <p:extLst>
      <p:ext uri="{BB962C8B-B14F-4D97-AF65-F5344CB8AC3E}">
        <p14:creationId xmlns:p14="http://schemas.microsoft.com/office/powerpoint/2010/main" val="3982525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838200"/>
            <a:ext cx="9144000" cy="914400"/>
          </a:xfrm>
        </p:spPr>
        <p:txBody>
          <a:bodyPr/>
          <a:lstStyle/>
          <a:p>
            <a:r>
              <a:rPr lang="en-US"/>
              <a:t>Click to edit Master title style</a:t>
            </a:r>
          </a:p>
        </p:txBody>
      </p:sp>
      <p:sp>
        <p:nvSpPr>
          <p:cNvPr id="3" name="Text Placeholder 2"/>
          <p:cNvSpPr>
            <a:spLocks noGrp="1"/>
          </p:cNvSpPr>
          <p:nvPr>
            <p:ph type="body" sz="half" idx="1"/>
          </p:nvPr>
        </p:nvSpPr>
        <p:spPr>
          <a:xfrm>
            <a:off x="0" y="2667000"/>
            <a:ext cx="4419600" cy="335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2000" y="2667000"/>
            <a:ext cx="4419600" cy="160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0" y="4419600"/>
            <a:ext cx="4419600" cy="160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629400" y="6248400"/>
            <a:ext cx="1905000" cy="457200"/>
          </a:xfrm>
        </p:spPr>
        <p:txBody>
          <a:bodyPr/>
          <a:lstStyle>
            <a:lvl1pPr>
              <a:defRPr/>
            </a:lvl1pPr>
          </a:lstStyle>
          <a:p>
            <a:endParaRPr lang="en-US" altLang="en-US"/>
          </a:p>
        </p:txBody>
      </p:sp>
      <p:sp>
        <p:nvSpPr>
          <p:cNvPr id="7" name="Footer Placeholder 6"/>
          <p:cNvSpPr>
            <a:spLocks noGrp="1"/>
          </p:cNvSpPr>
          <p:nvPr>
            <p:ph type="ftr" sz="quarter" idx="11"/>
          </p:nvPr>
        </p:nvSpPr>
        <p:spPr>
          <a:xfrm>
            <a:off x="3276600" y="6248400"/>
            <a:ext cx="2895600" cy="45720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1524000" y="6248400"/>
            <a:ext cx="1295400" cy="457200"/>
          </a:xfrm>
        </p:spPr>
        <p:txBody>
          <a:bodyPr/>
          <a:lstStyle>
            <a:lvl1pPr>
              <a:defRPr/>
            </a:lvl1pPr>
          </a:lstStyle>
          <a:p>
            <a:fld id="{191EED77-5004-4378-9DA0-0C8D61BD5FB5}" type="slidenum">
              <a:rPr lang="en-US" altLang="en-US"/>
              <a:pPr/>
              <a:t>‹#›</a:t>
            </a:fld>
            <a:endParaRPr lang="en-US" altLang="en-US"/>
          </a:p>
        </p:txBody>
      </p:sp>
    </p:spTree>
    <p:extLst>
      <p:ext uri="{BB962C8B-B14F-4D97-AF65-F5344CB8AC3E}">
        <p14:creationId xmlns:p14="http://schemas.microsoft.com/office/powerpoint/2010/main" val="954838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0" y="838200"/>
            <a:ext cx="9144000" cy="914400"/>
          </a:xfrm>
        </p:spPr>
        <p:txBody>
          <a:bodyPr/>
          <a:lstStyle/>
          <a:p>
            <a:r>
              <a:rPr lang="en-US"/>
              <a:t>Click to edit Master title style</a:t>
            </a:r>
          </a:p>
        </p:txBody>
      </p:sp>
      <p:sp>
        <p:nvSpPr>
          <p:cNvPr id="3" name="Content Placeholder 2"/>
          <p:cNvSpPr>
            <a:spLocks noGrp="1"/>
          </p:cNvSpPr>
          <p:nvPr>
            <p:ph sz="quarter" idx="1"/>
          </p:nvPr>
        </p:nvSpPr>
        <p:spPr>
          <a:xfrm>
            <a:off x="0" y="2667000"/>
            <a:ext cx="4419600" cy="160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2000" y="2667000"/>
            <a:ext cx="4419600" cy="160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0" y="4419600"/>
            <a:ext cx="4419600" cy="160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572000" y="4419600"/>
            <a:ext cx="4419600" cy="160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629400" y="6248400"/>
            <a:ext cx="1905000" cy="457200"/>
          </a:xfrm>
        </p:spPr>
        <p:txBody>
          <a:bodyPr/>
          <a:lstStyle>
            <a:lvl1pPr>
              <a:defRPr/>
            </a:lvl1pPr>
          </a:lstStyle>
          <a:p>
            <a:endParaRPr lang="en-US" altLang="en-US"/>
          </a:p>
        </p:txBody>
      </p:sp>
      <p:sp>
        <p:nvSpPr>
          <p:cNvPr id="8" name="Footer Placeholder 7"/>
          <p:cNvSpPr>
            <a:spLocks noGrp="1"/>
          </p:cNvSpPr>
          <p:nvPr>
            <p:ph type="ftr" sz="quarter" idx="11"/>
          </p:nvPr>
        </p:nvSpPr>
        <p:spPr>
          <a:xfrm>
            <a:off x="3276600" y="6248400"/>
            <a:ext cx="2895600" cy="457200"/>
          </a:xfrm>
        </p:spPr>
        <p:txBody>
          <a:bodyPr/>
          <a:lstStyle>
            <a:lvl1pPr>
              <a:defRPr/>
            </a:lvl1pPr>
          </a:lstStyle>
          <a:p>
            <a:endParaRPr lang="en-US" altLang="en-US"/>
          </a:p>
        </p:txBody>
      </p:sp>
      <p:sp>
        <p:nvSpPr>
          <p:cNvPr id="9" name="Slide Number Placeholder 8"/>
          <p:cNvSpPr>
            <a:spLocks noGrp="1"/>
          </p:cNvSpPr>
          <p:nvPr>
            <p:ph type="sldNum" sz="quarter" idx="12"/>
          </p:nvPr>
        </p:nvSpPr>
        <p:spPr>
          <a:xfrm>
            <a:off x="1524000" y="6248400"/>
            <a:ext cx="1295400" cy="457200"/>
          </a:xfrm>
        </p:spPr>
        <p:txBody>
          <a:bodyPr/>
          <a:lstStyle>
            <a:lvl1pPr>
              <a:defRPr/>
            </a:lvl1pPr>
          </a:lstStyle>
          <a:p>
            <a:fld id="{6623EA7C-D62F-430E-8164-D8A8395A3FF4}" type="slidenum">
              <a:rPr lang="en-US" altLang="en-US"/>
              <a:pPr/>
              <a:t>‹#›</a:t>
            </a:fld>
            <a:endParaRPr lang="en-US" altLang="en-US"/>
          </a:p>
        </p:txBody>
      </p:sp>
    </p:spTree>
    <p:extLst>
      <p:ext uri="{BB962C8B-B14F-4D97-AF65-F5344CB8AC3E}">
        <p14:creationId xmlns:p14="http://schemas.microsoft.com/office/powerpoint/2010/main" val="4294938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838200"/>
            <a:ext cx="9144000" cy="914400"/>
          </a:xfrm>
        </p:spPr>
        <p:txBody>
          <a:bodyPr/>
          <a:lstStyle/>
          <a:p>
            <a:r>
              <a:rPr lang="en-US"/>
              <a:t>Click to edit Master title style</a:t>
            </a:r>
          </a:p>
        </p:txBody>
      </p:sp>
      <p:sp>
        <p:nvSpPr>
          <p:cNvPr id="3" name="Content Placeholder 2"/>
          <p:cNvSpPr>
            <a:spLocks noGrp="1"/>
          </p:cNvSpPr>
          <p:nvPr>
            <p:ph sz="half" idx="1"/>
          </p:nvPr>
        </p:nvSpPr>
        <p:spPr>
          <a:xfrm>
            <a:off x="0" y="2667000"/>
            <a:ext cx="4419600" cy="3352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2000" y="2667000"/>
            <a:ext cx="4419600" cy="160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0" y="4419600"/>
            <a:ext cx="4419600" cy="160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629400" y="6248400"/>
            <a:ext cx="1905000" cy="457200"/>
          </a:xfrm>
        </p:spPr>
        <p:txBody>
          <a:bodyPr/>
          <a:lstStyle>
            <a:lvl1pPr>
              <a:defRPr/>
            </a:lvl1pPr>
          </a:lstStyle>
          <a:p>
            <a:endParaRPr lang="en-US" altLang="en-US"/>
          </a:p>
        </p:txBody>
      </p:sp>
      <p:sp>
        <p:nvSpPr>
          <p:cNvPr id="7" name="Footer Placeholder 6"/>
          <p:cNvSpPr>
            <a:spLocks noGrp="1"/>
          </p:cNvSpPr>
          <p:nvPr>
            <p:ph type="ftr" sz="quarter" idx="11"/>
          </p:nvPr>
        </p:nvSpPr>
        <p:spPr>
          <a:xfrm>
            <a:off x="3276600" y="6248400"/>
            <a:ext cx="2895600" cy="45720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1524000" y="6248400"/>
            <a:ext cx="1295400" cy="457200"/>
          </a:xfrm>
        </p:spPr>
        <p:txBody>
          <a:bodyPr/>
          <a:lstStyle>
            <a:lvl1pPr>
              <a:defRPr/>
            </a:lvl1pPr>
          </a:lstStyle>
          <a:p>
            <a:fld id="{974CD7E9-AEBC-40EB-AE49-369CEC7CEC3C}" type="slidenum">
              <a:rPr lang="en-US" altLang="en-US"/>
              <a:pPr/>
              <a:t>‹#›</a:t>
            </a:fld>
            <a:endParaRPr lang="en-US" altLang="en-US"/>
          </a:p>
        </p:txBody>
      </p:sp>
    </p:spTree>
    <p:extLst>
      <p:ext uri="{BB962C8B-B14F-4D97-AF65-F5344CB8AC3E}">
        <p14:creationId xmlns:p14="http://schemas.microsoft.com/office/powerpoint/2010/main" val="3111175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C2F35F"/>
            </a:gs>
            <a:gs pos="62000">
              <a:srgbClr val="92BE3F"/>
            </a:gs>
            <a:gs pos="100000">
              <a:srgbClr val="80A33D"/>
            </a:gs>
          </a:gsLst>
          <a:lin ang="5400000"/>
        </a:gradFill>
        <a:effectLst/>
      </p:bgPr>
    </p:bg>
    <p:spTree>
      <p:nvGrpSpPr>
        <p:cNvPr id="1" name=""/>
        <p:cNvGrpSpPr/>
        <p:nvPr/>
      </p:nvGrpSpPr>
      <p:grpSpPr>
        <a:xfrm>
          <a:off x="0" y="0"/>
          <a:ext cx="0" cy="0"/>
          <a:chOff x="0" y="0"/>
          <a:chExt cx="0" cy="0"/>
        </a:xfrm>
      </p:grpSpPr>
      <p:grpSp>
        <p:nvGrpSpPr>
          <p:cNvPr id="1026" name="Group 41"/>
          <p:cNvGrpSpPr>
            <a:grpSpLocks/>
          </p:cNvGrpSpPr>
          <p:nvPr/>
        </p:nvGrpSpPr>
        <p:grpSpPr bwMode="auto">
          <a:xfrm>
            <a:off x="-304800" y="0"/>
            <a:ext cx="9932988" cy="6858000"/>
            <a:chOff x="-382404" y="0"/>
            <a:chExt cx="9932332" cy="6858000"/>
          </a:xfrm>
        </p:grpSpPr>
        <p:grpSp>
          <p:nvGrpSpPr>
            <p:cNvPr id="1035" name="Group 44"/>
            <p:cNvGrpSpPr>
              <a:grpSpLocks/>
            </p:cNvGrpSpPr>
            <p:nvPr/>
          </p:nvGrpSpPr>
          <p:grpSpPr bwMode="auto">
            <a:xfrm>
              <a:off x="0" y="0"/>
              <a:ext cx="9144000" cy="6858000"/>
              <a:chOff x="0" y="0"/>
              <a:chExt cx="9144000" cy="6858000"/>
            </a:xfrm>
          </p:grpSpPr>
          <p:grpSp>
            <p:nvGrpSpPr>
              <p:cNvPr id="1058"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059"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060"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6" name="Rectangle 65"/>
          <p:cNvSpPr/>
          <p:nvPr/>
        </p:nvSpPr>
        <p:spPr>
          <a:xfrm>
            <a:off x="457200" y="333375"/>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 name="Rectangle 7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30" name="Title Placeholder 1"/>
          <p:cNvSpPr>
            <a:spLocks noGrp="1"/>
          </p:cNvSpPr>
          <p:nvPr>
            <p:ph type="title"/>
          </p:nvPr>
        </p:nvSpPr>
        <p:spPr bwMode="auto">
          <a:xfrm>
            <a:off x="1042988" y="1027113"/>
            <a:ext cx="70246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31" name="Text Placeholder 2"/>
          <p:cNvSpPr>
            <a:spLocks noGrp="1"/>
          </p:cNvSpPr>
          <p:nvPr>
            <p:ph type="body" idx="1"/>
          </p:nvPr>
        </p:nvSpPr>
        <p:spPr bwMode="auto">
          <a:xfrm>
            <a:off x="1042988" y="2324100"/>
            <a:ext cx="6777037"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5997575" y="223838"/>
            <a:ext cx="2133600" cy="365125"/>
          </a:xfrm>
          <a:prstGeom prst="rect">
            <a:avLst/>
          </a:prstGeom>
        </p:spPr>
        <p:txBody>
          <a:bodyPr vert="horz" lIns="91440" tIns="45720" rIns="91440" bIns="45720" rtlCol="0" anchor="ctr"/>
          <a:lstStyle>
            <a:lvl1pPr algn="r">
              <a:defRPr sz="1200">
                <a:solidFill>
                  <a:srgbClr val="FEFEFE"/>
                </a:solidFill>
              </a:defRPr>
            </a:lvl1pPr>
          </a:lstStyle>
          <a:p>
            <a:pPr>
              <a:defRPr/>
            </a:pPr>
            <a:endParaRPr lang="en-US"/>
          </a:p>
        </p:txBody>
      </p:sp>
      <p:sp>
        <p:nvSpPr>
          <p:cNvPr id="5"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a:defRPr sz="1200">
                <a:solidFill>
                  <a:schemeClr val="accent1"/>
                </a:solidFill>
              </a:defRPr>
            </a:lvl1pPr>
          </a:lstStyle>
          <a:p>
            <a:pPr>
              <a:defRPr/>
            </a:pPr>
            <a:endParaRPr lang="en-US"/>
          </a:p>
        </p:txBody>
      </p:sp>
      <p:sp>
        <p:nvSpPr>
          <p:cNvPr id="6" name="Slide Number Placeholder 5"/>
          <p:cNvSpPr>
            <a:spLocks noGrp="1"/>
          </p:cNvSpPr>
          <p:nvPr>
            <p:ph type="sldNum" sz="quarter" idx="4"/>
          </p:nvPr>
        </p:nvSpPr>
        <p:spPr>
          <a:xfrm>
            <a:off x="4649788" y="223838"/>
            <a:ext cx="1331912" cy="365125"/>
          </a:xfrm>
          <a:prstGeom prst="rect">
            <a:avLst/>
          </a:prstGeom>
        </p:spPr>
        <p:txBody>
          <a:bodyPr vert="horz" lIns="91440" tIns="45720" rIns="91440" bIns="45720" rtlCol="0" anchor="ctr"/>
          <a:lstStyle>
            <a:lvl1pPr algn="l">
              <a:defRPr sz="1200" smtClean="0">
                <a:solidFill>
                  <a:srgbClr val="FEFEFE"/>
                </a:solidFill>
              </a:defRPr>
            </a:lvl1pPr>
          </a:lstStyle>
          <a:p>
            <a:pPr>
              <a:defRPr/>
            </a:pPr>
            <a:fld id="{D745FFC6-4A30-45D5-9966-D2F3BB46568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9" r:id="rId1"/>
    <p:sldLayoutId id="2147483681" r:id="rId2"/>
    <p:sldLayoutId id="2147483682" r:id="rId3"/>
    <p:sldLayoutId id="2147483683" r:id="rId4"/>
    <p:sldLayoutId id="2147483684" r:id="rId5"/>
    <p:sldLayoutId id="2147483685" r:id="rId6"/>
    <p:sldLayoutId id="2147483686" r:id="rId7"/>
    <p:sldLayoutId id="2147483690" r:id="rId8"/>
    <p:sldLayoutId id="2147483691" r:id="rId9"/>
    <p:sldLayoutId id="2147483687" r:id="rId10"/>
    <p:sldLayoutId id="2147483688" r:id="rId11"/>
    <p:sldLayoutId id="2147483692" r:id="rId12"/>
    <p:sldLayoutId id="2147483693" r:id="rId13"/>
    <p:sldLayoutId id="2147483694" r:id="rId14"/>
    <p:sldLayoutId id="2147483695" r:id="rId15"/>
    <p:sldLayoutId id="2147483696" r:id="rId16"/>
  </p:sldLayoutIdLst>
  <p:txStyles>
    <p:titleStyle>
      <a:lvl1pPr algn="l" rtl="0" fontAlgn="base">
        <a:spcBef>
          <a:spcPct val="0"/>
        </a:spcBef>
        <a:spcAft>
          <a:spcPct val="0"/>
        </a:spcAft>
        <a:defRPr sz="4000" kern="1200">
          <a:solidFill>
            <a:schemeClr val="accent1"/>
          </a:solidFill>
          <a:latin typeface="+mj-lt"/>
          <a:ea typeface="+mj-ea"/>
          <a:cs typeface="+mj-cs"/>
        </a:defRPr>
      </a:lvl1pPr>
      <a:lvl2pPr algn="l" rtl="0" fontAlgn="base">
        <a:spcBef>
          <a:spcPct val="0"/>
        </a:spcBef>
        <a:spcAft>
          <a:spcPct val="0"/>
        </a:spcAft>
        <a:defRPr sz="4000">
          <a:solidFill>
            <a:schemeClr val="accent1"/>
          </a:solidFill>
          <a:latin typeface="Century Gothic" pitchFamily="34" charset="0"/>
        </a:defRPr>
      </a:lvl2pPr>
      <a:lvl3pPr algn="l" rtl="0" fontAlgn="base">
        <a:spcBef>
          <a:spcPct val="0"/>
        </a:spcBef>
        <a:spcAft>
          <a:spcPct val="0"/>
        </a:spcAft>
        <a:defRPr sz="4000">
          <a:solidFill>
            <a:schemeClr val="accent1"/>
          </a:solidFill>
          <a:latin typeface="Century Gothic" pitchFamily="34" charset="0"/>
        </a:defRPr>
      </a:lvl3pPr>
      <a:lvl4pPr algn="l" rtl="0" fontAlgn="base">
        <a:spcBef>
          <a:spcPct val="0"/>
        </a:spcBef>
        <a:spcAft>
          <a:spcPct val="0"/>
        </a:spcAft>
        <a:defRPr sz="4000">
          <a:solidFill>
            <a:schemeClr val="accent1"/>
          </a:solidFill>
          <a:latin typeface="Century Gothic" pitchFamily="34" charset="0"/>
        </a:defRPr>
      </a:lvl4pPr>
      <a:lvl5pPr algn="l" rtl="0" fontAlgn="base">
        <a:spcBef>
          <a:spcPct val="0"/>
        </a:spcBef>
        <a:spcAft>
          <a:spcPct val="0"/>
        </a:spcAft>
        <a:defRPr sz="4000">
          <a:solidFill>
            <a:schemeClr val="accent1"/>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fontAlgn="base">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fontAlgn="base">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fontAlgn="base">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fontAlgn="base">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fontAlgn="base">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VRWRmIEHr3A"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4.xml"/><Relationship Id="rId1" Type="http://schemas.openxmlformats.org/officeDocument/2006/relationships/vmlDrawing" Target="../drawings/vmlDrawing2.vml"/><Relationship Id="rId6" Type="http://schemas.openxmlformats.org/officeDocument/2006/relationships/image" Target="../media/image4.png"/><Relationship Id="rId5" Type="http://schemas.openxmlformats.org/officeDocument/2006/relationships/oleObject" Target="../embeddings/oleObject3.bin"/><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0.wmf"/><Relationship Id="rId5" Type="http://schemas.openxmlformats.org/officeDocument/2006/relationships/oleObject" Target="../embeddings/oleObject6.bin"/><Relationship Id="rId4" Type="http://schemas.openxmlformats.org/officeDocument/2006/relationships/image" Target="../media/image9.wmf"/></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14.xml"/><Relationship Id="rId1" Type="http://schemas.openxmlformats.org/officeDocument/2006/relationships/vmlDrawing" Target="../drawings/vmlDrawing5.vml"/><Relationship Id="rId6" Type="http://schemas.openxmlformats.org/officeDocument/2006/relationships/image" Target="../media/image14.png"/><Relationship Id="rId5" Type="http://schemas.openxmlformats.org/officeDocument/2006/relationships/oleObject" Target="../embeddings/oleObject9.bin"/><Relationship Id="rId4" Type="http://schemas.openxmlformats.org/officeDocument/2006/relationships/image" Target="../media/image13.png"/><Relationship Id="rId9"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4.xml"/><Relationship Id="rId1" Type="http://schemas.openxmlformats.org/officeDocument/2006/relationships/vmlDrawing" Target="../drawings/vmlDrawing6.vml"/><Relationship Id="rId6" Type="http://schemas.openxmlformats.org/officeDocument/2006/relationships/image" Target="../media/image19.png"/><Relationship Id="rId5" Type="http://schemas.openxmlformats.org/officeDocument/2006/relationships/oleObject" Target="../embeddings/oleObject12.bin"/><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slideLayout" Target="../slideLayouts/slideLayout15.xml"/><Relationship Id="rId1" Type="http://schemas.openxmlformats.org/officeDocument/2006/relationships/vmlDrawing" Target="../drawings/vmlDrawing7.vml"/><Relationship Id="rId6" Type="http://schemas.openxmlformats.org/officeDocument/2006/relationships/image" Target="../media/image25.png"/><Relationship Id="rId11" Type="http://schemas.openxmlformats.org/officeDocument/2006/relationships/image" Target="../media/image21.png"/><Relationship Id="rId5" Type="http://schemas.openxmlformats.org/officeDocument/2006/relationships/image" Target="../media/image24.png"/><Relationship Id="rId10" Type="http://schemas.openxmlformats.org/officeDocument/2006/relationships/oleObject" Target="../embeddings/oleObject14.bin"/><Relationship Id="rId4" Type="http://schemas.openxmlformats.org/officeDocument/2006/relationships/image" Target="../media/image23.png"/><Relationship Id="rId9" Type="http://schemas.openxmlformats.org/officeDocument/2006/relationships/image" Target="../media/image20.png"/></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image" Target="../media/image29.png"/><Relationship Id="rId7" Type="http://schemas.openxmlformats.org/officeDocument/2006/relationships/image" Target="../media/image31.jpeg"/><Relationship Id="rId2" Type="http://schemas.openxmlformats.org/officeDocument/2006/relationships/slideLayout" Target="../slideLayouts/slideLayout15.xml"/><Relationship Id="rId1" Type="http://schemas.openxmlformats.org/officeDocument/2006/relationships/vmlDrawing" Target="../drawings/vmlDrawing8.vml"/><Relationship Id="rId6" Type="http://schemas.openxmlformats.org/officeDocument/2006/relationships/image" Target="../media/image27.png"/><Relationship Id="rId5" Type="http://schemas.openxmlformats.org/officeDocument/2006/relationships/oleObject" Target="../embeddings/oleObject15.bin"/><Relationship Id="rId4" Type="http://schemas.openxmlformats.org/officeDocument/2006/relationships/image" Target="../media/image30.png"/><Relationship Id="rId9"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6.xml"/><Relationship Id="rId1" Type="http://schemas.openxmlformats.org/officeDocument/2006/relationships/vmlDrawing" Target="../drawings/vmlDrawing9.vml"/><Relationship Id="rId6" Type="http://schemas.openxmlformats.org/officeDocument/2006/relationships/image" Target="../media/image33.png"/><Relationship Id="rId5" Type="http://schemas.openxmlformats.org/officeDocument/2006/relationships/oleObject" Target="../embeddings/oleObject18.bin"/><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b="1">
                <a:solidFill>
                  <a:schemeClr val="tx2"/>
                </a:solidFill>
              </a:rPr>
              <a:t>DO NOW</a:t>
            </a:r>
          </a:p>
        </p:txBody>
      </p:sp>
      <p:sp>
        <p:nvSpPr>
          <p:cNvPr id="8195" name="Content Placeholder 2"/>
          <p:cNvSpPr>
            <a:spLocks noGrp="1"/>
          </p:cNvSpPr>
          <p:nvPr>
            <p:ph idx="1"/>
          </p:nvPr>
        </p:nvSpPr>
        <p:spPr>
          <a:xfrm>
            <a:off x="609600" y="2324100"/>
            <a:ext cx="7210425" cy="3508375"/>
          </a:xfrm>
        </p:spPr>
        <p:txBody>
          <a:bodyPr/>
          <a:lstStyle/>
          <a:p>
            <a:r>
              <a:rPr lang="en-US" altLang="en-US" sz="2800" dirty="0"/>
              <a:t>Do I have your signed syllabus?</a:t>
            </a:r>
          </a:p>
          <a:p>
            <a:r>
              <a:rPr lang="en-US" altLang="en-US" sz="2800" dirty="0"/>
              <a:t>Do I have your Student Information Sheet?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024687" cy="1143000"/>
          </a:xfrm>
        </p:spPr>
        <p:txBody>
          <a:bodyPr/>
          <a:lstStyle/>
          <a:p>
            <a:r>
              <a:rPr lang="en-US" b="1" dirty="0"/>
              <a:t>HOUSEKEEPING</a:t>
            </a:r>
            <a:endParaRPr lang="en-US" dirty="0"/>
          </a:p>
        </p:txBody>
      </p:sp>
      <p:sp>
        <p:nvSpPr>
          <p:cNvPr id="3" name="Content Placeholder 2"/>
          <p:cNvSpPr>
            <a:spLocks noGrp="1"/>
          </p:cNvSpPr>
          <p:nvPr>
            <p:ph idx="1"/>
          </p:nvPr>
        </p:nvSpPr>
        <p:spPr>
          <a:xfrm>
            <a:off x="685800" y="2057400"/>
            <a:ext cx="8001000" cy="3810000"/>
          </a:xfrm>
        </p:spPr>
        <p:txBody>
          <a:bodyPr/>
          <a:lstStyle/>
          <a:p>
            <a:pPr algn="l"/>
            <a:r>
              <a:rPr lang="en-US" sz="3600" dirty="0"/>
              <a:t>Pencil sharpeners, stapler, tape, hole punch</a:t>
            </a:r>
          </a:p>
          <a:p>
            <a:pPr algn="l"/>
            <a:r>
              <a:rPr lang="en-US" sz="3600" dirty="0"/>
              <a:t>Recycling</a:t>
            </a:r>
          </a:p>
          <a:p>
            <a:pPr algn="l"/>
            <a:r>
              <a:rPr lang="en-US" sz="3600" dirty="0"/>
              <a:t>Kleenex, hand sanitizer, anti-bacterial soap</a:t>
            </a:r>
          </a:p>
          <a:p>
            <a:pPr algn="l"/>
            <a:r>
              <a:rPr lang="en-US" sz="3600" dirty="0"/>
              <a:t>Lab partners.  Set for the semester</a:t>
            </a:r>
          </a:p>
          <a:p>
            <a:endParaRPr lang="en-US" dirty="0"/>
          </a:p>
        </p:txBody>
      </p:sp>
    </p:spTree>
    <p:extLst>
      <p:ext uri="{BB962C8B-B14F-4D97-AF65-F5344CB8AC3E}">
        <p14:creationId xmlns:p14="http://schemas.microsoft.com/office/powerpoint/2010/main" val="1996328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2286000"/>
            <a:ext cx="7772400" cy="1143000"/>
          </a:xfrm>
        </p:spPr>
        <p:txBody>
          <a:bodyPr>
            <a:normAutofit/>
          </a:bodyPr>
          <a:lstStyle/>
          <a:p>
            <a:r>
              <a:rPr lang="en-US" altLang="en-US" sz="4400" b="1" dirty="0">
                <a:solidFill>
                  <a:schemeClr val="tx1"/>
                </a:solidFill>
                <a:hlinkClick r:id="rId2"/>
              </a:rPr>
              <a:t>LAB SAFETY AND EQUIPMENT</a:t>
            </a:r>
            <a:endParaRPr lang="en-US" altLang="en-US" sz="4400" b="1" dirty="0">
              <a:solidFill>
                <a:schemeClr val="tx1"/>
              </a:solidFill>
            </a:endParaRPr>
          </a:p>
        </p:txBody>
      </p:sp>
      <p:sp>
        <p:nvSpPr>
          <p:cNvPr id="7171" name="Rectangle 3"/>
          <p:cNvSpPr>
            <a:spLocks noGrp="1" noChangeArrowheads="1"/>
          </p:cNvSpPr>
          <p:nvPr>
            <p:ph type="subTitle" idx="1"/>
          </p:nvPr>
        </p:nvSpPr>
        <p:spPr>
          <a:xfrm>
            <a:off x="4733925" y="4421188"/>
            <a:ext cx="3309938" cy="1260475"/>
          </a:xfrm>
        </p:spPr>
        <p:txBody>
          <a:bodyPr/>
          <a:lstStyle/>
          <a:p>
            <a:r>
              <a:rPr lang="en-US" altLang="en-US">
                <a:solidFill>
                  <a:schemeClr val="tx1"/>
                </a:solidFill>
              </a:rPr>
              <a:t>The How-to’s and What-for’s of the chemistry laboratory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sz="4800" b="1" dirty="0">
                <a:solidFill>
                  <a:srgbClr val="92D050"/>
                </a:solidFill>
              </a:rPr>
              <a:t>LAB SAFETY EQUIPMENT</a:t>
            </a:r>
          </a:p>
        </p:txBody>
      </p:sp>
      <p:sp>
        <p:nvSpPr>
          <p:cNvPr id="13315" name="Rectangle 3"/>
          <p:cNvSpPr>
            <a:spLocks noGrp="1" noChangeArrowheads="1"/>
          </p:cNvSpPr>
          <p:nvPr>
            <p:ph type="body" sz="half" idx="1"/>
          </p:nvPr>
        </p:nvSpPr>
        <p:spPr>
          <a:xfrm>
            <a:off x="822580" y="5181600"/>
            <a:ext cx="2514600" cy="457200"/>
          </a:xfrm>
        </p:spPr>
        <p:txBody>
          <a:bodyPr/>
          <a:lstStyle/>
          <a:p>
            <a:pPr>
              <a:lnSpc>
                <a:spcPct val="80000"/>
              </a:lnSpc>
              <a:buFontTx/>
              <a:buNone/>
            </a:pPr>
            <a:r>
              <a:rPr lang="en-US" altLang="en-US" dirty="0">
                <a:latin typeface="Times New Roman" pitchFamily="18" charset="0"/>
                <a:cs typeface="Times New Roman" pitchFamily="18" charset="0"/>
              </a:rPr>
              <a:t>Broken Glass box</a:t>
            </a:r>
          </a:p>
        </p:txBody>
      </p:sp>
      <p:graphicFrame>
        <p:nvGraphicFramePr>
          <p:cNvPr id="13316" name="Object 4"/>
          <p:cNvGraphicFramePr>
            <a:graphicFrameLocks noGrp="1" noChangeAspect="1"/>
          </p:cNvGraphicFramePr>
          <p:nvPr>
            <p:ph type="clipArt" sz="half" idx="2"/>
          </p:nvPr>
        </p:nvGraphicFramePr>
        <p:xfrm>
          <a:off x="5245100" y="2270125"/>
          <a:ext cx="2614613" cy="3535363"/>
        </p:xfrm>
        <a:graphic>
          <a:graphicData uri="http://schemas.openxmlformats.org/presentationml/2006/ole">
            <mc:AlternateContent xmlns:mc="http://schemas.openxmlformats.org/markup-compatibility/2006">
              <mc:Choice xmlns:v="urn:schemas-microsoft-com:vml" Requires="v">
                <p:oleObj spid="_x0000_s13332" name="Clip" r:id="rId3" imgW="2614613" imgH="3535363" progId="MS_ClipArt_Gallery.2">
                  <p:embed/>
                </p:oleObj>
              </mc:Choice>
              <mc:Fallback>
                <p:oleObj name="Clip" r:id="rId3" imgW="2614613" imgH="3535363" progId="MS_ClipArt_Gallery.2">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2270125"/>
                        <a:ext cx="2614613"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5" name="Text Box 5"/>
          <p:cNvSpPr txBox="1">
            <a:spLocks noChangeArrowheads="1"/>
          </p:cNvSpPr>
          <p:nvPr/>
        </p:nvSpPr>
        <p:spPr bwMode="auto">
          <a:xfrm>
            <a:off x="762000" y="20574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a:t>Goggles</a:t>
            </a:r>
          </a:p>
        </p:txBody>
      </p:sp>
      <p:sp>
        <p:nvSpPr>
          <p:cNvPr id="5126" name="Text Box 6"/>
          <p:cNvSpPr txBox="1">
            <a:spLocks noChangeArrowheads="1"/>
          </p:cNvSpPr>
          <p:nvPr/>
        </p:nvSpPr>
        <p:spPr bwMode="auto">
          <a:xfrm>
            <a:off x="2656936" y="2438400"/>
            <a:ext cx="1360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dirty="0"/>
              <a:t>Eye wash</a:t>
            </a:r>
          </a:p>
        </p:txBody>
      </p:sp>
      <p:sp>
        <p:nvSpPr>
          <p:cNvPr id="5127" name="Text Box 7"/>
          <p:cNvSpPr txBox="1">
            <a:spLocks noChangeArrowheads="1"/>
          </p:cNvSpPr>
          <p:nvPr/>
        </p:nvSpPr>
        <p:spPr bwMode="auto">
          <a:xfrm>
            <a:off x="762000" y="2973238"/>
            <a:ext cx="2527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dirty="0"/>
              <a:t>Emergency shower</a:t>
            </a:r>
          </a:p>
        </p:txBody>
      </p:sp>
      <p:sp>
        <p:nvSpPr>
          <p:cNvPr id="5128" name="Text Box 8"/>
          <p:cNvSpPr txBox="1">
            <a:spLocks noChangeArrowheads="1"/>
          </p:cNvSpPr>
          <p:nvPr/>
        </p:nvSpPr>
        <p:spPr bwMode="auto">
          <a:xfrm>
            <a:off x="2667000" y="3581400"/>
            <a:ext cx="1587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dirty="0"/>
              <a:t>First aid kit</a:t>
            </a:r>
          </a:p>
        </p:txBody>
      </p:sp>
      <p:sp>
        <p:nvSpPr>
          <p:cNvPr id="5129" name="Text Box 9"/>
          <p:cNvSpPr txBox="1">
            <a:spLocks noChangeArrowheads="1"/>
          </p:cNvSpPr>
          <p:nvPr/>
        </p:nvSpPr>
        <p:spPr bwMode="auto">
          <a:xfrm>
            <a:off x="762000" y="4071668"/>
            <a:ext cx="22558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dirty="0"/>
              <a:t>Fire extinguisher</a:t>
            </a:r>
          </a:p>
        </p:txBody>
      </p:sp>
      <p:sp>
        <p:nvSpPr>
          <p:cNvPr id="5130" name="Text Box 10"/>
          <p:cNvSpPr txBox="1">
            <a:spLocks noChangeArrowheads="1"/>
          </p:cNvSpPr>
          <p:nvPr/>
        </p:nvSpPr>
        <p:spPr bwMode="auto">
          <a:xfrm>
            <a:off x="2667000" y="4648200"/>
            <a:ext cx="1646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dirty="0"/>
              <a:t>Fire blanket</a:t>
            </a:r>
          </a:p>
        </p:txBody>
      </p:sp>
      <p:sp>
        <p:nvSpPr>
          <p:cNvPr id="11" name="Rectangle 3"/>
          <p:cNvSpPr txBox="1">
            <a:spLocks noChangeArrowheads="1"/>
          </p:cNvSpPr>
          <p:nvPr/>
        </p:nvSpPr>
        <p:spPr bwMode="auto">
          <a:xfrm>
            <a:off x="2656936" y="5791200"/>
            <a:ext cx="251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273050" algn="l" rtl="0" fontAlgn="base">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fontAlgn="base">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fontAlgn="base">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fontAlgn="base">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fontAlgn="base">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eaLnBrk="1" hangingPunct="1">
              <a:lnSpc>
                <a:spcPct val="80000"/>
              </a:lnSpc>
              <a:buFontTx/>
              <a:buNone/>
            </a:pPr>
            <a:r>
              <a:rPr lang="en-US" altLang="en-US" dirty="0">
                <a:latin typeface="Times New Roman" pitchFamily="18" charset="0"/>
                <a:cs typeface="Times New Roman" pitchFamily="18" charset="0"/>
              </a:rPr>
              <a:t>Apron</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5"/>
                                        </p:tgtEl>
                                        <p:attrNameLst>
                                          <p:attrName>style.visibility</p:attrName>
                                        </p:attrNameLst>
                                      </p:cBhvr>
                                      <p:to>
                                        <p:strVal val="visible"/>
                                      </p:to>
                                    </p:set>
                                    <p:anim calcmode="lin" valueType="num">
                                      <p:cBhvr additive="base">
                                        <p:cTn id="7" dur="500" fill="hold"/>
                                        <p:tgtEl>
                                          <p:spTgt spid="5125"/>
                                        </p:tgtEl>
                                        <p:attrNameLst>
                                          <p:attrName>ppt_x</p:attrName>
                                        </p:attrNameLst>
                                      </p:cBhvr>
                                      <p:tavLst>
                                        <p:tav tm="0">
                                          <p:val>
                                            <p:strVal val="0-#ppt_w/2"/>
                                          </p:val>
                                        </p:tav>
                                        <p:tav tm="100000">
                                          <p:val>
                                            <p:strVal val="#ppt_x"/>
                                          </p:val>
                                        </p:tav>
                                      </p:tavLst>
                                    </p:anim>
                                    <p:anim calcmode="lin" valueType="num">
                                      <p:cBhvr additive="base">
                                        <p:cTn id="8" dur="500" fill="hold"/>
                                        <p:tgtEl>
                                          <p:spTgt spid="512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6"/>
                                        </p:tgtEl>
                                        <p:attrNameLst>
                                          <p:attrName>style.visibility</p:attrName>
                                        </p:attrNameLst>
                                      </p:cBhvr>
                                      <p:to>
                                        <p:strVal val="visible"/>
                                      </p:to>
                                    </p:set>
                                    <p:anim calcmode="lin" valueType="num">
                                      <p:cBhvr additive="base">
                                        <p:cTn id="13" dur="500" fill="hold"/>
                                        <p:tgtEl>
                                          <p:spTgt spid="5126"/>
                                        </p:tgtEl>
                                        <p:attrNameLst>
                                          <p:attrName>ppt_x</p:attrName>
                                        </p:attrNameLst>
                                      </p:cBhvr>
                                      <p:tavLst>
                                        <p:tav tm="0">
                                          <p:val>
                                            <p:strVal val="0-#ppt_w/2"/>
                                          </p:val>
                                        </p:tav>
                                        <p:tav tm="100000">
                                          <p:val>
                                            <p:strVal val="#ppt_x"/>
                                          </p:val>
                                        </p:tav>
                                      </p:tavLst>
                                    </p:anim>
                                    <p:anim calcmode="lin" valueType="num">
                                      <p:cBhvr additive="base">
                                        <p:cTn id="14" dur="500" fill="hold"/>
                                        <p:tgtEl>
                                          <p:spTgt spid="512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127"/>
                                        </p:tgtEl>
                                        <p:attrNameLst>
                                          <p:attrName>style.visibility</p:attrName>
                                        </p:attrNameLst>
                                      </p:cBhvr>
                                      <p:to>
                                        <p:strVal val="visible"/>
                                      </p:to>
                                    </p:set>
                                    <p:anim calcmode="lin" valueType="num">
                                      <p:cBhvr additive="base">
                                        <p:cTn id="19" dur="500" fill="hold"/>
                                        <p:tgtEl>
                                          <p:spTgt spid="5127"/>
                                        </p:tgtEl>
                                        <p:attrNameLst>
                                          <p:attrName>ppt_x</p:attrName>
                                        </p:attrNameLst>
                                      </p:cBhvr>
                                      <p:tavLst>
                                        <p:tav tm="0">
                                          <p:val>
                                            <p:strVal val="0-#ppt_w/2"/>
                                          </p:val>
                                        </p:tav>
                                        <p:tav tm="100000">
                                          <p:val>
                                            <p:strVal val="#ppt_x"/>
                                          </p:val>
                                        </p:tav>
                                      </p:tavLst>
                                    </p:anim>
                                    <p:anim calcmode="lin" valueType="num">
                                      <p:cBhvr additive="base">
                                        <p:cTn id="20" dur="500" fill="hold"/>
                                        <p:tgtEl>
                                          <p:spTgt spid="512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128"/>
                                        </p:tgtEl>
                                        <p:attrNameLst>
                                          <p:attrName>style.visibility</p:attrName>
                                        </p:attrNameLst>
                                      </p:cBhvr>
                                      <p:to>
                                        <p:strVal val="visible"/>
                                      </p:to>
                                    </p:set>
                                    <p:anim calcmode="lin" valueType="num">
                                      <p:cBhvr additive="base">
                                        <p:cTn id="25" dur="500" fill="hold"/>
                                        <p:tgtEl>
                                          <p:spTgt spid="5128"/>
                                        </p:tgtEl>
                                        <p:attrNameLst>
                                          <p:attrName>ppt_x</p:attrName>
                                        </p:attrNameLst>
                                      </p:cBhvr>
                                      <p:tavLst>
                                        <p:tav tm="0">
                                          <p:val>
                                            <p:strVal val="0-#ppt_w/2"/>
                                          </p:val>
                                        </p:tav>
                                        <p:tav tm="100000">
                                          <p:val>
                                            <p:strVal val="#ppt_x"/>
                                          </p:val>
                                        </p:tav>
                                      </p:tavLst>
                                    </p:anim>
                                    <p:anim calcmode="lin" valueType="num">
                                      <p:cBhvr additive="base">
                                        <p:cTn id="26" dur="500" fill="hold"/>
                                        <p:tgtEl>
                                          <p:spTgt spid="512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129"/>
                                        </p:tgtEl>
                                        <p:attrNameLst>
                                          <p:attrName>style.visibility</p:attrName>
                                        </p:attrNameLst>
                                      </p:cBhvr>
                                      <p:to>
                                        <p:strVal val="visible"/>
                                      </p:to>
                                    </p:set>
                                    <p:anim calcmode="lin" valueType="num">
                                      <p:cBhvr additive="base">
                                        <p:cTn id="31" dur="500" fill="hold"/>
                                        <p:tgtEl>
                                          <p:spTgt spid="5129"/>
                                        </p:tgtEl>
                                        <p:attrNameLst>
                                          <p:attrName>ppt_x</p:attrName>
                                        </p:attrNameLst>
                                      </p:cBhvr>
                                      <p:tavLst>
                                        <p:tav tm="0">
                                          <p:val>
                                            <p:strVal val="0-#ppt_w/2"/>
                                          </p:val>
                                        </p:tav>
                                        <p:tav tm="100000">
                                          <p:val>
                                            <p:strVal val="#ppt_x"/>
                                          </p:val>
                                        </p:tav>
                                      </p:tavLst>
                                    </p:anim>
                                    <p:anim calcmode="lin" valueType="num">
                                      <p:cBhvr additive="base">
                                        <p:cTn id="32" dur="500" fill="hold"/>
                                        <p:tgtEl>
                                          <p:spTgt spid="5129"/>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130"/>
                                        </p:tgtEl>
                                        <p:attrNameLst>
                                          <p:attrName>style.visibility</p:attrName>
                                        </p:attrNameLst>
                                      </p:cBhvr>
                                      <p:to>
                                        <p:strVal val="visible"/>
                                      </p:to>
                                    </p:set>
                                    <p:anim calcmode="lin" valueType="num">
                                      <p:cBhvr additive="base">
                                        <p:cTn id="37" dur="500" fill="hold"/>
                                        <p:tgtEl>
                                          <p:spTgt spid="5130"/>
                                        </p:tgtEl>
                                        <p:attrNameLst>
                                          <p:attrName>ppt_x</p:attrName>
                                        </p:attrNameLst>
                                      </p:cBhvr>
                                      <p:tavLst>
                                        <p:tav tm="0">
                                          <p:val>
                                            <p:strVal val="0-#ppt_w/2"/>
                                          </p:val>
                                        </p:tav>
                                        <p:tav tm="100000">
                                          <p:val>
                                            <p:strVal val="#ppt_x"/>
                                          </p:val>
                                        </p:tav>
                                      </p:tavLst>
                                    </p:anim>
                                    <p:anim calcmode="lin" valueType="num">
                                      <p:cBhvr additive="base">
                                        <p:cTn id="38" dur="500" fill="hold"/>
                                        <p:tgtEl>
                                          <p:spTgt spid="513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315">
                                            <p:txEl>
                                              <p:pRg st="0" end="0"/>
                                            </p:txEl>
                                          </p:spTgt>
                                        </p:tgtEl>
                                        <p:attrNameLst>
                                          <p:attrName>style.visibility</p:attrName>
                                        </p:attrNameLst>
                                      </p:cBhvr>
                                      <p:to>
                                        <p:strVal val="visible"/>
                                      </p:to>
                                    </p:set>
                                    <p:anim calcmode="lin" valueType="num">
                                      <p:cBhvr additive="base">
                                        <p:cTn id="43" dur="5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3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xEl>
                                              <p:pRg st="0" end="0"/>
                                            </p:txEl>
                                          </p:spTgt>
                                        </p:tgtEl>
                                        <p:attrNameLst>
                                          <p:attrName>style.visibility</p:attrName>
                                        </p:attrNameLst>
                                      </p:cBhvr>
                                      <p:to>
                                        <p:strVal val="visible"/>
                                      </p:to>
                                    </p:set>
                                    <p:anim calcmode="lin" valueType="num">
                                      <p:cBhvr additive="base">
                                        <p:cTn id="49"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P spid="5125" grpId="0" autoUpdateAnimBg="0"/>
      <p:bldP spid="5126" grpId="0" autoUpdateAnimBg="0"/>
      <p:bldP spid="5127" grpId="0" autoUpdateAnimBg="0"/>
      <p:bldP spid="5128" grpId="0" autoUpdateAnimBg="0"/>
      <p:bldP spid="5129" grpId="0" autoUpdateAnimBg="0"/>
      <p:bldP spid="5130" grpId="0" autoUpdateAnimBg="0"/>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sz="4400" b="1" dirty="0">
                <a:solidFill>
                  <a:srgbClr val="92D050"/>
                </a:solidFill>
              </a:rPr>
              <a:t>LAB SAFETY EQUIPMENT</a:t>
            </a:r>
          </a:p>
        </p:txBody>
      </p:sp>
      <p:sp>
        <p:nvSpPr>
          <p:cNvPr id="12291" name="Rectangle 3"/>
          <p:cNvSpPr>
            <a:spLocks noGrp="1" noChangeArrowheads="1"/>
          </p:cNvSpPr>
          <p:nvPr>
            <p:ph idx="1"/>
          </p:nvPr>
        </p:nvSpPr>
        <p:spPr/>
        <p:txBody>
          <a:bodyPr/>
          <a:lstStyle/>
          <a:p>
            <a:pPr>
              <a:buFontTx/>
              <a:buNone/>
            </a:pPr>
            <a:r>
              <a:rPr lang="en-US" altLang="en-US" sz="2800"/>
              <a:t>Know the location and purpose of each.</a:t>
            </a:r>
          </a:p>
          <a:p>
            <a:pPr>
              <a:buFontTx/>
              <a:buNone/>
            </a:pPr>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685800"/>
            <a:ext cx="6934200" cy="914400"/>
          </a:xfrm>
        </p:spPr>
        <p:txBody>
          <a:bodyPr/>
          <a:lstStyle/>
          <a:p>
            <a:r>
              <a:rPr lang="en-US" altLang="en-US" sz="4400" b="1" dirty="0"/>
              <a:t>SAFETY EQUIPMENT</a:t>
            </a:r>
          </a:p>
        </p:txBody>
      </p:sp>
      <p:sp>
        <p:nvSpPr>
          <p:cNvPr id="16387" name="Rectangle 3"/>
          <p:cNvSpPr>
            <a:spLocks noGrp="1" noChangeArrowheads="1"/>
          </p:cNvSpPr>
          <p:nvPr>
            <p:ph type="body" sz="half" idx="1"/>
          </p:nvPr>
        </p:nvSpPr>
        <p:spPr>
          <a:xfrm>
            <a:off x="457200" y="1676400"/>
            <a:ext cx="7924800" cy="1219200"/>
          </a:xfrm>
        </p:spPr>
        <p:txBody>
          <a:bodyPr/>
          <a:lstStyle/>
          <a:p>
            <a:pPr algn="l"/>
            <a:r>
              <a:rPr lang="en-US" altLang="en-US" sz="2800" dirty="0">
                <a:latin typeface="Verdana" panose="020B0604030504040204" pitchFamily="34" charset="0"/>
              </a:rPr>
              <a:t>These should be worn to protect yourself from potential injuries.</a:t>
            </a:r>
          </a:p>
        </p:txBody>
      </p:sp>
      <p:graphicFrame>
        <p:nvGraphicFramePr>
          <p:cNvPr id="16388" name="Object 4"/>
          <p:cNvGraphicFramePr>
            <a:graphicFrameLocks noGrp="1" noChangeAspect="1"/>
          </p:cNvGraphicFramePr>
          <p:nvPr>
            <p:ph sz="quarter" idx="2"/>
          </p:nvPr>
        </p:nvGraphicFramePr>
        <p:xfrm>
          <a:off x="762000" y="2743200"/>
          <a:ext cx="2667000" cy="1873250"/>
        </p:xfrm>
        <a:graphic>
          <a:graphicData uri="http://schemas.openxmlformats.org/presentationml/2006/ole">
            <mc:AlternateContent xmlns:mc="http://schemas.openxmlformats.org/markup-compatibility/2006">
              <mc:Choice xmlns:v="urn:schemas-microsoft-com:vml" Requires="v">
                <p:oleObj spid="_x0000_s23566" name="Bitmap Image" r:id="rId3" imgW="2048161" imgH="1438095" progId="Paint.Picture">
                  <p:embed/>
                </p:oleObj>
              </mc:Choice>
              <mc:Fallback>
                <p:oleObj name="Bitmap Image" r:id="rId3" imgW="2048161" imgH="1438095"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743200"/>
                        <a:ext cx="26670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90" name="Object 6"/>
          <p:cNvGraphicFramePr>
            <a:graphicFrameLocks noGrp="1" noChangeAspect="1"/>
          </p:cNvGraphicFramePr>
          <p:nvPr>
            <p:ph sz="quarter" idx="3"/>
          </p:nvPr>
        </p:nvGraphicFramePr>
        <p:xfrm>
          <a:off x="5715000" y="2895600"/>
          <a:ext cx="2565400" cy="2971800"/>
        </p:xfrm>
        <a:graphic>
          <a:graphicData uri="http://schemas.openxmlformats.org/presentationml/2006/ole">
            <mc:AlternateContent xmlns:mc="http://schemas.openxmlformats.org/markup-compatibility/2006">
              <mc:Choice xmlns:v="urn:schemas-microsoft-com:vml" Requires="v">
                <p:oleObj spid="_x0000_s23567" name="Bitmap Image" r:id="rId5" imgW="3191320" imgH="3696216" progId="Paint.Picture">
                  <p:embed/>
                </p:oleObj>
              </mc:Choice>
              <mc:Fallback>
                <p:oleObj name="Bitmap Image" r:id="rId5" imgW="3191320" imgH="3696216"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2895600"/>
                        <a:ext cx="25654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extBox 1"/>
          <p:cNvSpPr txBox="1"/>
          <p:nvPr/>
        </p:nvSpPr>
        <p:spPr>
          <a:xfrm>
            <a:off x="838200" y="4638765"/>
            <a:ext cx="2438400" cy="1569660"/>
          </a:xfrm>
          <a:prstGeom prst="rect">
            <a:avLst/>
          </a:prstGeom>
          <a:noFill/>
        </p:spPr>
        <p:txBody>
          <a:bodyPr wrap="square" rtlCol="0">
            <a:spAutoFit/>
          </a:bodyPr>
          <a:lstStyle/>
          <a:p>
            <a:pPr algn="ctr"/>
            <a:r>
              <a:rPr lang="en-US" sz="3200" b="1" dirty="0"/>
              <a:t>ALWAYS WEAR THESE!</a:t>
            </a:r>
          </a:p>
        </p:txBody>
      </p:sp>
      <p:sp>
        <p:nvSpPr>
          <p:cNvPr id="3" name="TextBox 2"/>
          <p:cNvSpPr txBox="1"/>
          <p:nvPr/>
        </p:nvSpPr>
        <p:spPr>
          <a:xfrm>
            <a:off x="4343400" y="4038600"/>
            <a:ext cx="1905000" cy="1384995"/>
          </a:xfrm>
          <a:prstGeom prst="rect">
            <a:avLst/>
          </a:prstGeom>
          <a:noFill/>
        </p:spPr>
        <p:txBody>
          <a:bodyPr wrap="square" rtlCol="0">
            <a:spAutoFit/>
          </a:bodyPr>
          <a:lstStyle/>
          <a:p>
            <a:r>
              <a:rPr lang="en-US" sz="2800" b="1" dirty="0"/>
              <a:t>Wear this if you want to.</a:t>
            </a:r>
          </a:p>
        </p:txBody>
      </p:sp>
    </p:spTree>
    <p:extLst>
      <p:ext uri="{BB962C8B-B14F-4D97-AF65-F5344CB8AC3E}">
        <p14:creationId xmlns:p14="http://schemas.microsoft.com/office/powerpoint/2010/main" val="2993002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228600"/>
            <a:ext cx="5043274" cy="642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33400" y="277761"/>
            <a:ext cx="3124200" cy="1323439"/>
          </a:xfrm>
          <a:prstGeom prst="rect">
            <a:avLst/>
          </a:prstGeom>
          <a:noFill/>
        </p:spPr>
        <p:txBody>
          <a:bodyPr wrap="square" rtlCol="0">
            <a:spAutoFit/>
          </a:bodyPr>
          <a:lstStyle/>
          <a:p>
            <a:pPr algn="ctr"/>
            <a:r>
              <a:rPr lang="en-US" sz="4000" b="1" dirty="0">
                <a:solidFill>
                  <a:srgbClr val="92D050"/>
                </a:solidFill>
              </a:rPr>
              <a:t>CHEMICAL SYMBOLS</a:t>
            </a:r>
          </a:p>
        </p:txBody>
      </p:sp>
    </p:spTree>
    <p:extLst>
      <p:ext uri="{BB962C8B-B14F-4D97-AF65-F5344CB8AC3E}">
        <p14:creationId xmlns:p14="http://schemas.microsoft.com/office/powerpoint/2010/main" val="3842982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914400" y="762000"/>
            <a:ext cx="7024688" cy="1143000"/>
          </a:xfrm>
        </p:spPr>
        <p:txBody>
          <a:bodyPr/>
          <a:lstStyle/>
          <a:p>
            <a:r>
              <a:rPr lang="en-US" altLang="en-US" sz="4800" b="1" dirty="0">
                <a:solidFill>
                  <a:srgbClr val="92D050"/>
                </a:solidFill>
              </a:rPr>
              <a:t>LAB SAFETY RULES</a:t>
            </a:r>
          </a:p>
        </p:txBody>
      </p:sp>
      <p:sp>
        <p:nvSpPr>
          <p:cNvPr id="14339" name="Rectangle 3"/>
          <p:cNvSpPr>
            <a:spLocks noGrp="1" noChangeArrowheads="1"/>
          </p:cNvSpPr>
          <p:nvPr>
            <p:ph idx="1"/>
          </p:nvPr>
        </p:nvSpPr>
        <p:spPr>
          <a:xfrm>
            <a:off x="685800" y="1981200"/>
            <a:ext cx="7772400" cy="1905000"/>
          </a:xfrm>
        </p:spPr>
        <p:txBody>
          <a:bodyPr/>
          <a:lstStyle/>
          <a:p>
            <a:pPr>
              <a:buFontTx/>
              <a:buNone/>
            </a:pPr>
            <a:r>
              <a:rPr lang="en-US" altLang="en-US"/>
              <a:t>There are many rules you should be familiar with.  Every lab reminds you of the safety precautions before you start.</a:t>
            </a:r>
          </a:p>
          <a:p>
            <a:pPr>
              <a:buFontTx/>
              <a:buNone/>
            </a:pPr>
            <a:endParaRPr lang="en-US" altLang="en-US"/>
          </a:p>
          <a:p>
            <a:pPr algn="ctr">
              <a:buFontTx/>
              <a:buNone/>
            </a:pPr>
            <a:endParaRPr lang="en-US" altLang="en-US"/>
          </a:p>
        </p:txBody>
      </p:sp>
      <p:sp>
        <p:nvSpPr>
          <p:cNvPr id="14340" name="Text Box 6"/>
          <p:cNvSpPr txBox="1">
            <a:spLocks noChangeArrowheads="1"/>
          </p:cNvSpPr>
          <p:nvPr/>
        </p:nvSpPr>
        <p:spPr bwMode="auto">
          <a:xfrm>
            <a:off x="838200" y="4191000"/>
            <a:ext cx="73914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4000" b="1" dirty="0">
                <a:solidFill>
                  <a:srgbClr val="FF0000"/>
                </a:solidFill>
              </a:rPr>
              <a:t>#1 Rule</a:t>
            </a:r>
          </a:p>
          <a:p>
            <a:pPr algn="ctr"/>
            <a:r>
              <a:rPr lang="en-US" altLang="en-US" sz="4000" b="1" dirty="0">
                <a:solidFill>
                  <a:srgbClr val="FF0000"/>
                </a:solidFill>
              </a:rPr>
              <a:t>FOLLOW DIRECTIONS AND </a:t>
            </a:r>
          </a:p>
          <a:p>
            <a:pPr algn="ctr"/>
            <a:r>
              <a:rPr lang="en-US" altLang="en-US" sz="4000" b="1" dirty="0">
                <a:solidFill>
                  <a:srgbClr val="FF0000"/>
                </a:solidFill>
              </a:rPr>
              <a:t>TEACHER INSTRUCTIONS!</a:t>
            </a:r>
            <a:endParaRPr lang="en-US" altLang="en-US" sz="3200" b="1" dirty="0">
              <a:solidFill>
                <a:srgbClr val="FF0000"/>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340">
                                            <p:txEl>
                                              <p:pRg st="1" end="1"/>
                                            </p:txEl>
                                          </p:spTgt>
                                        </p:tgtEl>
                                        <p:attrNameLst>
                                          <p:attrName>style.visibility</p:attrName>
                                        </p:attrNameLst>
                                      </p:cBhvr>
                                      <p:to>
                                        <p:strVal val="visible"/>
                                      </p:to>
                                    </p:set>
                                    <p:animEffect transition="in" filter="randombar(horizontal)">
                                      <p:cBhvr>
                                        <p:cTn id="7" dur="500"/>
                                        <p:tgtEl>
                                          <p:spTgt spid="14340">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4340">
                                            <p:txEl>
                                              <p:pRg st="2" end="2"/>
                                            </p:txEl>
                                          </p:spTgt>
                                        </p:tgtEl>
                                        <p:attrNameLst>
                                          <p:attrName>style.visibility</p:attrName>
                                        </p:attrNameLst>
                                      </p:cBhvr>
                                      <p:to>
                                        <p:strVal val="visible"/>
                                      </p:to>
                                    </p:set>
                                    <p:animEffect transition="in" filter="randombar(horizontal)">
                                      <p:cBhvr>
                                        <p:cTn id="10" dur="500"/>
                                        <p:tgtEl>
                                          <p:spTgt spid="1434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38200" y="609600"/>
            <a:ext cx="7024688" cy="1143000"/>
          </a:xfrm>
        </p:spPr>
        <p:txBody>
          <a:bodyPr/>
          <a:lstStyle/>
          <a:p>
            <a:r>
              <a:rPr lang="en-US" altLang="en-US" sz="4800" b="1" dirty="0"/>
              <a:t>LAB SAFETY RULES</a:t>
            </a:r>
          </a:p>
        </p:txBody>
      </p:sp>
      <p:sp>
        <p:nvSpPr>
          <p:cNvPr id="23555" name="Rectangle 3"/>
          <p:cNvSpPr>
            <a:spLocks noGrp="1" noChangeArrowheads="1"/>
          </p:cNvSpPr>
          <p:nvPr>
            <p:ph idx="1"/>
          </p:nvPr>
        </p:nvSpPr>
        <p:spPr>
          <a:xfrm>
            <a:off x="1042988" y="1905000"/>
            <a:ext cx="6777037" cy="3927475"/>
          </a:xfrm>
        </p:spPr>
        <p:txBody>
          <a:bodyPr rtlCol="0">
            <a:normAutofit fontScale="92500" lnSpcReduction="10000"/>
          </a:bodyPr>
          <a:lstStyle/>
          <a:p>
            <a:pPr indent="-274320" fontAlgn="auto">
              <a:lnSpc>
                <a:spcPct val="90000"/>
              </a:lnSpc>
              <a:spcAft>
                <a:spcPts val="0"/>
              </a:spcAft>
              <a:buFontTx/>
              <a:buNone/>
              <a:defRPr/>
            </a:pPr>
            <a:r>
              <a:rPr lang="en-US" dirty="0"/>
              <a:t>2.  Keep goggles on at all times.  No exceptions. (if you are caught with them off, 10 points off your lab performance grade – added to the person who caught you.)</a:t>
            </a:r>
          </a:p>
          <a:p>
            <a:pPr indent="-274320" fontAlgn="auto">
              <a:lnSpc>
                <a:spcPct val="90000"/>
              </a:lnSpc>
              <a:spcAft>
                <a:spcPts val="0"/>
              </a:spcAft>
              <a:buFontTx/>
              <a:buNone/>
              <a:defRPr/>
            </a:pPr>
            <a:r>
              <a:rPr lang="en-US" dirty="0"/>
              <a:t>3.  Perform only the activities that are authorized by the teacher.</a:t>
            </a:r>
          </a:p>
          <a:p>
            <a:pPr indent="-274320" fontAlgn="auto">
              <a:lnSpc>
                <a:spcPct val="90000"/>
              </a:lnSpc>
              <a:spcAft>
                <a:spcPts val="0"/>
              </a:spcAft>
              <a:buFontTx/>
              <a:buNone/>
              <a:defRPr/>
            </a:pPr>
            <a:r>
              <a:rPr lang="en-US" dirty="0"/>
              <a:t>4.  Handle laboratory equipment only when instructed to do so.</a:t>
            </a:r>
          </a:p>
          <a:p>
            <a:pPr indent="-274320" fontAlgn="auto">
              <a:lnSpc>
                <a:spcPct val="90000"/>
              </a:lnSpc>
              <a:spcAft>
                <a:spcPts val="0"/>
              </a:spcAft>
              <a:buFontTx/>
              <a:buNone/>
              <a:defRPr/>
            </a:pPr>
            <a:r>
              <a:rPr lang="en-US" dirty="0"/>
              <a:t>5.  Report all accidents to the teacher immediately.</a:t>
            </a:r>
          </a:p>
          <a:p>
            <a:pPr indent="-274320" fontAlgn="auto">
              <a:lnSpc>
                <a:spcPct val="90000"/>
              </a:lnSpc>
              <a:spcAft>
                <a:spcPts val="0"/>
              </a:spcAft>
              <a:buFontTx/>
              <a:buNone/>
              <a:defRPr/>
            </a:pPr>
            <a:r>
              <a:rPr lang="en-US" dirty="0"/>
              <a:t>6.  Do not mix or taste chemicals for the fun of it.</a:t>
            </a:r>
          </a:p>
          <a:p>
            <a:pPr indent="-274320" fontAlgn="auto">
              <a:lnSpc>
                <a:spcPct val="90000"/>
              </a:lnSpc>
              <a:spcAft>
                <a:spcPts val="0"/>
              </a:spcAft>
              <a:buFontTx/>
              <a:buNone/>
              <a:defRPr/>
            </a:pPr>
            <a:r>
              <a:rPr lang="en-US" dirty="0"/>
              <a:t>7.  Always clean up your workspace when you are finished.</a:t>
            </a:r>
          </a:p>
          <a:p>
            <a:pPr indent="-274320" fontAlgn="auto">
              <a:lnSpc>
                <a:spcPct val="90000"/>
              </a:lnSpc>
              <a:spcAft>
                <a:spcPts val="0"/>
              </a:spcAft>
              <a:buFontTx/>
              <a:buNone/>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1000"/>
                                        <p:tgtEl>
                                          <p:spTgt spid="23555">
                                            <p:txEl>
                                              <p:pRg st="0" end="0"/>
                                            </p:txEl>
                                          </p:spTgt>
                                        </p:tgtEl>
                                      </p:cBhvr>
                                    </p:animEffect>
                                    <p:anim calcmode="lin" valueType="num">
                                      <p:cBhvr>
                                        <p:cTn id="8" dur="10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5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555">
                                            <p:txEl>
                                              <p:pRg st="1" end="1"/>
                                            </p:txEl>
                                          </p:spTgt>
                                        </p:tgtEl>
                                        <p:attrNameLst>
                                          <p:attrName>style.visibility</p:attrName>
                                        </p:attrNameLst>
                                      </p:cBhvr>
                                      <p:to>
                                        <p:strVal val="visible"/>
                                      </p:to>
                                    </p:set>
                                    <p:animEffect transition="in" filter="fade">
                                      <p:cBhvr>
                                        <p:cTn id="14" dur="1000"/>
                                        <p:tgtEl>
                                          <p:spTgt spid="23555">
                                            <p:txEl>
                                              <p:pRg st="1" end="1"/>
                                            </p:txEl>
                                          </p:spTgt>
                                        </p:tgtEl>
                                      </p:cBhvr>
                                    </p:animEffect>
                                    <p:anim calcmode="lin" valueType="num">
                                      <p:cBhvr>
                                        <p:cTn id="15" dur="10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5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3555">
                                            <p:txEl>
                                              <p:pRg st="2" end="2"/>
                                            </p:txEl>
                                          </p:spTgt>
                                        </p:tgtEl>
                                        <p:attrNameLst>
                                          <p:attrName>style.visibility</p:attrName>
                                        </p:attrNameLst>
                                      </p:cBhvr>
                                      <p:to>
                                        <p:strVal val="visible"/>
                                      </p:to>
                                    </p:set>
                                    <p:animEffect transition="in" filter="fade">
                                      <p:cBhvr>
                                        <p:cTn id="21" dur="1000"/>
                                        <p:tgtEl>
                                          <p:spTgt spid="23555">
                                            <p:txEl>
                                              <p:pRg st="2" end="2"/>
                                            </p:txEl>
                                          </p:spTgt>
                                        </p:tgtEl>
                                      </p:cBhvr>
                                    </p:animEffect>
                                    <p:anim calcmode="lin" valueType="num">
                                      <p:cBhvr>
                                        <p:cTn id="22" dur="10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355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3555">
                                            <p:txEl>
                                              <p:pRg st="3" end="3"/>
                                            </p:txEl>
                                          </p:spTgt>
                                        </p:tgtEl>
                                        <p:attrNameLst>
                                          <p:attrName>style.visibility</p:attrName>
                                        </p:attrNameLst>
                                      </p:cBhvr>
                                      <p:to>
                                        <p:strVal val="visible"/>
                                      </p:to>
                                    </p:set>
                                    <p:animEffect transition="in" filter="fade">
                                      <p:cBhvr>
                                        <p:cTn id="28" dur="1000"/>
                                        <p:tgtEl>
                                          <p:spTgt spid="23555">
                                            <p:txEl>
                                              <p:pRg st="3" end="3"/>
                                            </p:txEl>
                                          </p:spTgt>
                                        </p:tgtEl>
                                      </p:cBhvr>
                                    </p:animEffect>
                                    <p:anim calcmode="lin" valueType="num">
                                      <p:cBhvr>
                                        <p:cTn id="29" dur="10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355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3555">
                                            <p:txEl>
                                              <p:pRg st="4" end="4"/>
                                            </p:txEl>
                                          </p:spTgt>
                                        </p:tgtEl>
                                        <p:attrNameLst>
                                          <p:attrName>style.visibility</p:attrName>
                                        </p:attrNameLst>
                                      </p:cBhvr>
                                      <p:to>
                                        <p:strVal val="visible"/>
                                      </p:to>
                                    </p:set>
                                    <p:animEffect transition="in" filter="fade">
                                      <p:cBhvr>
                                        <p:cTn id="35" dur="1000"/>
                                        <p:tgtEl>
                                          <p:spTgt spid="23555">
                                            <p:txEl>
                                              <p:pRg st="4" end="4"/>
                                            </p:txEl>
                                          </p:spTgt>
                                        </p:tgtEl>
                                      </p:cBhvr>
                                    </p:animEffect>
                                    <p:anim calcmode="lin" valueType="num">
                                      <p:cBhvr>
                                        <p:cTn id="36" dur="1000" fill="hold"/>
                                        <p:tgtEl>
                                          <p:spTgt spid="2355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355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3555">
                                            <p:txEl>
                                              <p:pRg st="5" end="5"/>
                                            </p:txEl>
                                          </p:spTgt>
                                        </p:tgtEl>
                                        <p:attrNameLst>
                                          <p:attrName>style.visibility</p:attrName>
                                        </p:attrNameLst>
                                      </p:cBhvr>
                                      <p:to>
                                        <p:strVal val="visible"/>
                                      </p:to>
                                    </p:set>
                                    <p:animEffect transition="in" filter="fade">
                                      <p:cBhvr>
                                        <p:cTn id="42" dur="1000"/>
                                        <p:tgtEl>
                                          <p:spTgt spid="23555">
                                            <p:txEl>
                                              <p:pRg st="5" end="5"/>
                                            </p:txEl>
                                          </p:spTgt>
                                        </p:tgtEl>
                                      </p:cBhvr>
                                    </p:animEffect>
                                    <p:anim calcmode="lin" valueType="num">
                                      <p:cBhvr>
                                        <p:cTn id="43" dur="1000" fill="hold"/>
                                        <p:tgtEl>
                                          <p:spTgt spid="2355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355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z="4800" b="1" dirty="0">
                <a:solidFill>
                  <a:srgbClr val="92D050"/>
                </a:solidFill>
              </a:rPr>
              <a:t>LAB SAFETY CONTRACT</a:t>
            </a:r>
          </a:p>
        </p:txBody>
      </p:sp>
      <p:sp>
        <p:nvSpPr>
          <p:cNvPr id="16387" name="Rectangle 3"/>
          <p:cNvSpPr>
            <a:spLocks noGrp="1" noChangeArrowheads="1"/>
          </p:cNvSpPr>
          <p:nvPr>
            <p:ph idx="1"/>
          </p:nvPr>
        </p:nvSpPr>
        <p:spPr/>
        <p:txBody>
          <a:bodyPr/>
          <a:lstStyle/>
          <a:p>
            <a:r>
              <a:rPr lang="en-US" altLang="en-US" dirty="0"/>
              <a:t>Read through the laboratory safety contract.</a:t>
            </a:r>
          </a:p>
          <a:p>
            <a:r>
              <a:rPr lang="en-US" altLang="en-US" dirty="0"/>
              <a:t>Take home with signature sheet.</a:t>
            </a:r>
          </a:p>
          <a:p>
            <a:r>
              <a:rPr lang="en-US" altLang="en-US" dirty="0"/>
              <a:t>Add medical information and indicate if you wear contacts.</a:t>
            </a:r>
          </a:p>
          <a:p>
            <a:r>
              <a:rPr lang="en-US" altLang="en-US" dirty="0"/>
              <a:t>Have your parents sign it and give an emergency number. </a:t>
            </a:r>
          </a:p>
          <a:p>
            <a:r>
              <a:rPr lang="en-US" altLang="en-US" b="1" dirty="0">
                <a:solidFill>
                  <a:srgbClr val="FF0000"/>
                </a:solidFill>
              </a:rPr>
              <a:t>Due back signed on Friday.</a:t>
            </a:r>
          </a:p>
        </p:txBody>
      </p:sp>
      <p:graphicFrame>
        <p:nvGraphicFramePr>
          <p:cNvPr id="16388" name="Object 7"/>
          <p:cNvGraphicFramePr>
            <a:graphicFrameLocks noChangeAspect="1"/>
          </p:cNvGraphicFramePr>
          <p:nvPr/>
        </p:nvGraphicFramePr>
        <p:xfrm>
          <a:off x="6324600" y="2895600"/>
          <a:ext cx="2476500" cy="3162300"/>
        </p:xfrm>
        <a:graphic>
          <a:graphicData uri="http://schemas.openxmlformats.org/presentationml/2006/ole">
            <mc:AlternateContent xmlns:mc="http://schemas.openxmlformats.org/markup-compatibility/2006">
              <mc:Choice xmlns:v="urn:schemas-microsoft-com:vml" Requires="v">
                <p:oleObj spid="_x0000_s16398" name="Clip" r:id="rId3" imgW="2476500" imgH="3162300" progId="MS_ClipArt_Gallery.2">
                  <p:embed/>
                </p:oleObj>
              </mc:Choice>
              <mc:Fallback>
                <p:oleObj name="Clip" r:id="rId3" imgW="2476500" imgH="3162300" progId="MS_ClipArt_Gallery.2">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895600"/>
                        <a:ext cx="2476500" cy="316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381000"/>
            <a:ext cx="7772400" cy="1143000"/>
          </a:xfrm>
        </p:spPr>
        <p:txBody>
          <a:bodyPr/>
          <a:lstStyle/>
          <a:p>
            <a:r>
              <a:rPr lang="en-US" altLang="en-US" sz="4800" b="1" dirty="0">
                <a:solidFill>
                  <a:srgbClr val="92D050"/>
                </a:solidFill>
              </a:rPr>
              <a:t>LAB SAFETY</a:t>
            </a:r>
          </a:p>
        </p:txBody>
      </p:sp>
      <p:sp>
        <p:nvSpPr>
          <p:cNvPr id="12291" name="Rectangle 3"/>
          <p:cNvSpPr>
            <a:spLocks noGrp="1" noChangeArrowheads="1"/>
          </p:cNvSpPr>
          <p:nvPr>
            <p:ph type="body" sz="half" idx="1"/>
          </p:nvPr>
        </p:nvSpPr>
        <p:spPr>
          <a:xfrm>
            <a:off x="457200" y="1981200"/>
            <a:ext cx="2895600" cy="4114800"/>
          </a:xfrm>
        </p:spPr>
        <p:txBody>
          <a:bodyPr rtlCol="0">
            <a:normAutofit lnSpcReduction="10000"/>
          </a:bodyPr>
          <a:lstStyle/>
          <a:p>
            <a:pPr indent="-274320" fontAlgn="auto">
              <a:spcAft>
                <a:spcPts val="0"/>
              </a:spcAft>
              <a:buFontTx/>
              <a:buNone/>
              <a:defRPr/>
            </a:pPr>
            <a:r>
              <a:rPr lang="en-US" sz="2800"/>
              <a:t>Look at this photo:</a:t>
            </a:r>
          </a:p>
          <a:p>
            <a:pPr indent="-274320" fontAlgn="auto">
              <a:spcAft>
                <a:spcPts val="0"/>
              </a:spcAft>
              <a:buFontTx/>
              <a:buNone/>
              <a:defRPr/>
            </a:pPr>
            <a:endParaRPr lang="en-US" sz="2800"/>
          </a:p>
          <a:p>
            <a:pPr indent="-274320" fontAlgn="auto">
              <a:spcAft>
                <a:spcPts val="0"/>
              </a:spcAft>
              <a:buFontTx/>
              <a:buNone/>
              <a:defRPr/>
            </a:pPr>
            <a:r>
              <a:rPr lang="en-US" sz="2800"/>
              <a:t>1.  Find two good lab techniques </a:t>
            </a:r>
          </a:p>
          <a:p>
            <a:pPr indent="-274320" fontAlgn="auto">
              <a:spcAft>
                <a:spcPts val="0"/>
              </a:spcAft>
              <a:buFontTx/>
              <a:buNone/>
              <a:defRPr/>
            </a:pPr>
            <a:r>
              <a:rPr lang="en-US" sz="2800"/>
              <a:t>2.  Find two poor techniques.</a:t>
            </a:r>
          </a:p>
        </p:txBody>
      </p:sp>
      <p:pic>
        <p:nvPicPr>
          <p:cNvPr id="17412" name="Picture 6" descr="Safety2b"/>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3657600" y="1752600"/>
            <a:ext cx="5230813" cy="4532313"/>
          </a:xfrm>
        </p:spPr>
      </p:pic>
    </p:spTree>
  </p:cSld>
  <p:clrMapOvr>
    <a:masterClrMapping/>
  </p:clrMapOvr>
  <p:transition>
    <p:zoom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Safety2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066800"/>
            <a:ext cx="5648325"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Line 6"/>
          <p:cNvSpPr>
            <a:spLocks noChangeShapeType="1"/>
          </p:cNvSpPr>
          <p:nvPr/>
        </p:nvSpPr>
        <p:spPr bwMode="auto">
          <a:xfrm>
            <a:off x="1600200" y="2438400"/>
            <a:ext cx="198120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6" name="Line 7"/>
          <p:cNvSpPr>
            <a:spLocks noChangeShapeType="1"/>
          </p:cNvSpPr>
          <p:nvPr/>
        </p:nvSpPr>
        <p:spPr bwMode="auto">
          <a:xfrm flipH="1">
            <a:off x="5867400" y="4724400"/>
            <a:ext cx="213360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7" name="Line 8"/>
          <p:cNvSpPr>
            <a:spLocks noChangeShapeType="1"/>
          </p:cNvSpPr>
          <p:nvPr/>
        </p:nvSpPr>
        <p:spPr bwMode="auto">
          <a:xfrm flipV="1">
            <a:off x="1371600" y="4800600"/>
            <a:ext cx="381000" cy="2286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8" name="Text Box 9"/>
          <p:cNvSpPr txBox="1">
            <a:spLocks noChangeArrowheads="1"/>
          </p:cNvSpPr>
          <p:nvPr/>
        </p:nvSpPr>
        <p:spPr bwMode="auto">
          <a:xfrm>
            <a:off x="304800" y="5029200"/>
            <a:ext cx="1492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a:t>Top on bottle</a:t>
            </a:r>
            <a:endParaRPr lang="en-US" altLang="en-US"/>
          </a:p>
        </p:txBody>
      </p:sp>
      <p:sp>
        <p:nvSpPr>
          <p:cNvPr id="18439" name="Text Box 10"/>
          <p:cNvSpPr txBox="1">
            <a:spLocks noChangeArrowheads="1"/>
          </p:cNvSpPr>
          <p:nvPr/>
        </p:nvSpPr>
        <p:spPr bwMode="auto">
          <a:xfrm>
            <a:off x="381000" y="2209800"/>
            <a:ext cx="12319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a:t>No goggles</a:t>
            </a:r>
            <a:endParaRPr lang="en-US" altLang="en-US"/>
          </a:p>
        </p:txBody>
      </p:sp>
      <p:sp>
        <p:nvSpPr>
          <p:cNvPr id="18440" name="Text Box 11"/>
          <p:cNvSpPr txBox="1">
            <a:spLocks noChangeArrowheads="1"/>
          </p:cNvSpPr>
          <p:nvPr/>
        </p:nvSpPr>
        <p:spPr bwMode="auto">
          <a:xfrm>
            <a:off x="8001000" y="4267200"/>
            <a:ext cx="7778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a:t>Food in lab</a:t>
            </a:r>
            <a:endParaRPr lang="en-US" altLang="en-US"/>
          </a:p>
        </p:txBody>
      </p:sp>
      <p:sp>
        <p:nvSpPr>
          <p:cNvPr id="18441" name="Text Box 13"/>
          <p:cNvSpPr txBox="1">
            <a:spLocks noChangeArrowheads="1"/>
          </p:cNvSpPr>
          <p:nvPr/>
        </p:nvSpPr>
        <p:spPr bwMode="auto">
          <a:xfrm>
            <a:off x="7620000" y="5562600"/>
            <a:ext cx="152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a:t>Uncluttered desk</a:t>
            </a:r>
            <a:endParaRPr lang="en-US" altLang="en-US"/>
          </a:p>
        </p:txBody>
      </p:sp>
      <p:sp>
        <p:nvSpPr>
          <p:cNvPr id="18442" name="Line 14"/>
          <p:cNvSpPr>
            <a:spLocks noChangeShapeType="1"/>
          </p:cNvSpPr>
          <p:nvPr/>
        </p:nvSpPr>
        <p:spPr bwMode="auto">
          <a:xfrm flipH="1" flipV="1">
            <a:off x="6248400" y="5715000"/>
            <a:ext cx="121920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sz="4800" b="1" dirty="0">
                <a:solidFill>
                  <a:srgbClr val="92D050"/>
                </a:solidFill>
              </a:rPr>
              <a:t>LAB SAFETY</a:t>
            </a:r>
          </a:p>
        </p:txBody>
      </p:sp>
      <p:sp>
        <p:nvSpPr>
          <p:cNvPr id="9219" name="Rectangle 3"/>
          <p:cNvSpPr>
            <a:spLocks noGrp="1" noChangeArrowheads="1"/>
          </p:cNvSpPr>
          <p:nvPr>
            <p:ph type="body" sz="half" idx="1"/>
          </p:nvPr>
        </p:nvSpPr>
        <p:spPr>
          <a:xfrm>
            <a:off x="457200" y="1981200"/>
            <a:ext cx="2895600" cy="4114800"/>
          </a:xfrm>
        </p:spPr>
        <p:txBody>
          <a:bodyPr rtlCol="0">
            <a:normAutofit lnSpcReduction="10000"/>
          </a:bodyPr>
          <a:lstStyle/>
          <a:p>
            <a:pPr indent="-274320" fontAlgn="auto">
              <a:spcAft>
                <a:spcPts val="0"/>
              </a:spcAft>
              <a:buFontTx/>
              <a:buNone/>
              <a:defRPr/>
            </a:pPr>
            <a:r>
              <a:rPr lang="en-US" sz="2800"/>
              <a:t>Look at this photo:</a:t>
            </a:r>
          </a:p>
          <a:p>
            <a:pPr indent="-274320" fontAlgn="auto">
              <a:spcAft>
                <a:spcPts val="0"/>
              </a:spcAft>
              <a:buFontTx/>
              <a:buNone/>
              <a:defRPr/>
            </a:pPr>
            <a:endParaRPr lang="en-US" sz="2800"/>
          </a:p>
          <a:p>
            <a:pPr indent="-274320" fontAlgn="auto">
              <a:spcAft>
                <a:spcPts val="0"/>
              </a:spcAft>
              <a:buFontTx/>
              <a:buNone/>
              <a:defRPr/>
            </a:pPr>
            <a:r>
              <a:rPr lang="en-US" sz="2800"/>
              <a:t>1.  Find three good lab techniques </a:t>
            </a:r>
          </a:p>
          <a:p>
            <a:pPr indent="-274320" fontAlgn="auto">
              <a:spcAft>
                <a:spcPts val="0"/>
              </a:spcAft>
              <a:buFontTx/>
              <a:buNone/>
              <a:defRPr/>
            </a:pPr>
            <a:r>
              <a:rPr lang="en-US" sz="2800"/>
              <a:t>2.  Find three poor techniques.</a:t>
            </a:r>
          </a:p>
        </p:txBody>
      </p:sp>
      <p:pic>
        <p:nvPicPr>
          <p:cNvPr id="19460" name="Picture 9" descr="Safety1c"/>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3657600" y="1905000"/>
            <a:ext cx="5181600" cy="4259263"/>
          </a:xfrm>
        </p:spPr>
      </p:pic>
    </p:spTree>
  </p:cSld>
  <p:clrMapOvr>
    <a:masterClrMapping/>
  </p:clrMapOvr>
  <p:transition>
    <p:strips dir="l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1" descr="Safety1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371600"/>
            <a:ext cx="5495925"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Line 7"/>
          <p:cNvSpPr>
            <a:spLocks noChangeShapeType="1"/>
          </p:cNvSpPr>
          <p:nvPr/>
        </p:nvSpPr>
        <p:spPr bwMode="auto">
          <a:xfrm flipV="1">
            <a:off x="1600200" y="5257800"/>
            <a:ext cx="838200" cy="3048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4" name="Line 10"/>
          <p:cNvSpPr>
            <a:spLocks noChangeShapeType="1"/>
          </p:cNvSpPr>
          <p:nvPr/>
        </p:nvSpPr>
        <p:spPr bwMode="auto">
          <a:xfrm flipH="1">
            <a:off x="6477000" y="3962400"/>
            <a:ext cx="16002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5" name="Line 11"/>
          <p:cNvSpPr>
            <a:spLocks noChangeShapeType="1"/>
          </p:cNvSpPr>
          <p:nvPr/>
        </p:nvSpPr>
        <p:spPr bwMode="auto">
          <a:xfrm>
            <a:off x="2971800" y="1066800"/>
            <a:ext cx="990600" cy="914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6" name="Line 12"/>
          <p:cNvSpPr>
            <a:spLocks noChangeShapeType="1"/>
          </p:cNvSpPr>
          <p:nvPr/>
        </p:nvSpPr>
        <p:spPr bwMode="auto">
          <a:xfrm flipH="1">
            <a:off x="6705600" y="2667000"/>
            <a:ext cx="1219200" cy="6858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7" name="Text Box 13"/>
          <p:cNvSpPr txBox="1">
            <a:spLocks noChangeArrowheads="1"/>
          </p:cNvSpPr>
          <p:nvPr/>
        </p:nvSpPr>
        <p:spPr bwMode="auto">
          <a:xfrm>
            <a:off x="7985125" y="2209800"/>
            <a:ext cx="11588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a:t>Cap on test tube</a:t>
            </a:r>
            <a:endParaRPr lang="en-US" altLang="en-US"/>
          </a:p>
        </p:txBody>
      </p:sp>
      <p:sp>
        <p:nvSpPr>
          <p:cNvPr id="20488" name="Text Box 14"/>
          <p:cNvSpPr txBox="1">
            <a:spLocks noChangeArrowheads="1"/>
          </p:cNvSpPr>
          <p:nvPr/>
        </p:nvSpPr>
        <p:spPr bwMode="auto">
          <a:xfrm>
            <a:off x="8153400" y="3581400"/>
            <a:ext cx="990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a:t>Pointed away</a:t>
            </a:r>
          </a:p>
        </p:txBody>
      </p:sp>
      <p:sp>
        <p:nvSpPr>
          <p:cNvPr id="20489" name="Text Box 15"/>
          <p:cNvSpPr txBox="1">
            <a:spLocks noChangeArrowheads="1"/>
          </p:cNvSpPr>
          <p:nvPr/>
        </p:nvSpPr>
        <p:spPr bwMode="auto">
          <a:xfrm>
            <a:off x="4479925" y="5981700"/>
            <a:ext cx="1625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a:t>Cluttered desk</a:t>
            </a:r>
            <a:endParaRPr lang="en-US" altLang="en-US" sz="1800"/>
          </a:p>
        </p:txBody>
      </p:sp>
      <p:sp>
        <p:nvSpPr>
          <p:cNvPr id="20490" name="Text Box 16"/>
          <p:cNvSpPr txBox="1">
            <a:spLocks noChangeArrowheads="1"/>
          </p:cNvSpPr>
          <p:nvPr/>
        </p:nvSpPr>
        <p:spPr bwMode="auto">
          <a:xfrm>
            <a:off x="685800" y="5334000"/>
            <a:ext cx="1219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a:t>Spilled chemicals</a:t>
            </a:r>
            <a:endParaRPr lang="en-US" altLang="en-US"/>
          </a:p>
        </p:txBody>
      </p:sp>
      <p:sp>
        <p:nvSpPr>
          <p:cNvPr id="20491" name="Text Box 17"/>
          <p:cNvSpPr txBox="1">
            <a:spLocks noChangeArrowheads="1"/>
          </p:cNvSpPr>
          <p:nvPr/>
        </p:nvSpPr>
        <p:spPr bwMode="auto">
          <a:xfrm>
            <a:off x="1905000" y="609600"/>
            <a:ext cx="1257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a:t>Goggles on</a:t>
            </a:r>
          </a:p>
        </p:txBody>
      </p:sp>
      <p:sp>
        <p:nvSpPr>
          <p:cNvPr id="20492" name="Line 18"/>
          <p:cNvSpPr>
            <a:spLocks noChangeShapeType="1"/>
          </p:cNvSpPr>
          <p:nvPr/>
        </p:nvSpPr>
        <p:spPr bwMode="auto">
          <a:xfrm flipV="1">
            <a:off x="1752600" y="1905000"/>
            <a:ext cx="1828800" cy="2286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93" name="Text Box 19"/>
          <p:cNvSpPr txBox="1">
            <a:spLocks noChangeArrowheads="1"/>
          </p:cNvSpPr>
          <p:nvPr/>
        </p:nvSpPr>
        <p:spPr bwMode="auto">
          <a:xfrm>
            <a:off x="609600" y="1981200"/>
            <a:ext cx="12319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b="1"/>
              <a:t>Hair down</a:t>
            </a:r>
          </a:p>
        </p:txBody>
      </p:sp>
      <p:sp>
        <p:nvSpPr>
          <p:cNvPr id="20494" name="Line 23"/>
          <p:cNvSpPr>
            <a:spLocks noChangeShapeType="1"/>
          </p:cNvSpPr>
          <p:nvPr/>
        </p:nvSpPr>
        <p:spPr bwMode="auto">
          <a:xfrm flipH="1" flipV="1">
            <a:off x="5029200" y="5638800"/>
            <a:ext cx="7620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blinds dir="vert"/>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609600"/>
            <a:ext cx="7024688" cy="1143000"/>
          </a:xfrm>
        </p:spPr>
        <p:txBody>
          <a:bodyPr/>
          <a:lstStyle/>
          <a:p>
            <a:r>
              <a:rPr lang="en-US" altLang="en-US" sz="4400" b="1" dirty="0">
                <a:solidFill>
                  <a:srgbClr val="92D050"/>
                </a:solidFill>
              </a:rPr>
              <a:t>PERFORMING A LAB</a:t>
            </a:r>
          </a:p>
        </p:txBody>
      </p:sp>
      <p:sp>
        <p:nvSpPr>
          <p:cNvPr id="13315" name="Rectangle 3"/>
          <p:cNvSpPr>
            <a:spLocks noGrp="1" noChangeArrowheads="1"/>
          </p:cNvSpPr>
          <p:nvPr>
            <p:ph idx="1"/>
          </p:nvPr>
        </p:nvSpPr>
        <p:spPr>
          <a:xfrm>
            <a:off x="685800" y="1905000"/>
            <a:ext cx="7772400" cy="4343400"/>
          </a:xfrm>
        </p:spPr>
        <p:txBody>
          <a:bodyPr/>
          <a:lstStyle/>
          <a:p>
            <a:r>
              <a:rPr lang="en-US" altLang="en-US" sz="2800" dirty="0"/>
              <a:t>Plan ahead - read the lab </a:t>
            </a:r>
            <a:r>
              <a:rPr lang="en-US" altLang="en-US" sz="2800" b="1" dirty="0">
                <a:solidFill>
                  <a:srgbClr val="FF0000"/>
                </a:solidFill>
              </a:rPr>
              <a:t>twice</a:t>
            </a:r>
            <a:r>
              <a:rPr lang="en-US" altLang="en-US" sz="2800" dirty="0"/>
              <a:t>.</a:t>
            </a:r>
          </a:p>
          <a:p>
            <a:pPr>
              <a:spcBef>
                <a:spcPct val="0"/>
              </a:spcBef>
            </a:pPr>
            <a:r>
              <a:rPr lang="en-US" altLang="en-US" sz="2800" b="1" dirty="0">
                <a:solidFill>
                  <a:srgbClr val="FF0000"/>
                </a:solidFill>
              </a:rPr>
              <a:t>Gather</a:t>
            </a:r>
            <a:r>
              <a:rPr lang="en-US" altLang="en-US" sz="2800" dirty="0"/>
              <a:t> and </a:t>
            </a:r>
            <a:r>
              <a:rPr lang="en-US" altLang="en-US" sz="2800" b="1" dirty="0">
                <a:solidFill>
                  <a:srgbClr val="FF0000"/>
                </a:solidFill>
              </a:rPr>
              <a:t>organize</a:t>
            </a:r>
            <a:r>
              <a:rPr lang="en-US" altLang="en-US" sz="2800" dirty="0"/>
              <a:t> equipment.</a:t>
            </a:r>
          </a:p>
          <a:p>
            <a:pPr>
              <a:spcBef>
                <a:spcPct val="0"/>
              </a:spcBef>
            </a:pPr>
            <a:r>
              <a:rPr lang="en-US" altLang="en-US" sz="2800" dirty="0"/>
              <a:t>Follow the procedure </a:t>
            </a:r>
            <a:r>
              <a:rPr lang="en-US" altLang="en-US" sz="2800" b="1" dirty="0">
                <a:solidFill>
                  <a:srgbClr val="FF0000"/>
                </a:solidFill>
              </a:rPr>
              <a:t>step by step</a:t>
            </a:r>
            <a:r>
              <a:rPr lang="en-US" altLang="en-US" sz="2800" dirty="0"/>
              <a:t>.</a:t>
            </a:r>
          </a:p>
          <a:p>
            <a:pPr>
              <a:spcBef>
                <a:spcPct val="0"/>
              </a:spcBef>
            </a:pPr>
            <a:r>
              <a:rPr lang="en-US" altLang="en-US" sz="2800" dirty="0"/>
              <a:t>Record </a:t>
            </a:r>
            <a:r>
              <a:rPr lang="en-US" altLang="en-US" sz="2800" b="1" dirty="0">
                <a:solidFill>
                  <a:srgbClr val="FF0000"/>
                </a:solidFill>
              </a:rPr>
              <a:t>ALL</a:t>
            </a:r>
            <a:r>
              <a:rPr lang="en-US" altLang="en-US" sz="2800" dirty="0"/>
              <a:t> observations and use the </a:t>
            </a:r>
            <a:r>
              <a:rPr lang="en-US" altLang="en-US" sz="2800" b="1" dirty="0">
                <a:solidFill>
                  <a:srgbClr val="FF0000"/>
                </a:solidFill>
              </a:rPr>
              <a:t>proper</a:t>
            </a:r>
            <a:r>
              <a:rPr lang="en-US" altLang="en-US" sz="2800" dirty="0"/>
              <a:t> </a:t>
            </a:r>
            <a:r>
              <a:rPr lang="en-US" altLang="en-US" sz="2800" b="1" dirty="0">
                <a:solidFill>
                  <a:srgbClr val="FF0000"/>
                </a:solidFill>
              </a:rPr>
              <a:t>units</a:t>
            </a:r>
            <a:r>
              <a:rPr lang="en-US" altLang="en-US" sz="2800" dirty="0"/>
              <a:t> of measurement.</a:t>
            </a:r>
          </a:p>
          <a:p>
            <a:pPr>
              <a:spcBef>
                <a:spcPct val="0"/>
              </a:spcBef>
            </a:pPr>
            <a:r>
              <a:rPr lang="en-US" altLang="en-US" sz="2800" b="1" dirty="0">
                <a:solidFill>
                  <a:srgbClr val="FF0000"/>
                </a:solidFill>
              </a:rPr>
              <a:t>Clean</a:t>
            </a:r>
            <a:r>
              <a:rPr lang="en-US" altLang="en-US" sz="2800" dirty="0"/>
              <a:t> up, wash </a:t>
            </a:r>
            <a:r>
              <a:rPr lang="en-US" altLang="en-US" sz="2800" b="1" dirty="0">
                <a:solidFill>
                  <a:srgbClr val="FF0000"/>
                </a:solidFill>
              </a:rPr>
              <a:t>hands</a:t>
            </a:r>
            <a:r>
              <a:rPr lang="en-US" altLang="en-US" sz="2800" dirty="0"/>
              <a:t>, put </a:t>
            </a:r>
            <a:r>
              <a:rPr lang="en-US" altLang="en-US" sz="2800" b="1" dirty="0">
                <a:solidFill>
                  <a:srgbClr val="FF0000"/>
                </a:solidFill>
              </a:rPr>
              <a:t>equipment</a:t>
            </a:r>
            <a:r>
              <a:rPr lang="en-US" altLang="en-US" sz="2800" dirty="0"/>
              <a:t> back where it came from.</a:t>
            </a:r>
          </a:p>
          <a:p>
            <a:pPr>
              <a:spcBef>
                <a:spcPct val="0"/>
              </a:spcBef>
            </a:pPr>
            <a:r>
              <a:rPr lang="en-US" altLang="en-US" sz="2800" dirty="0"/>
              <a:t>Answer the questions that go with the lab in </a:t>
            </a:r>
            <a:r>
              <a:rPr lang="en-US" altLang="en-US" sz="2800" b="1" dirty="0">
                <a:solidFill>
                  <a:srgbClr val="FF0000"/>
                </a:solidFill>
              </a:rPr>
              <a:t>complete</a:t>
            </a:r>
            <a:r>
              <a:rPr lang="en-US" altLang="en-US" sz="2800" dirty="0"/>
              <a:t> sentences with no </a:t>
            </a:r>
            <a:r>
              <a:rPr lang="en-US" altLang="en-US" sz="2800" b="1" dirty="0">
                <a:solidFill>
                  <a:srgbClr val="FF0000"/>
                </a:solidFill>
              </a:rPr>
              <a:t>misspellings</a:t>
            </a:r>
            <a:r>
              <a:rPr lang="en-US" altLang="en-US" sz="2800" dirty="0"/>
              <a:t>.</a:t>
            </a:r>
          </a:p>
          <a:p>
            <a:pPr marL="69850" indent="0">
              <a:buNone/>
            </a:pPr>
            <a:endParaRPr lang="en-US" altLang="en-US"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down)">
                                      <p:cBhvr>
                                        <p:cTn id="7" dur="5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 calcmode="lin" valueType="num">
                                      <p:cBhvr additive="base">
                                        <p:cTn id="12" dur="5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315">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13315">
                                            <p:txEl>
                                              <p:pRg st="2" end="2"/>
                                            </p:txEl>
                                          </p:spTgt>
                                        </p:tgtEl>
                                        <p:attrNameLst>
                                          <p:attrName>style.visibility</p:attrName>
                                        </p:attrNameLst>
                                      </p:cBhvr>
                                      <p:to>
                                        <p:strVal val="visible"/>
                                      </p:to>
                                    </p:set>
                                    <p:anim calcmode="lin" valueType="num">
                                      <p:cBhvr additive="base">
                                        <p:cTn id="18"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3315">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13315">
                                            <p:txEl>
                                              <p:pRg st="3" end="3"/>
                                            </p:txEl>
                                          </p:spTgt>
                                        </p:tgtEl>
                                        <p:attrNameLst>
                                          <p:attrName>style.visibility</p:attrName>
                                        </p:attrNameLst>
                                      </p:cBhvr>
                                      <p:to>
                                        <p:strVal val="visible"/>
                                      </p:to>
                                    </p:set>
                                    <p:anim calcmode="lin" valueType="num">
                                      <p:cBhvr additive="base">
                                        <p:cTn id="24"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3315">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1" fill="hold" grpId="0" nodeType="clickEffect">
                                  <p:stCondLst>
                                    <p:cond delay="0"/>
                                  </p:stCondLst>
                                  <p:childTnLst>
                                    <p:set>
                                      <p:cBhvr>
                                        <p:cTn id="29" dur="1" fill="hold">
                                          <p:stCondLst>
                                            <p:cond delay="0"/>
                                          </p:stCondLst>
                                        </p:cTn>
                                        <p:tgtEl>
                                          <p:spTgt spid="13315">
                                            <p:txEl>
                                              <p:pRg st="4" end="4"/>
                                            </p:txEl>
                                          </p:spTgt>
                                        </p:tgtEl>
                                        <p:attrNameLst>
                                          <p:attrName>style.visibility</p:attrName>
                                        </p:attrNameLst>
                                      </p:cBhvr>
                                      <p:to>
                                        <p:strVal val="visible"/>
                                      </p:to>
                                    </p:set>
                                    <p:anim calcmode="lin" valueType="num">
                                      <p:cBhvr additive="base">
                                        <p:cTn id="30"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3315">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1" fill="hold" grpId="0" nodeType="clickEffect">
                                  <p:stCondLst>
                                    <p:cond delay="0"/>
                                  </p:stCondLst>
                                  <p:childTnLst>
                                    <p:set>
                                      <p:cBhvr>
                                        <p:cTn id="35" dur="1" fill="hold">
                                          <p:stCondLst>
                                            <p:cond delay="0"/>
                                          </p:stCondLst>
                                        </p:cTn>
                                        <p:tgtEl>
                                          <p:spTgt spid="13315">
                                            <p:txEl>
                                              <p:pRg st="5" end="5"/>
                                            </p:txEl>
                                          </p:spTgt>
                                        </p:tgtEl>
                                        <p:attrNameLst>
                                          <p:attrName>style.visibility</p:attrName>
                                        </p:attrNameLst>
                                      </p:cBhvr>
                                      <p:to>
                                        <p:strVal val="visible"/>
                                      </p:to>
                                    </p:set>
                                    <p:anim calcmode="lin" valueType="num">
                                      <p:cBhvr additive="base">
                                        <p:cTn id="36"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3315">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533400"/>
            <a:ext cx="7024688" cy="1143000"/>
          </a:xfrm>
        </p:spPr>
        <p:txBody>
          <a:bodyPr/>
          <a:lstStyle/>
          <a:p>
            <a:r>
              <a:rPr lang="en-US" altLang="en-US" sz="4400" b="1" dirty="0">
                <a:solidFill>
                  <a:srgbClr val="92D050"/>
                </a:solidFill>
              </a:rPr>
              <a:t>PERFORMING A LAB</a:t>
            </a:r>
          </a:p>
        </p:txBody>
      </p:sp>
      <p:sp>
        <p:nvSpPr>
          <p:cNvPr id="19459" name="Rectangle 3"/>
          <p:cNvSpPr>
            <a:spLocks noGrp="1" noChangeArrowheads="1"/>
          </p:cNvSpPr>
          <p:nvPr>
            <p:ph idx="1"/>
          </p:nvPr>
        </p:nvSpPr>
        <p:spPr>
          <a:xfrm>
            <a:off x="609600" y="1905000"/>
            <a:ext cx="7772400" cy="2057400"/>
          </a:xfrm>
        </p:spPr>
        <p:txBody>
          <a:bodyPr rtlCol="0">
            <a:normAutofit fontScale="92500" lnSpcReduction="10000"/>
          </a:bodyPr>
          <a:lstStyle/>
          <a:p>
            <a:pPr indent="-274320" fontAlgn="auto">
              <a:spcAft>
                <a:spcPts val="0"/>
              </a:spcAft>
              <a:defRPr/>
            </a:pPr>
            <a:r>
              <a:rPr lang="en-US" sz="2800" dirty="0"/>
              <a:t>Answer Analysis and Conclusion questions.  Use complete sentences.</a:t>
            </a:r>
          </a:p>
          <a:p>
            <a:pPr indent="-274320" fontAlgn="auto">
              <a:spcAft>
                <a:spcPts val="0"/>
              </a:spcAft>
              <a:defRPr/>
            </a:pPr>
            <a:r>
              <a:rPr lang="en-US" sz="2800" dirty="0"/>
              <a:t>Do not use white-out ever.</a:t>
            </a:r>
          </a:p>
          <a:p>
            <a:pPr indent="-274320" fontAlgn="auto">
              <a:spcAft>
                <a:spcPts val="0"/>
              </a:spcAft>
              <a:defRPr/>
            </a:pPr>
            <a:r>
              <a:rPr lang="en-US" sz="2800" dirty="0"/>
              <a:t>There should be no misspellings on the lab sheet.</a:t>
            </a:r>
          </a:p>
          <a:p>
            <a:pPr indent="-274320" fontAlgn="auto">
              <a:spcAft>
                <a:spcPts val="0"/>
              </a:spcAft>
              <a:defRPr/>
            </a:pPr>
            <a:endParaRPr lang="en-US" sz="2800" dirty="0"/>
          </a:p>
        </p:txBody>
      </p:sp>
      <p:graphicFrame>
        <p:nvGraphicFramePr>
          <p:cNvPr id="22532" name="Object 4"/>
          <p:cNvGraphicFramePr>
            <a:graphicFrameLocks noChangeAspect="1"/>
          </p:cNvGraphicFramePr>
          <p:nvPr/>
        </p:nvGraphicFramePr>
        <p:xfrm>
          <a:off x="2057400" y="4038600"/>
          <a:ext cx="1484313" cy="1689100"/>
        </p:xfrm>
        <a:graphic>
          <a:graphicData uri="http://schemas.openxmlformats.org/presentationml/2006/ole">
            <mc:AlternateContent xmlns:mc="http://schemas.openxmlformats.org/markup-compatibility/2006">
              <mc:Choice xmlns:v="urn:schemas-microsoft-com:vml" Requires="v">
                <p:oleObj spid="_x0000_s22562" name="Clip" r:id="rId3" imgW="1484986" imgH="1688897" progId="MS_ClipArt_Gallery.2">
                  <p:embed/>
                </p:oleObj>
              </mc:Choice>
              <mc:Fallback>
                <p:oleObj name="Clip" r:id="rId3" imgW="1484986" imgH="1688897" progId="MS_ClipArt_Gallery.2">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4038600"/>
                        <a:ext cx="1484313" cy="168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33" name="Object 5"/>
          <p:cNvGraphicFramePr>
            <a:graphicFrameLocks noChangeAspect="1"/>
          </p:cNvGraphicFramePr>
          <p:nvPr/>
        </p:nvGraphicFramePr>
        <p:xfrm>
          <a:off x="3886200" y="3962400"/>
          <a:ext cx="1828800" cy="1771650"/>
        </p:xfrm>
        <a:graphic>
          <a:graphicData uri="http://schemas.openxmlformats.org/presentationml/2006/ole">
            <mc:AlternateContent xmlns:mc="http://schemas.openxmlformats.org/markup-compatibility/2006">
              <mc:Choice xmlns:v="urn:schemas-microsoft-com:vml" Requires="v">
                <p:oleObj spid="_x0000_s22563" name="Clip" r:id="rId5" imgW="6075274" imgH="5881421" progId="MS_ClipArt_Gallery.2">
                  <p:embed/>
                </p:oleObj>
              </mc:Choice>
              <mc:Fallback>
                <p:oleObj name="Clip" r:id="rId5" imgW="6075274" imgH="5881421" progId="MS_ClipArt_Gallery.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3962400"/>
                        <a:ext cx="1828800" cy="177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34" name="Object 6"/>
          <p:cNvGraphicFramePr>
            <a:graphicFrameLocks noChangeAspect="1"/>
          </p:cNvGraphicFramePr>
          <p:nvPr>
            <p:extLst>
              <p:ext uri="{D42A27DB-BD31-4B8C-83A1-F6EECF244321}">
                <p14:modId xmlns:p14="http://schemas.microsoft.com/office/powerpoint/2010/main" val="2273133018"/>
              </p:ext>
            </p:extLst>
          </p:nvPr>
        </p:nvGraphicFramePr>
        <p:xfrm>
          <a:off x="6019800" y="4191000"/>
          <a:ext cx="1368425" cy="1828800"/>
        </p:xfrm>
        <a:graphic>
          <a:graphicData uri="http://schemas.openxmlformats.org/presentationml/2006/ole">
            <mc:AlternateContent xmlns:mc="http://schemas.openxmlformats.org/markup-compatibility/2006">
              <mc:Choice xmlns:v="urn:schemas-microsoft-com:vml" Requires="v">
                <p:oleObj spid="_x0000_s22564" name="Clip" r:id="rId7" imgW="1680667" imgH="2243938" progId="MS_ClipArt_Gallery.2">
                  <p:embed/>
                </p:oleObj>
              </mc:Choice>
              <mc:Fallback>
                <p:oleObj name="Clip" r:id="rId7" imgW="1680667" imgH="2243938" progId="MS_ClipArt_Gallery.2">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9800" y="4191000"/>
                        <a:ext cx="1368425"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randomBa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687" cy="1143000"/>
          </a:xfrm>
        </p:spPr>
        <p:txBody>
          <a:bodyPr/>
          <a:lstStyle/>
          <a:p>
            <a:r>
              <a:rPr lang="en-US" sz="4400" b="1" dirty="0"/>
              <a:t>LAB EQUIPMENT</a:t>
            </a: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286000"/>
            <a:ext cx="5600700" cy="370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7478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143000" y="685800"/>
            <a:ext cx="7024688" cy="1143000"/>
          </a:xfrm>
        </p:spPr>
        <p:txBody>
          <a:bodyPr/>
          <a:lstStyle/>
          <a:p>
            <a:r>
              <a:rPr lang="en-US" altLang="en-US" sz="4400" b="1" dirty="0">
                <a:solidFill>
                  <a:srgbClr val="92D050"/>
                </a:solidFill>
              </a:rPr>
              <a:t>LAB EQUIPMENT</a:t>
            </a:r>
          </a:p>
        </p:txBody>
      </p:sp>
      <p:sp>
        <p:nvSpPr>
          <p:cNvPr id="9219" name="Content Placeholder 2"/>
          <p:cNvSpPr>
            <a:spLocks noGrp="1"/>
          </p:cNvSpPr>
          <p:nvPr>
            <p:ph idx="1"/>
          </p:nvPr>
        </p:nvSpPr>
        <p:spPr>
          <a:xfrm>
            <a:off x="685800" y="1981200"/>
            <a:ext cx="7696200" cy="3508375"/>
          </a:xfrm>
        </p:spPr>
        <p:txBody>
          <a:bodyPr/>
          <a:lstStyle/>
          <a:p>
            <a:pPr indent="-342900"/>
            <a:r>
              <a:rPr lang="en-US" altLang="en-US" sz="3200" dirty="0"/>
              <a:t>Sitting at your desk, write down the names of as many pieces of lab equipment as you can on the handout, front and back.</a:t>
            </a:r>
          </a:p>
          <a:p>
            <a:pPr indent="-342900"/>
            <a:r>
              <a:rPr lang="en-US" altLang="en-US" sz="3200" dirty="0"/>
              <a:t>Then get up and walk around to the lab desks and write down the names of the ones you did not know.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838200"/>
            <a:ext cx="8077200" cy="914400"/>
          </a:xfrm>
        </p:spPr>
        <p:txBody>
          <a:bodyPr/>
          <a:lstStyle/>
          <a:p>
            <a:r>
              <a:rPr lang="en-US" altLang="en-US" b="1" dirty="0"/>
              <a:t>Accurate Measurements</a:t>
            </a:r>
          </a:p>
        </p:txBody>
      </p:sp>
      <p:sp>
        <p:nvSpPr>
          <p:cNvPr id="11267" name="Rectangle 3"/>
          <p:cNvSpPr>
            <a:spLocks noGrp="1" noChangeArrowheads="1"/>
          </p:cNvSpPr>
          <p:nvPr>
            <p:ph type="body" sz="half" idx="1"/>
          </p:nvPr>
        </p:nvSpPr>
        <p:spPr>
          <a:xfrm>
            <a:off x="533400" y="1676400"/>
            <a:ext cx="8077200" cy="1676400"/>
          </a:xfrm>
        </p:spPr>
        <p:txBody>
          <a:bodyPr/>
          <a:lstStyle/>
          <a:p>
            <a:pPr algn="l"/>
            <a:r>
              <a:rPr lang="en-US" altLang="en-US" sz="3200" dirty="0">
                <a:latin typeface="Verdana" panose="020B0604030504040204" pitchFamily="34" charset="0"/>
              </a:rPr>
              <a:t>These pieces of equipment provide accurate measurements when read properly.</a:t>
            </a:r>
          </a:p>
        </p:txBody>
      </p:sp>
      <p:graphicFrame>
        <p:nvGraphicFramePr>
          <p:cNvPr id="11268" name="Object 4"/>
          <p:cNvGraphicFramePr>
            <a:graphicFrameLocks noGrp="1" noChangeAspect="1"/>
          </p:cNvGraphicFramePr>
          <p:nvPr>
            <p:ph sz="quarter" idx="2"/>
            <p:extLst>
              <p:ext uri="{D42A27DB-BD31-4B8C-83A1-F6EECF244321}">
                <p14:modId xmlns:p14="http://schemas.microsoft.com/office/powerpoint/2010/main" val="47513067"/>
              </p:ext>
            </p:extLst>
          </p:nvPr>
        </p:nvGraphicFramePr>
        <p:xfrm>
          <a:off x="5895975" y="2891567"/>
          <a:ext cx="2981325" cy="504825"/>
        </p:xfrm>
        <a:graphic>
          <a:graphicData uri="http://schemas.openxmlformats.org/presentationml/2006/ole">
            <mc:AlternateContent xmlns:mc="http://schemas.openxmlformats.org/markup-compatibility/2006">
              <mc:Choice xmlns:v="urn:schemas-microsoft-com:vml" Requires="v">
                <p:oleObj spid="_x0000_s24596" name="Bitmap Image" r:id="rId3" imgW="2980952" imgH="504762" progId="Paint.Picture">
                  <p:embed/>
                </p:oleObj>
              </mc:Choice>
              <mc:Fallback>
                <p:oleObj name="Bitmap Image" r:id="rId3" imgW="2980952" imgH="504762"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5975" y="2891567"/>
                        <a:ext cx="298132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70" name="Object 6"/>
          <p:cNvGraphicFramePr>
            <a:graphicFrameLocks noGrp="1" noChangeAspect="1"/>
          </p:cNvGraphicFramePr>
          <p:nvPr>
            <p:ph sz="quarter" idx="3"/>
            <p:extLst>
              <p:ext uri="{D42A27DB-BD31-4B8C-83A1-F6EECF244321}">
                <p14:modId xmlns:p14="http://schemas.microsoft.com/office/powerpoint/2010/main" val="1348711717"/>
              </p:ext>
            </p:extLst>
          </p:nvPr>
        </p:nvGraphicFramePr>
        <p:xfrm>
          <a:off x="7489141" y="4191000"/>
          <a:ext cx="720725" cy="1600200"/>
        </p:xfrm>
        <a:graphic>
          <a:graphicData uri="http://schemas.openxmlformats.org/presentationml/2006/ole">
            <mc:AlternateContent xmlns:mc="http://schemas.openxmlformats.org/markup-compatibility/2006">
              <mc:Choice xmlns:v="urn:schemas-microsoft-com:vml" Requires="v">
                <p:oleObj spid="_x0000_s24597" name="Bitmap Image" r:id="rId5" imgW="1028844" imgH="2285714" progId="Paint.Picture">
                  <p:embed/>
                </p:oleObj>
              </mc:Choice>
              <mc:Fallback>
                <p:oleObj name="Bitmap Image" r:id="rId5" imgW="1028844" imgH="2285714"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9141" y="4191000"/>
                        <a:ext cx="720725"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72" name="Object 8"/>
          <p:cNvGraphicFramePr>
            <a:graphicFrameLocks noChangeAspect="1"/>
          </p:cNvGraphicFramePr>
          <p:nvPr>
            <p:extLst>
              <p:ext uri="{D42A27DB-BD31-4B8C-83A1-F6EECF244321}">
                <p14:modId xmlns:p14="http://schemas.microsoft.com/office/powerpoint/2010/main" val="3445288125"/>
              </p:ext>
            </p:extLst>
          </p:nvPr>
        </p:nvGraphicFramePr>
        <p:xfrm>
          <a:off x="5105400" y="3439984"/>
          <a:ext cx="1346200" cy="2862263"/>
        </p:xfrm>
        <a:graphic>
          <a:graphicData uri="http://schemas.openxmlformats.org/presentationml/2006/ole">
            <mc:AlternateContent xmlns:mc="http://schemas.openxmlformats.org/markup-compatibility/2006">
              <mc:Choice xmlns:v="urn:schemas-microsoft-com:vml" Requires="v">
                <p:oleObj spid="_x0000_s24598" name="Bitmap Image" r:id="rId7" imgW="1905266" imgH="4048690" progId="Paint.Picture">
                  <p:embed/>
                </p:oleObj>
              </mc:Choice>
              <mc:Fallback>
                <p:oleObj name="Bitmap Image" r:id="rId7" imgW="1905266" imgH="4048690" progId="Paint.Picture">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5400" y="3439984"/>
                        <a:ext cx="1346200" cy="286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1277" name="Picture 13" descr="http://www.austincc.edu/biocr/1406/labm/ex1/images/digitalscale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200" y="3852068"/>
            <a:ext cx="3604529" cy="2278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22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12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12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12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38175" y="838200"/>
            <a:ext cx="7024687" cy="1143000"/>
          </a:xfrm>
        </p:spPr>
        <p:txBody>
          <a:bodyPr/>
          <a:lstStyle/>
          <a:p>
            <a:r>
              <a:rPr lang="en-US" altLang="en-US" b="1" dirty="0"/>
              <a:t>How to read a graduated cylinder</a:t>
            </a:r>
          </a:p>
        </p:txBody>
      </p:sp>
      <p:pic>
        <p:nvPicPr>
          <p:cNvPr id="14340" name="Picture 4" descr="reading a meniscu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438400" y="3352800"/>
            <a:ext cx="4343400" cy="319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2" name="Text Box 6"/>
          <p:cNvSpPr txBox="1">
            <a:spLocks noChangeArrowheads="1"/>
          </p:cNvSpPr>
          <p:nvPr/>
        </p:nvSpPr>
        <p:spPr bwMode="auto">
          <a:xfrm>
            <a:off x="685800" y="1981200"/>
            <a:ext cx="75438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dirty="0">
                <a:solidFill>
                  <a:schemeClr val="tx2"/>
                </a:solidFill>
                <a:latin typeface="Verdana" panose="020B0604030504040204" pitchFamily="34" charset="0"/>
              </a:rPr>
              <a:t>Your eye line should be even with the </a:t>
            </a:r>
            <a:r>
              <a:rPr lang="en-US" altLang="en-US" sz="2800" b="1" dirty="0">
                <a:solidFill>
                  <a:srgbClr val="FF0000"/>
                </a:solidFill>
                <a:latin typeface="Verdana" panose="020B0604030504040204" pitchFamily="34" charset="0"/>
              </a:rPr>
              <a:t>BOTTOM</a:t>
            </a:r>
            <a:r>
              <a:rPr lang="en-US" altLang="en-US" sz="2800" dirty="0">
                <a:solidFill>
                  <a:schemeClr val="tx2"/>
                </a:solidFill>
                <a:latin typeface="Verdana" panose="020B0604030504040204" pitchFamily="34" charset="0"/>
              </a:rPr>
              <a:t> of the meniscus (curved surface of a liquid).</a:t>
            </a:r>
          </a:p>
        </p:txBody>
      </p:sp>
    </p:spTree>
    <p:extLst>
      <p:ext uri="{BB962C8B-B14F-4D97-AF65-F5344CB8AC3E}">
        <p14:creationId xmlns:p14="http://schemas.microsoft.com/office/powerpoint/2010/main" val="3344532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40">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uild="p"/>
      <p:bldP spid="143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09600" y="762000"/>
            <a:ext cx="8001000" cy="1143000"/>
          </a:xfrm>
        </p:spPr>
        <p:txBody>
          <a:bodyPr/>
          <a:lstStyle/>
          <a:p>
            <a:r>
              <a:rPr lang="en-US" altLang="en-US" b="1" dirty="0"/>
              <a:t>How to use an electronic balance</a:t>
            </a:r>
          </a:p>
        </p:txBody>
      </p:sp>
      <p:sp>
        <p:nvSpPr>
          <p:cNvPr id="39939" name="Rectangle 3"/>
          <p:cNvSpPr>
            <a:spLocks noGrp="1" noChangeArrowheads="1"/>
          </p:cNvSpPr>
          <p:nvPr>
            <p:ph type="body" idx="1"/>
          </p:nvPr>
        </p:nvSpPr>
        <p:spPr>
          <a:xfrm>
            <a:off x="381000" y="1905000"/>
            <a:ext cx="8610600" cy="4953000"/>
          </a:xfrm>
        </p:spPr>
        <p:txBody>
          <a:bodyPr/>
          <a:lstStyle/>
          <a:p>
            <a:pPr algn="l"/>
            <a:r>
              <a:rPr lang="en-US" altLang="en-US" dirty="0">
                <a:latin typeface="Verdana" panose="020B0604030504040204" pitchFamily="34" charset="0"/>
              </a:rPr>
              <a:t>Always carry the balance with two hands.</a:t>
            </a:r>
          </a:p>
          <a:p>
            <a:pPr algn="l"/>
            <a:r>
              <a:rPr lang="en-US" altLang="en-US" dirty="0">
                <a:latin typeface="Verdana" panose="020B0604030504040204" pitchFamily="34" charset="0"/>
              </a:rPr>
              <a:t>Turn the balance on.</a:t>
            </a:r>
          </a:p>
          <a:p>
            <a:pPr algn="l"/>
            <a:r>
              <a:rPr lang="en-US" altLang="en-US" dirty="0">
                <a:latin typeface="Verdana" panose="020B0604030504040204" pitchFamily="34" charset="0"/>
              </a:rPr>
              <a:t>Wait for it to show 0.00.</a:t>
            </a:r>
          </a:p>
          <a:p>
            <a:pPr algn="l"/>
            <a:r>
              <a:rPr lang="en-US" altLang="en-US" dirty="0">
                <a:latin typeface="Verdana" panose="020B0604030504040204" pitchFamily="34" charset="0"/>
              </a:rPr>
              <a:t>Make sure the units is grams.</a:t>
            </a:r>
          </a:p>
          <a:p>
            <a:pPr algn="l"/>
            <a:r>
              <a:rPr lang="en-US" altLang="en-US" dirty="0">
                <a:latin typeface="Verdana" panose="020B0604030504040204" pitchFamily="34" charset="0"/>
              </a:rPr>
              <a:t>It is does not say 0.00, hit the “zero” or “tare” button to get it to go back to zero.</a:t>
            </a:r>
          </a:p>
          <a:p>
            <a:pPr algn="l"/>
            <a:endParaRPr lang="en-US" altLang="en-US" dirty="0">
              <a:latin typeface="Verdana" panose="020B0604030504040204" pitchFamily="34" charset="0"/>
            </a:endParaRPr>
          </a:p>
          <a:p>
            <a:pPr algn="l"/>
            <a:r>
              <a:rPr lang="en-US" altLang="en-US" dirty="0">
                <a:latin typeface="Verdana" panose="020B0604030504040204" pitchFamily="34" charset="0"/>
              </a:rPr>
              <a:t>Please DO NOT push down on the pan ever.  Maximum mass is 200 or 250 grams.</a:t>
            </a:r>
          </a:p>
        </p:txBody>
      </p:sp>
    </p:spTree>
    <p:extLst>
      <p:ext uri="{BB962C8B-B14F-4D97-AF65-F5344CB8AC3E}">
        <p14:creationId xmlns:p14="http://schemas.microsoft.com/office/powerpoint/2010/main" val="946725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762000"/>
            <a:ext cx="7024687" cy="1143000"/>
          </a:xfrm>
        </p:spPr>
        <p:txBody>
          <a:bodyPr/>
          <a:lstStyle/>
          <a:p>
            <a:r>
              <a:rPr lang="en-US" b="1" dirty="0"/>
              <a:t>How to use a triple beam balance</a:t>
            </a:r>
          </a:p>
        </p:txBody>
      </p:sp>
      <p:sp>
        <p:nvSpPr>
          <p:cNvPr id="3" name="Content Placeholder 2"/>
          <p:cNvSpPr>
            <a:spLocks noGrp="1"/>
          </p:cNvSpPr>
          <p:nvPr>
            <p:ph idx="1"/>
          </p:nvPr>
        </p:nvSpPr>
        <p:spPr>
          <a:xfrm>
            <a:off x="762000" y="1905000"/>
            <a:ext cx="7696200" cy="3508375"/>
          </a:xfrm>
        </p:spPr>
        <p:txBody>
          <a:bodyPr/>
          <a:lstStyle/>
          <a:p>
            <a:r>
              <a:rPr lang="en-US" b="1" dirty="0"/>
              <a:t>Zero</a:t>
            </a:r>
            <a:r>
              <a:rPr lang="en-US" dirty="0"/>
              <a:t> the balance - slide back all the mass poises so that the pointer is right at the zero line. You might need to turn the zero adjustment knob to get it right at the line.</a:t>
            </a:r>
          </a:p>
          <a:p>
            <a:r>
              <a:rPr lang="en-US" dirty="0"/>
              <a:t>Set object to be massed on pan.</a:t>
            </a:r>
          </a:p>
          <a:p>
            <a:r>
              <a:rPr lang="en-US" b="1" dirty="0"/>
              <a:t>Slide the mass poises</a:t>
            </a:r>
            <a:r>
              <a:rPr lang="en-US" dirty="0"/>
              <a:t> until the pointer is at zero again. Start with the two heavier poises and then use the lightest one to do the fine tuning. Be sure the poises are in a groove.</a:t>
            </a:r>
          </a:p>
          <a:p>
            <a:r>
              <a:rPr lang="en-US" dirty="0"/>
              <a:t>To </a:t>
            </a:r>
            <a:r>
              <a:rPr lang="en-US" b="1" dirty="0"/>
              <a:t>read the mass</a:t>
            </a:r>
            <a:r>
              <a:rPr lang="en-US" dirty="0"/>
              <a:t> of an object in grams, add up the number that each poise is at when the pointer zeroes. </a:t>
            </a:r>
          </a:p>
        </p:txBody>
      </p:sp>
    </p:spTree>
    <p:extLst>
      <p:ext uri="{BB962C8B-B14F-4D97-AF65-F5344CB8AC3E}">
        <p14:creationId xmlns:p14="http://schemas.microsoft.com/office/powerpoint/2010/main" val="957879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00" y="838200"/>
            <a:ext cx="8382000" cy="914400"/>
          </a:xfrm>
        </p:spPr>
        <p:txBody>
          <a:bodyPr/>
          <a:lstStyle/>
          <a:p>
            <a:r>
              <a:rPr lang="en-US" altLang="en-US" b="1" dirty="0"/>
              <a:t>Approximate Measurements</a:t>
            </a:r>
          </a:p>
        </p:txBody>
      </p:sp>
      <p:sp>
        <p:nvSpPr>
          <p:cNvPr id="12291" name="Rectangle 3"/>
          <p:cNvSpPr>
            <a:spLocks noGrp="1" noChangeArrowheads="1"/>
          </p:cNvSpPr>
          <p:nvPr>
            <p:ph type="body" sz="half" idx="1"/>
          </p:nvPr>
        </p:nvSpPr>
        <p:spPr>
          <a:xfrm>
            <a:off x="762000" y="2057400"/>
            <a:ext cx="8001000" cy="1752600"/>
          </a:xfrm>
        </p:spPr>
        <p:txBody>
          <a:bodyPr/>
          <a:lstStyle/>
          <a:p>
            <a:pPr algn="l"/>
            <a:r>
              <a:rPr lang="en-US" altLang="en-US" sz="2800" dirty="0">
                <a:latin typeface="Verdana" panose="020B0604030504040204" pitchFamily="34" charset="0"/>
              </a:rPr>
              <a:t>These pieces of equipment do not provide accurate measurements but can be used for approximate measurements.</a:t>
            </a:r>
          </a:p>
        </p:txBody>
      </p:sp>
      <p:graphicFrame>
        <p:nvGraphicFramePr>
          <p:cNvPr id="12292" name="Object 4"/>
          <p:cNvGraphicFramePr>
            <a:graphicFrameLocks noGrp="1" noChangeAspect="1"/>
          </p:cNvGraphicFramePr>
          <p:nvPr>
            <p:ph sz="quarter" idx="2"/>
          </p:nvPr>
        </p:nvGraphicFramePr>
        <p:xfrm>
          <a:off x="1371600" y="3810000"/>
          <a:ext cx="2424113" cy="1600200"/>
        </p:xfrm>
        <a:graphic>
          <a:graphicData uri="http://schemas.openxmlformats.org/presentationml/2006/ole">
            <mc:AlternateContent xmlns:mc="http://schemas.openxmlformats.org/markup-compatibility/2006">
              <mc:Choice xmlns:v="urn:schemas-microsoft-com:vml" Requires="v">
                <p:oleObj spid="_x0000_s25614" name="Bitmap Image" r:id="rId3" imgW="2467319" imgH="1628571" progId="Paint.Picture">
                  <p:embed/>
                </p:oleObj>
              </mc:Choice>
              <mc:Fallback>
                <p:oleObj name="Bitmap Image" r:id="rId3" imgW="2467319" imgH="1628571"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810000"/>
                        <a:ext cx="2424113"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6" name="Object 8"/>
          <p:cNvGraphicFramePr>
            <a:graphicFrameLocks noChangeAspect="1"/>
          </p:cNvGraphicFramePr>
          <p:nvPr>
            <p:extLst>
              <p:ext uri="{D42A27DB-BD31-4B8C-83A1-F6EECF244321}">
                <p14:modId xmlns:p14="http://schemas.microsoft.com/office/powerpoint/2010/main" val="1034717061"/>
              </p:ext>
            </p:extLst>
          </p:nvPr>
        </p:nvGraphicFramePr>
        <p:xfrm>
          <a:off x="5029200" y="3429000"/>
          <a:ext cx="1524000" cy="3048000"/>
        </p:xfrm>
        <a:graphic>
          <a:graphicData uri="http://schemas.openxmlformats.org/presentationml/2006/ole">
            <mc:AlternateContent xmlns:mc="http://schemas.openxmlformats.org/markup-compatibility/2006">
              <mc:Choice xmlns:v="urn:schemas-microsoft-com:vml" Requires="v">
                <p:oleObj spid="_x0000_s25615" name="Bitmap Image" r:id="rId5" imgW="1523810" imgH="3048426" progId="Paint.Picture">
                  <p:embed/>
                </p:oleObj>
              </mc:Choice>
              <mc:Fallback>
                <p:oleObj name="Bitmap Image" r:id="rId5" imgW="1523810" imgH="3048426"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3429000"/>
                        <a:ext cx="1524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3417609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2">
                                            <p:bg/>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2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P spid="1229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sz="quarter"/>
          </p:nvPr>
        </p:nvSpPr>
        <p:spPr>
          <a:xfrm>
            <a:off x="609600" y="838200"/>
            <a:ext cx="8534400" cy="914400"/>
          </a:xfrm>
        </p:spPr>
        <p:txBody>
          <a:bodyPr/>
          <a:lstStyle/>
          <a:p>
            <a:r>
              <a:rPr lang="en-US" altLang="en-US" b="1" dirty="0"/>
              <a:t>Other Equipment</a:t>
            </a:r>
          </a:p>
        </p:txBody>
      </p:sp>
      <p:pic>
        <p:nvPicPr>
          <p:cNvPr id="40968" name="Picture 8"/>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343400" y="1752600"/>
            <a:ext cx="942975" cy="1447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71" name="Picture 11"/>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1219200" y="3581400"/>
            <a:ext cx="4419600" cy="5826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74" name="Picture 14"/>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1143000" y="1752600"/>
            <a:ext cx="2047875" cy="1047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79" name="Picture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4953000"/>
            <a:ext cx="885825" cy="1314450"/>
          </a:xfrm>
          <a:prstGeom prst="rect">
            <a:avLst/>
          </a:prstGeom>
          <a:noFill/>
          <a:extLst>
            <a:ext uri="{909E8E84-426E-40DD-AFC4-6F175D3DCCD1}">
              <a14:hiddenFill xmlns:a14="http://schemas.microsoft.com/office/drawing/2010/main">
                <a:solidFill>
                  <a:srgbClr val="FFFFFF"/>
                </a:solidFill>
              </a14:hiddenFill>
            </a:ext>
          </a:extLst>
        </p:spPr>
      </p:pic>
      <p:pic>
        <p:nvPicPr>
          <p:cNvPr id="40980" name="Picture 20" descr="test tube rac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4600" y="1905000"/>
            <a:ext cx="1752600" cy="118586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Object 13"/>
          <p:cNvGraphicFramePr>
            <a:graphicFrameLocks noChangeAspect="1"/>
          </p:cNvGraphicFramePr>
          <p:nvPr>
            <p:extLst>
              <p:ext uri="{D42A27DB-BD31-4B8C-83A1-F6EECF244321}">
                <p14:modId xmlns:p14="http://schemas.microsoft.com/office/powerpoint/2010/main" val="2169581081"/>
              </p:ext>
            </p:extLst>
          </p:nvPr>
        </p:nvGraphicFramePr>
        <p:xfrm>
          <a:off x="2443162" y="5143500"/>
          <a:ext cx="3009900" cy="466725"/>
        </p:xfrm>
        <a:graphic>
          <a:graphicData uri="http://schemas.openxmlformats.org/presentationml/2006/ole">
            <mc:AlternateContent xmlns:mc="http://schemas.openxmlformats.org/markup-compatibility/2006">
              <mc:Choice xmlns:v="urn:schemas-microsoft-com:vml" Requires="v">
                <p:oleObj spid="_x0000_s30728" name="Bitmap Image" r:id="rId8" imgW="3010320" imgH="466543" progId="Paint.Picture">
                  <p:embed/>
                </p:oleObj>
              </mc:Choice>
              <mc:Fallback>
                <p:oleObj name="Bitmap Image" r:id="rId8" imgW="3010320" imgH="466543" progId="Paint.Picture">
                  <p:embed/>
                  <p:pic>
                    <p:nvPicPr>
                      <p:cNvPr id="30733"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43162" y="5143500"/>
                        <a:ext cx="3009900"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 name="Object 9"/>
          <p:cNvGraphicFramePr>
            <a:graphicFrameLocks noGrp="1" noChangeAspect="1"/>
          </p:cNvGraphicFramePr>
          <p:nvPr>
            <p:ph sz="quarter" idx="3"/>
            <p:extLst>
              <p:ext uri="{D42A27DB-BD31-4B8C-83A1-F6EECF244321}">
                <p14:modId xmlns:p14="http://schemas.microsoft.com/office/powerpoint/2010/main" val="2165477430"/>
              </p:ext>
            </p:extLst>
          </p:nvPr>
        </p:nvGraphicFramePr>
        <p:xfrm>
          <a:off x="6324600" y="4010025"/>
          <a:ext cx="1682750" cy="1600200"/>
        </p:xfrm>
        <a:graphic>
          <a:graphicData uri="http://schemas.openxmlformats.org/presentationml/2006/ole">
            <mc:AlternateContent xmlns:mc="http://schemas.openxmlformats.org/markup-compatibility/2006">
              <mc:Choice xmlns:v="urn:schemas-microsoft-com:vml" Requires="v">
                <p:oleObj spid="_x0000_s30729" name="Bitmap Image" r:id="rId10" imgW="1762371" imgH="1676634" progId="Paint.Picture">
                  <p:embed/>
                </p:oleObj>
              </mc:Choice>
              <mc:Fallback>
                <p:oleObj name="Bitmap Image" r:id="rId10" imgW="1762371" imgH="1676634" progId="Paint.Picture">
                  <p:embed/>
                  <p:pic>
                    <p:nvPicPr>
                      <p:cNvPr id="30729"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24600" y="4010025"/>
                        <a:ext cx="168275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704846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sz="quarter"/>
          </p:nvPr>
        </p:nvSpPr>
        <p:spPr>
          <a:xfrm>
            <a:off x="609600" y="838200"/>
            <a:ext cx="8534400" cy="914400"/>
          </a:xfrm>
        </p:spPr>
        <p:txBody>
          <a:bodyPr/>
          <a:lstStyle/>
          <a:p>
            <a:r>
              <a:rPr lang="en-US" altLang="en-US" b="1" dirty="0"/>
              <a:t>Other Equipment</a:t>
            </a:r>
          </a:p>
        </p:txBody>
      </p:sp>
      <p:pic>
        <p:nvPicPr>
          <p:cNvPr id="41991" name="Picture 7"/>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883569" y="2164556"/>
            <a:ext cx="2409825" cy="65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94" name="Picture 10"/>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1566863" y="4529138"/>
            <a:ext cx="1285875" cy="1381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41996" name="Object 12"/>
          <p:cNvGraphicFramePr>
            <a:graphicFrameLocks noGrp="1" noChangeAspect="1"/>
          </p:cNvGraphicFramePr>
          <p:nvPr>
            <p:ph sz="quarter" idx="4"/>
          </p:nvPr>
        </p:nvGraphicFramePr>
        <p:xfrm>
          <a:off x="3733800" y="4419600"/>
          <a:ext cx="1119188" cy="1600200"/>
        </p:xfrm>
        <a:graphic>
          <a:graphicData uri="http://schemas.openxmlformats.org/presentationml/2006/ole">
            <mc:AlternateContent xmlns:mc="http://schemas.openxmlformats.org/markup-compatibility/2006">
              <mc:Choice xmlns:v="urn:schemas-microsoft-com:vml" Requires="v">
                <p:oleObj spid="_x0000_s27662" name="Bitmap Image" r:id="rId5" imgW="1305107" imgH="1867161" progId="Paint.Picture">
                  <p:embed/>
                </p:oleObj>
              </mc:Choice>
              <mc:Fallback>
                <p:oleObj name="Bitmap Image" r:id="rId5" imgW="1305107" imgH="1867161"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4419600"/>
                        <a:ext cx="1119188"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999" name="Picture 15" descr="ce-stand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29375" y="1828800"/>
            <a:ext cx="1638300" cy="42481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Object 16"/>
          <p:cNvGraphicFramePr>
            <a:graphicFrameLocks noChangeAspect="1"/>
          </p:cNvGraphicFramePr>
          <p:nvPr>
            <p:extLst>
              <p:ext uri="{D42A27DB-BD31-4B8C-83A1-F6EECF244321}">
                <p14:modId xmlns:p14="http://schemas.microsoft.com/office/powerpoint/2010/main" val="1769667094"/>
              </p:ext>
            </p:extLst>
          </p:nvPr>
        </p:nvGraphicFramePr>
        <p:xfrm>
          <a:off x="4705350" y="1657350"/>
          <a:ext cx="1714500" cy="2714625"/>
        </p:xfrm>
        <a:graphic>
          <a:graphicData uri="http://schemas.openxmlformats.org/presentationml/2006/ole">
            <mc:AlternateContent xmlns:mc="http://schemas.openxmlformats.org/markup-compatibility/2006">
              <mc:Choice xmlns:v="urn:schemas-microsoft-com:vml" Requires="v">
                <p:oleObj spid="_x0000_s27663" name="Bitmap Image" r:id="rId8" imgW="1714739" imgH="2715004" progId="Paint.Picture">
                  <p:embed/>
                </p:oleObj>
              </mc:Choice>
              <mc:Fallback>
                <p:oleObj name="Bitmap Image" r:id="rId8" imgW="1714739" imgH="2715004" progId="Paint.Picture">
                  <p:embed/>
                  <p:pic>
                    <p:nvPicPr>
                      <p:cNvPr id="30736" name="Object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05350" y="1657350"/>
                        <a:ext cx="1714500" cy="271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70468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a:xfrm>
            <a:off x="685800" y="838200"/>
            <a:ext cx="7696200" cy="914400"/>
          </a:xfrm>
        </p:spPr>
        <p:txBody>
          <a:bodyPr/>
          <a:lstStyle/>
          <a:p>
            <a:r>
              <a:rPr lang="en-US" altLang="en-US" b="1" dirty="0"/>
              <a:t>Equipment used for heating</a:t>
            </a:r>
          </a:p>
        </p:txBody>
      </p:sp>
      <p:graphicFrame>
        <p:nvGraphicFramePr>
          <p:cNvPr id="26627" name="Object 3"/>
          <p:cNvGraphicFramePr>
            <a:graphicFrameLocks noGrp="1" noChangeAspect="1"/>
          </p:cNvGraphicFramePr>
          <p:nvPr>
            <p:ph sz="half" idx="1"/>
            <p:extLst>
              <p:ext uri="{D42A27DB-BD31-4B8C-83A1-F6EECF244321}">
                <p14:modId xmlns:p14="http://schemas.microsoft.com/office/powerpoint/2010/main" val="1363008516"/>
              </p:ext>
            </p:extLst>
          </p:nvPr>
        </p:nvGraphicFramePr>
        <p:xfrm>
          <a:off x="2133600" y="2614612"/>
          <a:ext cx="1714500" cy="3171825"/>
        </p:xfrm>
        <a:graphic>
          <a:graphicData uri="http://schemas.openxmlformats.org/presentationml/2006/ole">
            <mc:AlternateContent xmlns:mc="http://schemas.openxmlformats.org/markup-compatibility/2006">
              <mc:Choice xmlns:v="urn:schemas-microsoft-com:vml" Requires="v">
                <p:oleObj spid="_x0000_s29710" name="Bitmap Image" r:id="rId3" imgW="1714739" imgH="3172268" progId="Paint.Picture">
                  <p:embed/>
                </p:oleObj>
              </mc:Choice>
              <mc:Fallback>
                <p:oleObj name="Bitmap Image" r:id="rId3" imgW="1714739" imgH="3172268"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614612"/>
                        <a:ext cx="1714500" cy="3171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32" name="Object 8"/>
          <p:cNvGraphicFramePr>
            <a:graphicFrameLocks noGrp="1" noChangeAspect="1"/>
          </p:cNvGraphicFramePr>
          <p:nvPr>
            <p:ph sz="quarter" idx="3"/>
            <p:extLst>
              <p:ext uri="{D42A27DB-BD31-4B8C-83A1-F6EECF244321}">
                <p14:modId xmlns:p14="http://schemas.microsoft.com/office/powerpoint/2010/main" val="3742889915"/>
              </p:ext>
            </p:extLst>
          </p:nvPr>
        </p:nvGraphicFramePr>
        <p:xfrm>
          <a:off x="5029200" y="2614612"/>
          <a:ext cx="2151063" cy="1600200"/>
        </p:xfrm>
        <a:graphic>
          <a:graphicData uri="http://schemas.openxmlformats.org/presentationml/2006/ole">
            <mc:AlternateContent xmlns:mc="http://schemas.openxmlformats.org/markup-compatibility/2006">
              <mc:Choice xmlns:v="urn:schemas-microsoft-com:vml" Requires="v">
                <p:oleObj spid="_x0000_s29711" name="Bitmap Image" r:id="rId5" imgW="2343477" imgH="1743318" progId="Paint.Picture">
                  <p:embed/>
                </p:oleObj>
              </mc:Choice>
              <mc:Fallback>
                <p:oleObj name="Bitmap Image" r:id="rId5" imgW="2343477" imgH="1743318"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2614612"/>
                        <a:ext cx="2151063"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89304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4800" b="1" dirty="0"/>
              <a:t>TO DO</a:t>
            </a:r>
          </a:p>
        </p:txBody>
      </p:sp>
      <p:sp>
        <p:nvSpPr>
          <p:cNvPr id="7" name="Content Placeholder 6"/>
          <p:cNvSpPr>
            <a:spLocks noGrp="1"/>
          </p:cNvSpPr>
          <p:nvPr>
            <p:ph idx="1"/>
          </p:nvPr>
        </p:nvSpPr>
        <p:spPr/>
        <p:txBody>
          <a:bodyPr/>
          <a:lstStyle/>
          <a:p>
            <a:r>
              <a:rPr lang="en-US" dirty="0"/>
              <a:t>Put Lab Equipment sheet in your notebook for reference.</a:t>
            </a:r>
          </a:p>
          <a:p>
            <a:r>
              <a:rPr lang="en-US" dirty="0"/>
              <a:t>First Day Stations due tomorrow</a:t>
            </a:r>
          </a:p>
          <a:p>
            <a:r>
              <a:rPr lang="en-US" dirty="0"/>
              <a:t>Signed safety contract due Friday.</a:t>
            </a:r>
          </a:p>
          <a:p>
            <a:endParaRPr lang="en-US" dirty="0"/>
          </a:p>
        </p:txBody>
      </p:sp>
    </p:spTree>
    <p:extLst>
      <p:ext uri="{BB962C8B-B14F-4D97-AF65-F5344CB8AC3E}">
        <p14:creationId xmlns:p14="http://schemas.microsoft.com/office/powerpoint/2010/main" val="8541433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965</TotalTime>
  <Words>893</Words>
  <Application>Microsoft Office PowerPoint</Application>
  <PresentationFormat>On-screen Show (4:3)</PresentationFormat>
  <Paragraphs>113</Paragraphs>
  <Slides>27</Slides>
  <Notes>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4" baseType="lpstr">
      <vt:lpstr>Century Gothic</vt:lpstr>
      <vt:lpstr>Times New Roman</vt:lpstr>
      <vt:lpstr>Verdana</vt:lpstr>
      <vt:lpstr>Wingdings 2</vt:lpstr>
      <vt:lpstr>Austin</vt:lpstr>
      <vt:lpstr>Clip</vt:lpstr>
      <vt:lpstr>Bitmap Image</vt:lpstr>
      <vt:lpstr>DO NOW</vt:lpstr>
      <vt:lpstr>HOUSEKEEPING</vt:lpstr>
      <vt:lpstr>LAB SAFETY AND EQUIPMENT</vt:lpstr>
      <vt:lpstr>LAB SAFETY EQUIPMENT</vt:lpstr>
      <vt:lpstr>LAB SAFETY EQUIPMENT</vt:lpstr>
      <vt:lpstr>SAFETY EQUIPMENT</vt:lpstr>
      <vt:lpstr>PowerPoint Presentation</vt:lpstr>
      <vt:lpstr>LAB SAFETY RULES</vt:lpstr>
      <vt:lpstr>LAB SAFETY RULES</vt:lpstr>
      <vt:lpstr>LAB SAFETY CONTRACT</vt:lpstr>
      <vt:lpstr>LAB SAFETY</vt:lpstr>
      <vt:lpstr>PowerPoint Presentation</vt:lpstr>
      <vt:lpstr>LAB SAFETY</vt:lpstr>
      <vt:lpstr>PowerPoint Presentation</vt:lpstr>
      <vt:lpstr>PERFORMING A LAB</vt:lpstr>
      <vt:lpstr>PERFORMING A LAB</vt:lpstr>
      <vt:lpstr>LAB EQUIPMENT</vt:lpstr>
      <vt:lpstr>LAB EQUIPMENT</vt:lpstr>
      <vt:lpstr>Accurate Measurements</vt:lpstr>
      <vt:lpstr>How to read a graduated cylinder</vt:lpstr>
      <vt:lpstr>How to use an electronic balance</vt:lpstr>
      <vt:lpstr>How to use a triple beam balance</vt:lpstr>
      <vt:lpstr>Approximate Measurements</vt:lpstr>
      <vt:lpstr>Other Equipment</vt:lpstr>
      <vt:lpstr>Other Equipment</vt:lpstr>
      <vt:lpstr>Equipment used for heating</vt:lpstr>
      <vt:lpstr>TO DO</vt:lpstr>
    </vt:vector>
  </TitlesOfParts>
  <Company>DCSS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 Safety and Equipment</dc:title>
  <dc:creator>Dekalb County School System</dc:creator>
  <cp:lastModifiedBy>Nancy</cp:lastModifiedBy>
  <cp:revision>34</cp:revision>
  <dcterms:created xsi:type="dcterms:W3CDTF">2001-04-24T20:08:06Z</dcterms:created>
  <dcterms:modified xsi:type="dcterms:W3CDTF">2016-08-07T18:55:39Z</dcterms:modified>
</cp:coreProperties>
</file>